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4"/>
  </p:notesMasterIdLst>
  <p:sldIdLst>
    <p:sldId id="347" r:id="rId2"/>
    <p:sldId id="256" r:id="rId3"/>
    <p:sldId id="257" r:id="rId4"/>
    <p:sldId id="352" r:id="rId5"/>
    <p:sldId id="478" r:id="rId6"/>
    <p:sldId id="479" r:id="rId7"/>
    <p:sldId id="473" r:id="rId8"/>
    <p:sldId id="474" r:id="rId9"/>
    <p:sldId id="348" r:id="rId10"/>
    <p:sldId id="475" r:id="rId11"/>
    <p:sldId id="349" r:id="rId12"/>
    <p:sldId id="476" r:id="rId13"/>
    <p:sldId id="477" r:id="rId14"/>
    <p:sldId id="359" r:id="rId15"/>
    <p:sldId id="355" r:id="rId16"/>
    <p:sldId id="356" r:id="rId17"/>
    <p:sldId id="357" r:id="rId18"/>
    <p:sldId id="358" r:id="rId19"/>
    <p:sldId id="480" r:id="rId20"/>
    <p:sldId id="579" r:id="rId21"/>
    <p:sldId id="350" r:id="rId22"/>
    <p:sldId id="362" r:id="rId23"/>
    <p:sldId id="361" r:id="rId24"/>
    <p:sldId id="497" r:id="rId25"/>
    <p:sldId id="319" r:id="rId26"/>
    <p:sldId id="320" r:id="rId27"/>
    <p:sldId id="327" r:id="rId28"/>
    <p:sldId id="328" r:id="rId29"/>
    <p:sldId id="329" r:id="rId30"/>
    <p:sldId id="321" r:id="rId31"/>
    <p:sldId id="322" r:id="rId32"/>
    <p:sldId id="323" r:id="rId33"/>
    <p:sldId id="324" r:id="rId34"/>
    <p:sldId id="325" r:id="rId35"/>
    <p:sldId id="326" r:id="rId36"/>
    <p:sldId id="330" r:id="rId37"/>
    <p:sldId id="331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1" r:id="rId46"/>
    <p:sldId id="373" r:id="rId47"/>
    <p:sldId id="372" r:id="rId48"/>
    <p:sldId id="374" r:id="rId49"/>
    <p:sldId id="375" r:id="rId50"/>
    <p:sldId id="376" r:id="rId51"/>
    <p:sldId id="377" r:id="rId52"/>
    <p:sldId id="378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332" r:id="rId70"/>
    <p:sldId id="386" r:id="rId71"/>
    <p:sldId id="498" r:id="rId72"/>
    <p:sldId id="499" r:id="rId73"/>
    <p:sldId id="387" r:id="rId74"/>
    <p:sldId id="388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432" r:id="rId84"/>
    <p:sldId id="508" r:id="rId85"/>
    <p:sldId id="509" r:id="rId86"/>
    <p:sldId id="510" r:id="rId87"/>
    <p:sldId id="511" r:id="rId88"/>
    <p:sldId id="379" r:id="rId89"/>
    <p:sldId id="381" r:id="rId90"/>
    <p:sldId id="433" r:id="rId91"/>
    <p:sldId id="512" r:id="rId92"/>
    <p:sldId id="515" r:id="rId93"/>
    <p:sldId id="513" r:id="rId94"/>
    <p:sldId id="514" r:id="rId95"/>
    <p:sldId id="516" r:id="rId96"/>
    <p:sldId id="517" r:id="rId97"/>
    <p:sldId id="518" r:id="rId98"/>
    <p:sldId id="519" r:id="rId99"/>
    <p:sldId id="520" r:id="rId100"/>
    <p:sldId id="422" r:id="rId101"/>
    <p:sldId id="521" r:id="rId102"/>
    <p:sldId id="522" r:id="rId103"/>
    <p:sldId id="523" r:id="rId104"/>
    <p:sldId id="524" r:id="rId105"/>
    <p:sldId id="384" r:id="rId106"/>
    <p:sldId id="525" r:id="rId107"/>
    <p:sldId id="526" r:id="rId108"/>
    <p:sldId id="530" r:id="rId109"/>
    <p:sldId id="527" r:id="rId110"/>
    <p:sldId id="528" r:id="rId111"/>
    <p:sldId id="531" r:id="rId112"/>
    <p:sldId id="532" r:id="rId113"/>
    <p:sldId id="529" r:id="rId114"/>
    <p:sldId id="540" r:id="rId115"/>
    <p:sldId id="539" r:id="rId116"/>
    <p:sldId id="541" r:id="rId117"/>
    <p:sldId id="542" r:id="rId118"/>
    <p:sldId id="533" r:id="rId119"/>
    <p:sldId id="618" r:id="rId120"/>
    <p:sldId id="619" r:id="rId121"/>
    <p:sldId id="620" r:id="rId122"/>
    <p:sldId id="621" r:id="rId123"/>
    <p:sldId id="622" r:id="rId124"/>
    <p:sldId id="623" r:id="rId125"/>
    <p:sldId id="624" r:id="rId126"/>
    <p:sldId id="625" r:id="rId127"/>
    <p:sldId id="626" r:id="rId128"/>
    <p:sldId id="534" r:id="rId129"/>
    <p:sldId id="535" r:id="rId130"/>
    <p:sldId id="536" r:id="rId131"/>
    <p:sldId id="537" r:id="rId132"/>
    <p:sldId id="538" r:id="rId133"/>
    <p:sldId id="544" r:id="rId134"/>
    <p:sldId id="543" r:id="rId135"/>
    <p:sldId id="546" r:id="rId136"/>
    <p:sldId id="547" r:id="rId137"/>
    <p:sldId id="549" r:id="rId138"/>
    <p:sldId id="550" r:id="rId139"/>
    <p:sldId id="551" r:id="rId140"/>
    <p:sldId id="552" r:id="rId141"/>
    <p:sldId id="628" r:id="rId142"/>
    <p:sldId id="553" r:id="rId143"/>
    <p:sldId id="554" r:id="rId144"/>
    <p:sldId id="555" r:id="rId145"/>
    <p:sldId id="556" r:id="rId146"/>
    <p:sldId id="630" r:id="rId147"/>
    <p:sldId id="629" r:id="rId148"/>
    <p:sldId id="557" r:id="rId149"/>
    <p:sldId id="558" r:id="rId150"/>
    <p:sldId id="566" r:id="rId151"/>
    <p:sldId id="390" r:id="rId152"/>
    <p:sldId id="560" r:id="rId153"/>
    <p:sldId id="389" r:id="rId154"/>
    <p:sldId id="391" r:id="rId155"/>
    <p:sldId id="561" r:id="rId156"/>
    <p:sldId id="562" r:id="rId157"/>
    <p:sldId id="563" r:id="rId158"/>
    <p:sldId id="564" r:id="rId159"/>
    <p:sldId id="565" r:id="rId160"/>
    <p:sldId id="567" r:id="rId161"/>
    <p:sldId id="568" r:id="rId162"/>
    <p:sldId id="415" r:id="rId163"/>
    <p:sldId id="569" r:id="rId164"/>
    <p:sldId id="416" r:id="rId165"/>
    <p:sldId id="420" r:id="rId166"/>
    <p:sldId id="394" r:id="rId167"/>
    <p:sldId id="414" r:id="rId168"/>
    <p:sldId id="417" r:id="rId169"/>
    <p:sldId id="570" r:id="rId170"/>
    <p:sldId id="572" r:id="rId171"/>
    <p:sldId id="571" r:id="rId172"/>
    <p:sldId id="573" r:id="rId173"/>
    <p:sldId id="574" r:id="rId174"/>
    <p:sldId id="419" r:id="rId175"/>
    <p:sldId id="575" r:id="rId176"/>
    <p:sldId id="576" r:id="rId177"/>
    <p:sldId id="399" r:id="rId178"/>
    <p:sldId id="423" r:id="rId179"/>
    <p:sldId id="424" r:id="rId180"/>
    <p:sldId id="425" r:id="rId181"/>
    <p:sldId id="426" r:id="rId182"/>
    <p:sldId id="577" r:id="rId183"/>
    <p:sldId id="585" r:id="rId184"/>
    <p:sldId id="586" r:id="rId185"/>
    <p:sldId id="593" r:id="rId186"/>
    <p:sldId id="596" r:id="rId187"/>
    <p:sldId id="597" r:id="rId188"/>
    <p:sldId id="631" r:id="rId189"/>
    <p:sldId id="600" r:id="rId190"/>
    <p:sldId id="598" r:id="rId191"/>
    <p:sldId id="599" r:id="rId192"/>
    <p:sldId id="632" r:id="rId193"/>
    <p:sldId id="633" r:id="rId194"/>
    <p:sldId id="602" r:id="rId195"/>
    <p:sldId id="644" r:id="rId196"/>
    <p:sldId id="603" r:id="rId197"/>
    <p:sldId id="640" r:id="rId198"/>
    <p:sldId id="641" r:id="rId199"/>
    <p:sldId id="642" r:id="rId200"/>
    <p:sldId id="643" r:id="rId201"/>
    <p:sldId id="645" r:id="rId202"/>
    <p:sldId id="647" r:id="rId203"/>
    <p:sldId id="648" r:id="rId204"/>
    <p:sldId id="649" r:id="rId205"/>
    <p:sldId id="650" r:id="rId206"/>
    <p:sldId id="651" r:id="rId207"/>
    <p:sldId id="652" r:id="rId208"/>
    <p:sldId id="612" r:id="rId209"/>
    <p:sldId id="604" r:id="rId210"/>
    <p:sldId id="653" r:id="rId211"/>
    <p:sldId id="605" r:id="rId212"/>
    <p:sldId id="606" r:id="rId213"/>
    <p:sldId id="654" r:id="rId214"/>
    <p:sldId id="655" r:id="rId215"/>
    <p:sldId id="656" r:id="rId216"/>
    <p:sldId id="607" r:id="rId217"/>
    <p:sldId id="608" r:id="rId218"/>
    <p:sldId id="609" r:id="rId219"/>
    <p:sldId id="610" r:id="rId220"/>
    <p:sldId id="611" r:id="rId221"/>
    <p:sldId id="613" r:id="rId222"/>
    <p:sldId id="614" r:id="rId223"/>
    <p:sldId id="615" r:id="rId224"/>
    <p:sldId id="616" r:id="rId225"/>
    <p:sldId id="657" r:id="rId226"/>
    <p:sldId id="617" r:id="rId227"/>
    <p:sldId id="658" r:id="rId228"/>
    <p:sldId id="659" r:id="rId229"/>
    <p:sldId id="660" r:id="rId230"/>
    <p:sldId id="661" r:id="rId231"/>
    <p:sldId id="662" r:id="rId232"/>
    <p:sldId id="663" r:id="rId233"/>
    <p:sldId id="664" r:id="rId234"/>
    <p:sldId id="665" r:id="rId235"/>
    <p:sldId id="666" r:id="rId236"/>
    <p:sldId id="667" r:id="rId237"/>
    <p:sldId id="668" r:id="rId238"/>
    <p:sldId id="669" r:id="rId239"/>
    <p:sldId id="670" r:id="rId240"/>
    <p:sldId id="671" r:id="rId241"/>
    <p:sldId id="672" r:id="rId242"/>
    <p:sldId id="673" r:id="rId243"/>
    <p:sldId id="674" r:id="rId244"/>
    <p:sldId id="594" r:id="rId245"/>
    <p:sldId id="580" r:id="rId246"/>
    <p:sldId id="582" r:id="rId247"/>
    <p:sldId id="583" r:id="rId248"/>
    <p:sldId id="584" r:id="rId249"/>
    <p:sldId id="587" r:id="rId250"/>
    <p:sldId id="588" r:id="rId251"/>
    <p:sldId id="589" r:id="rId252"/>
    <p:sldId id="590" r:id="rId253"/>
    <p:sldId id="591" r:id="rId254"/>
    <p:sldId id="634" r:id="rId255"/>
    <p:sldId id="635" r:id="rId256"/>
    <p:sldId id="636" r:id="rId257"/>
    <p:sldId id="637" r:id="rId258"/>
    <p:sldId id="638" r:id="rId259"/>
    <p:sldId id="675" r:id="rId260"/>
    <p:sldId id="639" r:id="rId261"/>
    <p:sldId id="592" r:id="rId262"/>
    <p:sldId id="595" r:id="rId2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5383" autoAdjust="0"/>
  </p:normalViewPr>
  <p:slideViewPr>
    <p:cSldViewPr snapToGrid="0">
      <p:cViewPr varScale="1">
        <p:scale>
          <a:sx n="84" d="100"/>
          <a:sy n="84" d="100"/>
        </p:scale>
        <p:origin x="19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2CE26-EC1C-47E5-B8E8-F1CFB486B04E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C5BEB-0F20-4A2D-999A-DACADB74A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0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https://github.com/gilbutITbook/006982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25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server4.js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http = require('http');</a:t>
            </a:r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fs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fs</a:t>
            </a:r>
            <a:r>
              <a:rPr lang="en-US" altLang="ko-KR" dirty="0" smtClean="0"/>
              <a:t>');</a:t>
            </a:r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');</a:t>
            </a:r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qs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querystring</a:t>
            </a:r>
            <a:r>
              <a:rPr lang="en-US" altLang="ko-KR" dirty="0" smtClean="0"/>
              <a:t>');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parseCookies</a:t>
            </a:r>
            <a:r>
              <a:rPr lang="en-US" altLang="ko-KR" dirty="0" smtClean="0"/>
              <a:t> = (cookie ='') =&gt;</a:t>
            </a:r>
          </a:p>
          <a:p>
            <a:r>
              <a:rPr lang="en-US" altLang="ko-KR" dirty="0" smtClean="0"/>
              <a:t>  cookie</a:t>
            </a:r>
          </a:p>
          <a:p>
            <a:r>
              <a:rPr lang="en-US" altLang="ko-KR" dirty="0" smtClean="0"/>
              <a:t>    .split(';')</a:t>
            </a:r>
          </a:p>
          <a:p>
            <a:r>
              <a:rPr lang="en-US" altLang="ko-KR" dirty="0" smtClean="0"/>
              <a:t>    .map(v =&gt; </a:t>
            </a:r>
            <a:r>
              <a:rPr lang="en-US" altLang="ko-KR" dirty="0" err="1" smtClean="0"/>
              <a:t>v.split</a:t>
            </a:r>
            <a:r>
              <a:rPr lang="en-US" altLang="ko-KR" dirty="0" smtClean="0"/>
              <a:t>('='))</a:t>
            </a:r>
          </a:p>
          <a:p>
            <a:r>
              <a:rPr lang="en-US" altLang="ko-KR" dirty="0" smtClean="0"/>
              <a:t>    .map(([k, ...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]) =&gt; [k, </a:t>
            </a:r>
            <a:r>
              <a:rPr lang="en-US" altLang="ko-KR" dirty="0" err="1" smtClean="0"/>
              <a:t>vs.join</a:t>
            </a:r>
            <a:r>
              <a:rPr lang="en-US" altLang="ko-KR" dirty="0" smtClean="0"/>
              <a:t>('=')])</a:t>
            </a:r>
          </a:p>
          <a:p>
            <a:r>
              <a:rPr lang="en-US" altLang="ko-KR" dirty="0" smtClean="0"/>
              <a:t>    .reduce((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, [k, v]) =&gt;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k.trim</a:t>
            </a:r>
            <a:r>
              <a:rPr lang="en-US" altLang="ko-KR" dirty="0" smtClean="0"/>
              <a:t>()] = </a:t>
            </a:r>
            <a:r>
              <a:rPr lang="en-US" altLang="ko-KR" dirty="0" err="1" smtClean="0"/>
              <a:t>decodeURIComponent</a:t>
            </a:r>
            <a:r>
              <a:rPr lang="en-US" altLang="ko-KR" dirty="0" smtClean="0"/>
              <a:t>(v);</a:t>
            </a:r>
          </a:p>
          <a:p>
            <a:r>
              <a:rPr lang="en-US" altLang="ko-KR" dirty="0" smtClean="0"/>
              <a:t>      return 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    }, {});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http.createServer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req</a:t>
            </a:r>
            <a:r>
              <a:rPr lang="en-US" altLang="ko-KR" dirty="0" smtClean="0"/>
              <a:t>, res) =&gt; 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cookies = </a:t>
            </a:r>
            <a:r>
              <a:rPr lang="en-US" altLang="ko-KR" dirty="0" err="1" smtClean="0"/>
              <a:t>parseCookies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req.headers.cookie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if (</a:t>
            </a:r>
            <a:r>
              <a:rPr lang="en-US" altLang="ko-KR" dirty="0" err="1" smtClean="0"/>
              <a:t>req.url.startsWith</a:t>
            </a:r>
            <a:r>
              <a:rPr lang="en-US" altLang="ko-KR" dirty="0" smtClean="0"/>
              <a:t>('/login')) {    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{ query } = </a:t>
            </a:r>
            <a:r>
              <a:rPr lang="en-US" altLang="ko-KR" dirty="0" err="1" smtClean="0"/>
              <a:t>url.parse</a:t>
            </a:r>
            <a:r>
              <a:rPr lang="en-US" altLang="ko-KR" dirty="0" smtClean="0"/>
              <a:t>(req.url);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{ name } = </a:t>
            </a:r>
            <a:r>
              <a:rPr lang="en-US" altLang="ko-KR" dirty="0" err="1" smtClean="0"/>
              <a:t>qs.parse</a:t>
            </a:r>
            <a:r>
              <a:rPr lang="en-US" altLang="ko-KR" dirty="0" smtClean="0"/>
              <a:t>(query);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expires = new Date();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expires.setMinutes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expires.getMinutes</a:t>
            </a:r>
            <a:r>
              <a:rPr lang="en-US" altLang="ko-KR" dirty="0" smtClean="0"/>
              <a:t>() + 5);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res.writeHead</a:t>
            </a:r>
            <a:r>
              <a:rPr lang="en-US" altLang="ko-KR" dirty="0" smtClean="0"/>
              <a:t>(302, {</a:t>
            </a:r>
          </a:p>
          <a:p>
            <a:r>
              <a:rPr lang="en-US" altLang="ko-KR" dirty="0" smtClean="0"/>
              <a:t>    Location:'/',</a:t>
            </a:r>
          </a:p>
          <a:p>
            <a:r>
              <a:rPr lang="en-US" altLang="ko-KR" dirty="0" smtClean="0"/>
              <a:t>   'Set-Cookie': `name=${</a:t>
            </a:r>
            <a:r>
              <a:rPr lang="en-US" altLang="ko-KR" dirty="0" err="1" smtClean="0"/>
              <a:t>encodeURIComponent</a:t>
            </a:r>
            <a:r>
              <a:rPr lang="en-US" altLang="ko-KR" dirty="0" smtClean="0"/>
              <a:t>(name)}; </a:t>
            </a:r>
          </a:p>
          <a:p>
            <a:r>
              <a:rPr lang="en-US" altLang="ko-KR" dirty="0" smtClean="0"/>
              <a:t>Expires=${</a:t>
            </a:r>
            <a:r>
              <a:rPr lang="en-US" altLang="ko-KR" dirty="0" err="1" smtClean="0"/>
              <a:t>expires.toGMTString</a:t>
            </a:r>
            <a:r>
              <a:rPr lang="en-US" altLang="ko-KR" dirty="0" smtClean="0"/>
              <a:t>()}; </a:t>
            </a:r>
            <a:r>
              <a:rPr lang="en-US" altLang="ko-KR" dirty="0" err="1" smtClean="0"/>
              <a:t>HttpOnly</a:t>
            </a:r>
            <a:r>
              <a:rPr lang="en-US" altLang="ko-KR" dirty="0" smtClean="0"/>
              <a:t>; Path=/`,</a:t>
            </a:r>
          </a:p>
          <a:p>
            <a:r>
              <a:rPr lang="en-US" altLang="ko-KR" dirty="0" smtClean="0"/>
              <a:t>  });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} else if (cookies.name) {    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res.writeHead</a:t>
            </a:r>
            <a:r>
              <a:rPr lang="en-US" altLang="ko-KR" dirty="0" smtClean="0"/>
              <a:t>(200, {'</a:t>
            </a:r>
            <a:r>
              <a:rPr lang="en-US" altLang="ko-KR" dirty="0" err="1" smtClean="0"/>
              <a:t>Content-Type':'text</a:t>
            </a:r>
            <a:r>
              <a:rPr lang="en-US" altLang="ko-KR" dirty="0" smtClean="0"/>
              <a:t>/html; charset=utf-8' });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(`${cookies.name}</a:t>
            </a:r>
            <a:r>
              <a:rPr lang="ko-KR" altLang="en-US" dirty="0" smtClean="0"/>
              <a:t>님 안녕하세요</a:t>
            </a:r>
            <a:r>
              <a:rPr lang="en-US" altLang="ko-KR" dirty="0" smtClean="0"/>
              <a:t>`);</a:t>
            </a:r>
          </a:p>
          <a:p>
            <a:r>
              <a:rPr lang="en-US" altLang="ko-KR" dirty="0" smtClean="0"/>
              <a:t>} else 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fs.readFile</a:t>
            </a:r>
            <a:r>
              <a:rPr lang="en-US" altLang="ko-KR" dirty="0" smtClean="0"/>
              <a:t>('./server4.html', (err, data) =&gt; {</a:t>
            </a:r>
          </a:p>
          <a:p>
            <a:r>
              <a:rPr lang="en-US" altLang="ko-KR" dirty="0" smtClean="0"/>
              <a:t>    if (err) {</a:t>
            </a:r>
          </a:p>
          <a:p>
            <a:r>
              <a:rPr lang="en-US" altLang="ko-KR" dirty="0" smtClean="0"/>
              <a:t>      throw err;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(data);</a:t>
            </a:r>
          </a:p>
          <a:p>
            <a:r>
              <a:rPr lang="en-US" altLang="ko-KR" dirty="0" smtClean="0"/>
              <a:t>  });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})</a:t>
            </a:r>
          </a:p>
          <a:p>
            <a:r>
              <a:rPr lang="en-US" altLang="ko-KR" dirty="0" smtClean="0"/>
              <a:t>  .listen(8083, () =&gt; {</a:t>
            </a:r>
          </a:p>
          <a:p>
            <a:r>
              <a:rPr lang="en-US" altLang="ko-KR" dirty="0" smtClean="0"/>
              <a:t>    console.log('8083</a:t>
            </a:r>
            <a:r>
              <a:rPr lang="ko-KR" altLang="en-US" dirty="0" smtClean="0"/>
              <a:t>번 포트에서 서버 대기 중입니다</a:t>
            </a:r>
            <a:r>
              <a:rPr lang="en-US" altLang="ko-KR" dirty="0" smtClean="0"/>
              <a:t>!');</a:t>
            </a:r>
          </a:p>
          <a:p>
            <a:r>
              <a:rPr lang="en-US" altLang="ko-KR" dirty="0" smtClean="0"/>
              <a:t>  });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6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function getUser() { // </a:t>
            </a:r>
            <a:r>
              <a:rPr lang="ko-KR" altLang="en-US" smtClean="0"/>
              <a:t>로딩 시 사용자가 가져오는 함수</a:t>
            </a:r>
          </a:p>
          <a:p>
            <a:r>
              <a:rPr lang="ko-KR" altLang="en-US" smtClean="0"/>
              <a:t>  </a:t>
            </a:r>
            <a:r>
              <a:rPr lang="en-US" altLang="ko-KR" smtClean="0"/>
              <a:t>var xhr = new XMLHttpRequest();</a:t>
            </a:r>
          </a:p>
          <a:p>
            <a:r>
              <a:rPr lang="en-US" altLang="ko-KR" smtClean="0"/>
              <a:t>  xhr.onload = function () {</a:t>
            </a:r>
          </a:p>
          <a:p>
            <a:r>
              <a:rPr lang="en-US" altLang="ko-KR" smtClean="0"/>
              <a:t>    if (xhr.status === 200) {</a:t>
            </a:r>
          </a:p>
          <a:p>
            <a:r>
              <a:rPr lang="en-US" altLang="ko-KR" smtClean="0"/>
              <a:t>      var users = JSON.parse(xhr.responseText);</a:t>
            </a:r>
          </a:p>
          <a:p>
            <a:r>
              <a:rPr lang="en-US" altLang="ko-KR" smtClean="0"/>
              <a:t>      var list = document.getElementById('list');</a:t>
            </a:r>
          </a:p>
          <a:p>
            <a:r>
              <a:rPr lang="en-US" altLang="ko-KR" smtClean="0"/>
              <a:t>      list.innerHTML ='';</a:t>
            </a:r>
          </a:p>
          <a:p>
            <a:r>
              <a:rPr lang="en-US" altLang="ko-KR" smtClean="0"/>
              <a:t>      Object.keys(users).map(function (key) {</a:t>
            </a:r>
          </a:p>
          <a:p>
            <a:r>
              <a:rPr lang="en-US" altLang="ko-KR" smtClean="0"/>
              <a:t>        var userDiv = document.createElement('div');</a:t>
            </a:r>
          </a:p>
          <a:p>
            <a:r>
              <a:rPr lang="en-US" altLang="ko-KR" smtClean="0"/>
              <a:t>        var span = document.createElement('span');</a:t>
            </a:r>
          </a:p>
          <a:p>
            <a:r>
              <a:rPr lang="en-US" altLang="ko-KR" smtClean="0"/>
              <a:t>        span.textContent = users[key];</a:t>
            </a:r>
          </a:p>
          <a:p>
            <a:r>
              <a:rPr lang="en-US" altLang="ko-KR" smtClean="0"/>
              <a:t>        var edit = document.createElement('button');</a:t>
            </a:r>
          </a:p>
          <a:p>
            <a:r>
              <a:rPr lang="en-US" altLang="ko-KR" smtClean="0"/>
              <a:t>        edit.textContent ='</a:t>
            </a:r>
            <a:r>
              <a:rPr lang="ko-KR" altLang="en-US" smtClean="0"/>
              <a:t>수정</a:t>
            </a:r>
            <a:r>
              <a:rPr lang="en-US" altLang="ko-KR" smtClean="0"/>
              <a:t>';</a:t>
            </a:r>
          </a:p>
          <a:p>
            <a:r>
              <a:rPr lang="en-US" altLang="ko-KR" smtClean="0"/>
              <a:t>        edit.addEventListener('click', function () { // </a:t>
            </a:r>
            <a:r>
              <a:rPr lang="ko-KR" altLang="en-US" smtClean="0"/>
              <a:t>수정 버튼 클릭</a:t>
            </a:r>
          </a:p>
          <a:p>
            <a:r>
              <a:rPr lang="ko-KR" altLang="en-US" smtClean="0"/>
              <a:t>          </a:t>
            </a:r>
            <a:r>
              <a:rPr lang="en-US" altLang="ko-KR" smtClean="0"/>
              <a:t>var name = prompt('</a:t>
            </a:r>
            <a:r>
              <a:rPr lang="ko-KR" altLang="en-US" smtClean="0"/>
              <a:t>바꿀 이름을 입력하세요</a:t>
            </a:r>
            <a:r>
              <a:rPr lang="en-US" altLang="ko-KR" smtClean="0"/>
              <a:t>');</a:t>
            </a:r>
          </a:p>
          <a:p>
            <a:r>
              <a:rPr lang="en-US" altLang="ko-KR" smtClean="0"/>
              <a:t>          if (!name) {</a:t>
            </a:r>
          </a:p>
          <a:p>
            <a:r>
              <a:rPr lang="en-US" altLang="ko-KR" smtClean="0"/>
              <a:t>            return alert('</a:t>
            </a:r>
            <a:r>
              <a:rPr lang="ko-KR" altLang="en-US" smtClean="0"/>
              <a:t>이름을 반드시 입력하셔야 합니다</a:t>
            </a:r>
            <a:r>
              <a:rPr lang="en-US" altLang="ko-KR" smtClean="0"/>
              <a:t>');</a:t>
            </a:r>
          </a:p>
          <a:p>
            <a:r>
              <a:rPr lang="en-US" altLang="ko-KR" smtClean="0"/>
              <a:t>          }</a:t>
            </a:r>
          </a:p>
          <a:p>
            <a:r>
              <a:rPr lang="en-US" altLang="ko-KR" smtClean="0"/>
              <a:t>          var xhr = new XMLHttpRequest();</a:t>
            </a:r>
          </a:p>
          <a:p>
            <a:r>
              <a:rPr lang="en-US" altLang="ko-KR" smtClean="0"/>
              <a:t>          xhr.onload = function () {</a:t>
            </a:r>
          </a:p>
          <a:p>
            <a:r>
              <a:rPr lang="en-US" altLang="ko-KR" smtClean="0"/>
              <a:t>            if (xhr.status === 200) {</a:t>
            </a:r>
          </a:p>
          <a:p>
            <a:r>
              <a:rPr lang="en-US" altLang="ko-KR" smtClean="0"/>
              <a:t>              console.log(xhr.responseText);</a:t>
            </a:r>
          </a:p>
          <a:p>
            <a:r>
              <a:rPr lang="en-US" altLang="ko-KR" smtClean="0"/>
              <a:t>              getUser();</a:t>
            </a:r>
          </a:p>
          <a:p>
            <a:r>
              <a:rPr lang="en-US" altLang="ko-KR" smtClean="0"/>
              <a:t>            } else {</a:t>
            </a:r>
          </a:p>
          <a:p>
            <a:r>
              <a:rPr lang="en-US" altLang="ko-KR" smtClean="0"/>
              <a:t>              console.error(xhr.responseText);</a:t>
            </a:r>
          </a:p>
          <a:p>
            <a:r>
              <a:rPr lang="en-US" altLang="ko-KR" smtClean="0"/>
              <a:t>            }</a:t>
            </a:r>
          </a:p>
          <a:p>
            <a:r>
              <a:rPr lang="en-US" altLang="ko-KR" smtClean="0"/>
              <a:t>          };</a:t>
            </a:r>
          </a:p>
          <a:p>
            <a:r>
              <a:rPr lang="en-US" altLang="ko-KR" smtClean="0"/>
              <a:t>          xhr.open('PUT','/users/' + key);</a:t>
            </a:r>
          </a:p>
          <a:p>
            <a:r>
              <a:rPr lang="en-US" altLang="ko-KR" smtClean="0"/>
              <a:t>          xhr.setRequestHeader('Content-Type','application/json');</a:t>
            </a:r>
          </a:p>
          <a:p>
            <a:r>
              <a:rPr lang="en-US" altLang="ko-KR" smtClean="0"/>
              <a:t>          xhr.send(JSON.stringify({ name: name }));</a:t>
            </a:r>
          </a:p>
          <a:p>
            <a:r>
              <a:rPr lang="en-US" altLang="ko-KR" smtClean="0"/>
              <a:t>        });</a:t>
            </a:r>
          </a:p>
          <a:p>
            <a:r>
              <a:rPr lang="en-US" altLang="ko-KR" smtClean="0"/>
              <a:t>        var remove = document.createElement('button');</a:t>
            </a:r>
          </a:p>
          <a:p>
            <a:r>
              <a:rPr lang="en-US" altLang="ko-KR" smtClean="0"/>
              <a:t>        remove.textContent ='</a:t>
            </a:r>
            <a:r>
              <a:rPr lang="ko-KR" altLang="en-US" smtClean="0"/>
              <a:t>삭제</a:t>
            </a:r>
            <a:r>
              <a:rPr lang="en-US" altLang="ko-KR" smtClean="0"/>
              <a:t>';</a:t>
            </a:r>
          </a:p>
          <a:p>
            <a:r>
              <a:rPr lang="en-US" altLang="ko-KR" smtClean="0"/>
              <a:t>        remove.addEventListener('click', function () { // </a:t>
            </a:r>
            <a:r>
              <a:rPr lang="ko-KR" altLang="en-US" smtClean="0"/>
              <a:t>삭제 버튼 클릭</a:t>
            </a:r>
          </a:p>
          <a:p>
            <a:r>
              <a:rPr lang="ko-KR" altLang="en-US" smtClean="0"/>
              <a:t>          </a:t>
            </a:r>
            <a:r>
              <a:rPr lang="en-US" altLang="ko-KR" smtClean="0"/>
              <a:t>var xhr = new XMLHttpRequest();</a:t>
            </a:r>
          </a:p>
          <a:p>
            <a:r>
              <a:rPr lang="en-US" altLang="ko-KR" smtClean="0"/>
              <a:t>          xhr.onload = function () {</a:t>
            </a:r>
          </a:p>
          <a:p>
            <a:r>
              <a:rPr lang="en-US" altLang="ko-KR" smtClean="0"/>
              <a:t>            if (xhr.status === 200) {</a:t>
            </a:r>
          </a:p>
          <a:p>
            <a:r>
              <a:rPr lang="en-US" altLang="ko-KR" smtClean="0"/>
              <a:t>              console.log(xhr.responseText);</a:t>
            </a:r>
          </a:p>
          <a:p>
            <a:r>
              <a:rPr lang="en-US" altLang="ko-KR" smtClean="0"/>
              <a:t>              getUser();</a:t>
            </a:r>
          </a:p>
          <a:p>
            <a:r>
              <a:rPr lang="en-US" altLang="ko-KR" smtClean="0"/>
              <a:t>            } else {</a:t>
            </a:r>
          </a:p>
          <a:p>
            <a:r>
              <a:rPr lang="en-US" altLang="ko-KR" smtClean="0"/>
              <a:t>              console.error(xhr.responseText);</a:t>
            </a:r>
          </a:p>
          <a:p>
            <a:r>
              <a:rPr lang="en-US" altLang="ko-KR" smtClean="0"/>
              <a:t>            }</a:t>
            </a:r>
          </a:p>
          <a:p>
            <a:r>
              <a:rPr lang="en-US" altLang="ko-KR" smtClean="0"/>
              <a:t>          };</a:t>
            </a:r>
          </a:p>
          <a:p>
            <a:r>
              <a:rPr lang="en-US" altLang="ko-KR" smtClean="0"/>
              <a:t>          xhr.open('DELETE','/users/' + key);</a:t>
            </a:r>
          </a:p>
          <a:p>
            <a:r>
              <a:rPr lang="en-US" altLang="ko-KR" smtClean="0"/>
              <a:t>          xhr.send();</a:t>
            </a:r>
          </a:p>
          <a:p>
            <a:r>
              <a:rPr lang="en-US" altLang="ko-KR" smtClean="0"/>
              <a:t>        });</a:t>
            </a:r>
          </a:p>
          <a:p>
            <a:r>
              <a:rPr lang="en-US" altLang="ko-KR" smtClean="0"/>
              <a:t>        userDiv.appendChild(span);</a:t>
            </a:r>
          </a:p>
          <a:p>
            <a:r>
              <a:rPr lang="en-US" altLang="ko-KR" smtClean="0"/>
              <a:t>        userDiv.appendChild(edit);</a:t>
            </a:r>
          </a:p>
          <a:p>
            <a:r>
              <a:rPr lang="en-US" altLang="ko-KR" smtClean="0"/>
              <a:t>        userDiv.appendChild(remove);</a:t>
            </a:r>
          </a:p>
          <a:p>
            <a:r>
              <a:rPr lang="en-US" altLang="ko-KR" smtClean="0"/>
              <a:t>        list.appendChild(userDiv);</a:t>
            </a:r>
          </a:p>
          <a:p>
            <a:r>
              <a:rPr lang="en-US" altLang="ko-KR" smtClean="0"/>
              <a:t>      });</a:t>
            </a:r>
          </a:p>
          <a:p>
            <a:r>
              <a:rPr lang="en-US" altLang="ko-KR" smtClean="0"/>
              <a:t>    } else {</a:t>
            </a:r>
          </a:p>
          <a:p>
            <a:r>
              <a:rPr lang="en-US" altLang="ko-KR" smtClean="0"/>
              <a:t>      console.error(xhr.responseText);</a:t>
            </a:r>
          </a:p>
          <a:p>
            <a:r>
              <a:rPr lang="en-US" altLang="ko-KR" smtClean="0"/>
              <a:t>    }</a:t>
            </a:r>
          </a:p>
          <a:p>
            <a:r>
              <a:rPr lang="en-US" altLang="ko-KR" smtClean="0"/>
              <a:t>  };</a:t>
            </a:r>
          </a:p>
          <a:p>
            <a:r>
              <a:rPr lang="en-US" altLang="ko-KR" smtClean="0"/>
              <a:t>  xhr.open('GET','/users');</a:t>
            </a:r>
          </a:p>
          <a:p>
            <a:r>
              <a:rPr lang="en-US" altLang="ko-KR" smtClean="0"/>
              <a:t>  xhr.send();</a:t>
            </a:r>
          </a:p>
          <a:p>
            <a:r>
              <a:rPr lang="en-US" altLang="ko-KR" smtClean="0"/>
              <a:t>}</a:t>
            </a:r>
          </a:p>
          <a:p>
            <a:r>
              <a:rPr lang="en-US" altLang="ko-KR" smtClean="0"/>
              <a:t>window.onload = getUser; // </a:t>
            </a:r>
            <a:r>
              <a:rPr lang="ko-KR" altLang="en-US" smtClean="0"/>
              <a:t>로딩 시 </a:t>
            </a:r>
            <a:r>
              <a:rPr lang="en-US" altLang="ko-KR" smtClean="0"/>
              <a:t>getUser </a:t>
            </a:r>
            <a:r>
              <a:rPr lang="ko-KR" altLang="en-US" smtClean="0"/>
              <a:t>호출</a:t>
            </a:r>
          </a:p>
          <a:p>
            <a:r>
              <a:rPr lang="en-US" altLang="ko-KR" smtClean="0"/>
              <a:t>// </a:t>
            </a:r>
            <a:r>
              <a:rPr lang="ko-KR" altLang="en-US" smtClean="0"/>
              <a:t>폼 제출</a:t>
            </a:r>
          </a:p>
          <a:p>
            <a:r>
              <a:rPr lang="en-US" altLang="ko-KR" smtClean="0"/>
              <a:t>document.getElementById('form').addEventListener('submit', function (e) {</a:t>
            </a:r>
          </a:p>
          <a:p>
            <a:r>
              <a:rPr lang="en-US" altLang="ko-KR" smtClean="0"/>
              <a:t>  e.preventDefault();</a:t>
            </a:r>
          </a:p>
          <a:p>
            <a:r>
              <a:rPr lang="en-US" altLang="ko-KR" smtClean="0"/>
              <a:t>  var name = e.target.username.value;</a:t>
            </a:r>
          </a:p>
          <a:p>
            <a:r>
              <a:rPr lang="en-US" altLang="ko-KR" smtClean="0"/>
              <a:t>  if (!name) {</a:t>
            </a:r>
          </a:p>
          <a:p>
            <a:r>
              <a:rPr lang="en-US" altLang="ko-KR" smtClean="0"/>
              <a:t>    return alert('</a:t>
            </a:r>
            <a:r>
              <a:rPr lang="ko-KR" altLang="en-US" smtClean="0"/>
              <a:t>이름을 입력하세요</a:t>
            </a:r>
            <a:r>
              <a:rPr lang="en-US" altLang="ko-KR" smtClean="0"/>
              <a:t>');</a:t>
            </a:r>
          </a:p>
          <a:p>
            <a:r>
              <a:rPr lang="en-US" altLang="ko-KR" smtClean="0"/>
              <a:t>  }</a:t>
            </a:r>
          </a:p>
          <a:p>
            <a:r>
              <a:rPr lang="en-US" altLang="ko-KR" smtClean="0"/>
              <a:t>  var xhr = new XMLHttpRequest();</a:t>
            </a:r>
          </a:p>
          <a:p>
            <a:r>
              <a:rPr lang="en-US" altLang="ko-KR" smtClean="0"/>
              <a:t>  xhr.onload = function () {</a:t>
            </a:r>
          </a:p>
          <a:p>
            <a:r>
              <a:rPr lang="en-US" altLang="ko-KR" smtClean="0"/>
              <a:t>    if (xhr.status === 201) {</a:t>
            </a:r>
          </a:p>
          <a:p>
            <a:r>
              <a:rPr lang="en-US" altLang="ko-KR" smtClean="0"/>
              <a:t>      console.log(xhr.responseText);</a:t>
            </a:r>
          </a:p>
          <a:p>
            <a:r>
              <a:rPr lang="en-US" altLang="ko-KR" smtClean="0"/>
              <a:t>      getUser();</a:t>
            </a:r>
          </a:p>
          <a:p>
            <a:r>
              <a:rPr lang="en-US" altLang="ko-KR" smtClean="0"/>
              <a:t>    } else {</a:t>
            </a:r>
          </a:p>
          <a:p>
            <a:r>
              <a:rPr lang="en-US" altLang="ko-KR" smtClean="0"/>
              <a:t>      console.error(xhr.responseText);</a:t>
            </a:r>
          </a:p>
          <a:p>
            <a:r>
              <a:rPr lang="en-US" altLang="ko-KR" smtClean="0"/>
              <a:t>    }</a:t>
            </a:r>
          </a:p>
          <a:p>
            <a:r>
              <a:rPr lang="en-US" altLang="ko-KR" smtClean="0"/>
              <a:t>  };</a:t>
            </a:r>
          </a:p>
          <a:p>
            <a:r>
              <a:rPr lang="en-US" altLang="ko-KR" smtClean="0"/>
              <a:t>  xhr.open('POST','/users');</a:t>
            </a:r>
          </a:p>
          <a:p>
            <a:r>
              <a:rPr lang="en-US" altLang="ko-KR" smtClean="0"/>
              <a:t>  xhr.setRequestHeader('Content-Type','application/json');</a:t>
            </a:r>
          </a:p>
          <a:p>
            <a:r>
              <a:rPr lang="en-US" altLang="ko-KR" smtClean="0"/>
              <a:t>  xhr.send(JSON.stringify({ name: name }));</a:t>
            </a:r>
          </a:p>
          <a:p>
            <a:r>
              <a:rPr lang="en-US" altLang="ko-KR" smtClean="0"/>
              <a:t>  e.target.username.value ='';</a:t>
            </a:r>
          </a:p>
          <a:p>
            <a:r>
              <a:rPr lang="en-US" altLang="ko-KR" smtClean="0"/>
              <a:t>});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&lt;!DOCTYPE html&gt;</a:t>
            </a:r>
          </a:p>
          <a:p>
            <a:r>
              <a:rPr lang="en-US" altLang="ko-KR" dirty="0" smtClean="0"/>
              <a:t>&lt;html&gt;</a:t>
            </a:r>
          </a:p>
          <a:p>
            <a:r>
              <a:rPr lang="en-US" altLang="ko-KR" dirty="0" smtClean="0"/>
              <a:t>    &lt;head&gt;</a:t>
            </a:r>
          </a:p>
          <a:p>
            <a:r>
              <a:rPr lang="en-US" altLang="ko-KR" dirty="0" smtClean="0"/>
              <a:t>        &lt;title&gt;Node.js Example&lt;/title&gt;</a:t>
            </a:r>
          </a:p>
          <a:p>
            <a:r>
              <a:rPr lang="en-US" altLang="ko-KR" dirty="0" smtClean="0"/>
              <a:t>    &lt;/head&gt;</a:t>
            </a:r>
          </a:p>
          <a:p>
            <a:r>
              <a:rPr lang="en-US" altLang="ko-KR" dirty="0" smtClean="0"/>
              <a:t>    &lt;body&gt;</a:t>
            </a:r>
          </a:p>
          <a:p>
            <a:r>
              <a:rPr lang="en-US" altLang="ko-KR" dirty="0" smtClean="0"/>
              <a:t>        &lt;h1&gt;Send Data With POST Method&lt;/h1&gt;</a:t>
            </a:r>
          </a:p>
          <a:p>
            <a:r>
              <a:rPr lang="en-US" altLang="ko-KR" dirty="0" smtClean="0"/>
              <a:t>        &lt;form method="POST"&gt;</a:t>
            </a:r>
          </a:p>
          <a:p>
            <a:r>
              <a:rPr lang="en-US" altLang="ko-KR" dirty="0" smtClean="0"/>
              <a:t>            &lt;table&gt;</a:t>
            </a:r>
          </a:p>
          <a:p>
            <a:r>
              <a:rPr lang="en-US" altLang="ko-KR" dirty="0" smtClean="0"/>
              <a:t>                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           &lt;td&gt;&lt;label&gt;Data A&lt;/label&gt;&lt;/td&gt;</a:t>
            </a:r>
          </a:p>
          <a:p>
            <a:r>
              <a:rPr lang="en-US" altLang="ko-KR" dirty="0" smtClean="0"/>
              <a:t>                    &lt;td&gt;&lt;input type="text" name="</a:t>
            </a:r>
            <a:r>
              <a:rPr lang="en-US" altLang="ko-KR" dirty="0" err="1" smtClean="0"/>
              <a:t>data_a</a:t>
            </a:r>
            <a:r>
              <a:rPr lang="en-US" altLang="ko-KR" dirty="0" smtClean="0"/>
              <a:t>"/&gt;&lt;/td&gt;</a:t>
            </a:r>
          </a:p>
          <a:p>
            <a:r>
              <a:rPr lang="en-US" altLang="ko-KR" dirty="0" smtClean="0"/>
              <a:t>                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           &lt;td&gt;&lt;label&gt;Data B&lt;/label&gt;&lt;/td&gt;</a:t>
            </a:r>
          </a:p>
          <a:p>
            <a:r>
              <a:rPr lang="en-US" altLang="ko-KR" dirty="0" smtClean="0"/>
              <a:t>                    &lt;td&gt;&lt;input type="text" name="</a:t>
            </a:r>
            <a:r>
              <a:rPr lang="en-US" altLang="ko-KR" dirty="0" err="1" smtClean="0"/>
              <a:t>data_b</a:t>
            </a:r>
            <a:r>
              <a:rPr lang="en-US" altLang="ko-KR" dirty="0" smtClean="0"/>
              <a:t>"/&gt;&lt;/td&gt;</a:t>
            </a:r>
          </a:p>
          <a:p>
            <a:r>
              <a:rPr lang="en-US" altLang="ko-KR" dirty="0" smtClean="0"/>
              <a:t>            &lt;/table&gt;</a:t>
            </a:r>
          </a:p>
          <a:p>
            <a:r>
              <a:rPr lang="en-US" altLang="ko-KR" dirty="0" smtClean="0"/>
              <a:t>            &lt;input type="submit"/&gt;</a:t>
            </a:r>
          </a:p>
          <a:p>
            <a:r>
              <a:rPr lang="en-US" altLang="ko-KR" dirty="0" smtClean="0"/>
              <a:t>        &lt;/form&gt;</a:t>
            </a:r>
          </a:p>
          <a:p>
            <a:r>
              <a:rPr lang="en-US" altLang="ko-KR" dirty="0" smtClean="0"/>
              <a:t>    &lt;/body&gt;</a:t>
            </a:r>
          </a:p>
          <a:p>
            <a:r>
              <a:rPr lang="en-US" altLang="ko-KR" dirty="0" smtClean="0"/>
              <a:t>&lt;/html&gt;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5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55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92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14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07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9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https://www.a-mean-blog.com/ko/blog/Node-JS-API/_/%EA%B8%B0%EB%B3%B8-REST-API-%EB%A7%8C%EB%93%A4%EA%B8%B0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05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6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38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32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72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8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74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4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60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23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30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93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4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85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0. </a:t>
            </a:r>
            <a:r>
              <a:rPr lang="ko-KR" altLang="en-US" smtClean="0"/>
              <a:t>프로젝트 폴더 생성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1. package.json </a:t>
            </a:r>
            <a:r>
              <a:rPr lang="ko-KR" altLang="en-US" smtClean="0"/>
              <a:t>파일 생성</a:t>
            </a:r>
            <a:endParaRPr lang="en-US" altLang="ko-KR" smtClean="0"/>
          </a:p>
          <a:p>
            <a:r>
              <a:rPr lang="en-US" altLang="ko-KR" smtClean="0"/>
              <a:t>% 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npm  init </a:t>
            </a:r>
          </a:p>
          <a:p>
            <a:endParaRPr lang="en-US" altLang="ko-KR" baseline="0" smtClean="0"/>
          </a:p>
          <a:p>
            <a:pPr marL="228600" indent="-228600">
              <a:buAutoNum type="arabicPeriod" startAt="2"/>
            </a:pPr>
            <a:r>
              <a:rPr lang="en-US" altLang="ko-KR" baseline="0" smtClean="0"/>
              <a:t>Express </a:t>
            </a:r>
            <a:r>
              <a:rPr lang="ko-KR" altLang="en-US" baseline="0" smtClean="0"/>
              <a:t>모듈 설치</a:t>
            </a:r>
            <a:endParaRPr lang="en-US" altLang="ko-KR" baseline="0" smtClean="0"/>
          </a:p>
          <a:p>
            <a:pPr marL="0" indent="0">
              <a:buNone/>
            </a:pPr>
            <a:r>
              <a:rPr lang="en-US" altLang="ko-KR" baseline="0" smtClean="0"/>
              <a:t>% npm  install  express  –save</a:t>
            </a:r>
          </a:p>
          <a:p>
            <a:pPr marL="0" indent="0">
              <a:buNone/>
            </a:pPr>
            <a:endParaRPr lang="en-US" altLang="ko-KR" baseline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93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20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644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697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44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2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3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85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3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90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7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2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366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07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5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51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00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https://d2.naver.com/helloworld/227936</a:t>
            </a:r>
          </a:p>
          <a:p>
            <a:r>
              <a:rPr lang="en-US" altLang="ko-KR" dirty="0" err="1" smtClean="0"/>
              <a:t>PostgreSQL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기본적인 기능인 트랜잭션과 </a:t>
            </a:r>
            <a:r>
              <a:rPr lang="en-US" altLang="ko-KR" dirty="0" smtClean="0"/>
              <a:t>ACID(Atomicity, Consistency, Isolation, Durability)</a:t>
            </a:r>
            <a:r>
              <a:rPr lang="ko-KR" altLang="en-US" dirty="0" smtClean="0"/>
              <a:t>를 지원한다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https://www.tutorialspoint.com/postgresql/postgresql_create_table.htm</a:t>
            </a:r>
          </a:p>
          <a:p>
            <a:r>
              <a:rPr lang="en-US" altLang="ko-KR" dirty="0" smtClean="0"/>
              <a:t>http://www.gurubee.net/lecture/2939</a:t>
            </a:r>
          </a:p>
          <a:p>
            <a:r>
              <a:rPr lang="en-US" altLang="ko-KR" dirty="0" smtClean="0"/>
              <a:t>https://docs.microsoft.com/ko-kr/azure/postgresql/connect-nodejs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94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4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2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5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server4.js</a:t>
            </a:r>
          </a:p>
          <a:p>
            <a:endParaRPr lang="en-US" altLang="ko-KR" smtClean="0"/>
          </a:p>
          <a:p>
            <a:r>
              <a:rPr lang="en-US" altLang="ko-KR" smtClean="0"/>
              <a:t>const http = require('http');</a:t>
            </a:r>
          </a:p>
          <a:p>
            <a:r>
              <a:rPr lang="en-US" altLang="ko-KR" smtClean="0"/>
              <a:t>const fs = require('fs');</a:t>
            </a:r>
          </a:p>
          <a:p>
            <a:r>
              <a:rPr lang="en-US" altLang="ko-KR" smtClean="0"/>
              <a:t>const url = require('url');</a:t>
            </a:r>
          </a:p>
          <a:p>
            <a:r>
              <a:rPr lang="en-US" altLang="ko-KR" smtClean="0"/>
              <a:t>const qs = require('querystring');</a:t>
            </a:r>
          </a:p>
          <a:p>
            <a:endParaRPr lang="en-US" altLang="ko-KR" smtClean="0"/>
          </a:p>
          <a:p>
            <a:r>
              <a:rPr lang="en-US" altLang="ko-KR" smtClean="0"/>
              <a:t>const parseCookies = (cookie ='') =&gt;</a:t>
            </a:r>
          </a:p>
          <a:p>
            <a:r>
              <a:rPr lang="en-US" altLang="ko-KR" smtClean="0"/>
              <a:t>  cookie</a:t>
            </a:r>
          </a:p>
          <a:p>
            <a:r>
              <a:rPr lang="en-US" altLang="ko-KR" smtClean="0"/>
              <a:t>    .split(';')</a:t>
            </a:r>
          </a:p>
          <a:p>
            <a:r>
              <a:rPr lang="en-US" altLang="ko-KR" smtClean="0"/>
              <a:t>    .map(v =&gt; v.split('='))</a:t>
            </a:r>
          </a:p>
          <a:p>
            <a:r>
              <a:rPr lang="en-US" altLang="ko-KR" smtClean="0"/>
              <a:t>    .map(([k, ...vs]) =&gt; [k, vs.join('=')])</a:t>
            </a:r>
          </a:p>
          <a:p>
            <a:r>
              <a:rPr lang="en-US" altLang="ko-KR" smtClean="0"/>
              <a:t>    .reduce((acc, [k, v]) =&gt; {</a:t>
            </a:r>
          </a:p>
          <a:p>
            <a:r>
              <a:rPr lang="en-US" altLang="ko-KR" smtClean="0"/>
              <a:t>      acc[k.trim()] = decodeURIComponent(v);</a:t>
            </a:r>
          </a:p>
          <a:p>
            <a:r>
              <a:rPr lang="en-US" altLang="ko-KR" smtClean="0"/>
              <a:t>      return acc;</a:t>
            </a:r>
          </a:p>
          <a:p>
            <a:r>
              <a:rPr lang="en-US" altLang="ko-KR" smtClean="0"/>
              <a:t>    }, {});</a:t>
            </a:r>
          </a:p>
          <a:p>
            <a:endParaRPr lang="en-US" altLang="ko-KR" smtClean="0"/>
          </a:p>
          <a:p>
            <a:r>
              <a:rPr lang="en-US" altLang="ko-KR" smtClean="0"/>
              <a:t>http.createServer((req, res) =&gt; {</a:t>
            </a:r>
          </a:p>
          <a:p>
            <a:r>
              <a:rPr lang="en-US" altLang="ko-KR" smtClean="0"/>
              <a:t>  const cookies = parseCookies(req.headers.cookie);</a:t>
            </a:r>
          </a:p>
          <a:p>
            <a:r>
              <a:rPr lang="en-US" altLang="ko-KR" smtClean="0"/>
              <a:t>  if (req.url.startsWith('/login')) {     </a:t>
            </a:r>
          </a:p>
          <a:p>
            <a:r>
              <a:rPr lang="en-US" altLang="ko-KR" smtClean="0"/>
              <a:t>  const { query } = url.parse(req.url);</a:t>
            </a:r>
          </a:p>
          <a:p>
            <a:r>
              <a:rPr lang="en-US" altLang="ko-KR" smtClean="0"/>
              <a:t>  const { name } = qs.parse(query);</a:t>
            </a:r>
          </a:p>
          <a:p>
            <a:r>
              <a:rPr lang="en-US" altLang="ko-KR" smtClean="0"/>
              <a:t>  const expires = new Date();</a:t>
            </a:r>
          </a:p>
          <a:p>
            <a:r>
              <a:rPr lang="en-US" altLang="ko-KR" smtClean="0"/>
              <a:t>  expires.setMinutes(expires.getMinutes() + 5);</a:t>
            </a:r>
          </a:p>
          <a:p>
            <a:r>
              <a:rPr lang="en-US" altLang="ko-KR" smtClean="0"/>
              <a:t>  res.writeHead(302, {</a:t>
            </a:r>
          </a:p>
          <a:p>
            <a:r>
              <a:rPr lang="en-US" altLang="ko-KR" smtClean="0"/>
              <a:t>    Location:'/',</a:t>
            </a:r>
          </a:p>
          <a:p>
            <a:r>
              <a:rPr lang="en-US" altLang="ko-KR" smtClean="0"/>
              <a:t>   'Set-Cookie': `name=${encodeURIComponent(name)}; </a:t>
            </a:r>
          </a:p>
          <a:p>
            <a:r>
              <a:rPr lang="en-US" altLang="ko-KR" smtClean="0"/>
              <a:t>Expires=${expires.toGMTString()}; HttpOnly; Path=/`,</a:t>
            </a:r>
          </a:p>
          <a:p>
            <a:r>
              <a:rPr lang="en-US" altLang="ko-KR" smtClean="0"/>
              <a:t>  });</a:t>
            </a:r>
          </a:p>
          <a:p>
            <a:r>
              <a:rPr lang="en-US" altLang="ko-KR" smtClean="0"/>
              <a:t>  res.end();</a:t>
            </a:r>
          </a:p>
          <a:p>
            <a:r>
              <a:rPr lang="en-US" altLang="ko-KR" smtClean="0"/>
              <a:t>  } else if (cookies.name) {     </a:t>
            </a:r>
          </a:p>
          <a:p>
            <a:r>
              <a:rPr lang="en-US" altLang="ko-KR" smtClean="0"/>
              <a:t>  res.writeHead(200, {'Content-Type':'text/html; charset=utf-8' });</a:t>
            </a:r>
          </a:p>
          <a:p>
            <a:r>
              <a:rPr lang="en-US" altLang="ko-KR" smtClean="0"/>
              <a:t>  res.end(`${cookies.name}</a:t>
            </a:r>
            <a:r>
              <a:rPr lang="ko-KR" altLang="en-US" smtClean="0"/>
              <a:t>님 안녕하세요</a:t>
            </a:r>
            <a:r>
              <a:rPr lang="en-US" altLang="ko-KR" smtClean="0"/>
              <a:t>`);</a:t>
            </a:r>
          </a:p>
          <a:p>
            <a:r>
              <a:rPr lang="en-US" altLang="ko-KR" smtClean="0"/>
              <a:t>} else {</a:t>
            </a:r>
          </a:p>
          <a:p>
            <a:r>
              <a:rPr lang="en-US" altLang="ko-KR" smtClean="0"/>
              <a:t>  fs.readFile('./server4.html', (err, data) =&gt; {</a:t>
            </a:r>
          </a:p>
          <a:p>
            <a:r>
              <a:rPr lang="en-US" altLang="ko-KR" smtClean="0"/>
              <a:t>    if (err) {</a:t>
            </a:r>
          </a:p>
          <a:p>
            <a:r>
              <a:rPr lang="en-US" altLang="ko-KR" smtClean="0"/>
              <a:t>      throw err;</a:t>
            </a:r>
          </a:p>
          <a:p>
            <a:r>
              <a:rPr lang="en-US" altLang="ko-KR" smtClean="0"/>
              <a:t>    }</a:t>
            </a:r>
          </a:p>
          <a:p>
            <a:r>
              <a:rPr lang="en-US" altLang="ko-KR" smtClean="0"/>
              <a:t>    res.end(data);</a:t>
            </a:r>
          </a:p>
          <a:p>
            <a:r>
              <a:rPr lang="en-US" altLang="ko-KR" smtClean="0"/>
              <a:t>  });</a:t>
            </a:r>
          </a:p>
          <a:p>
            <a:r>
              <a:rPr lang="en-US" altLang="ko-KR" smtClean="0"/>
              <a:t>}</a:t>
            </a:r>
          </a:p>
          <a:p>
            <a:r>
              <a:rPr lang="en-US" altLang="ko-KR" smtClean="0"/>
              <a:t>})</a:t>
            </a:r>
          </a:p>
          <a:p>
            <a:r>
              <a:rPr lang="en-US" altLang="ko-KR" smtClean="0"/>
              <a:t>  .listen(8083, () =&gt; {</a:t>
            </a:r>
          </a:p>
          <a:p>
            <a:r>
              <a:rPr lang="en-US" altLang="ko-KR" smtClean="0"/>
              <a:t>    console.log('8083</a:t>
            </a:r>
            <a:r>
              <a:rPr lang="ko-KR" altLang="en-US" smtClean="0"/>
              <a:t>번 포트에서 서버 대기 중입니다</a:t>
            </a:r>
            <a:r>
              <a:rPr lang="en-US" altLang="ko-KR" smtClean="0"/>
              <a:t>!');</a:t>
            </a:r>
          </a:p>
          <a:p>
            <a:r>
              <a:rPr lang="en-US" altLang="ko-KR" smtClean="0"/>
              <a:t>  });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server4.js</a:t>
            </a:r>
          </a:p>
          <a:p>
            <a:endParaRPr lang="en-US" altLang="ko-KR" smtClean="0"/>
          </a:p>
          <a:p>
            <a:r>
              <a:rPr lang="en-US" altLang="ko-KR" smtClean="0"/>
              <a:t>const http = require('http');</a:t>
            </a:r>
          </a:p>
          <a:p>
            <a:r>
              <a:rPr lang="en-US" altLang="ko-KR" smtClean="0"/>
              <a:t>const fs = require('fs');</a:t>
            </a:r>
          </a:p>
          <a:p>
            <a:r>
              <a:rPr lang="en-US" altLang="ko-KR" smtClean="0"/>
              <a:t>const url = require('url');</a:t>
            </a:r>
          </a:p>
          <a:p>
            <a:r>
              <a:rPr lang="en-US" altLang="ko-KR" smtClean="0"/>
              <a:t>const qs = require('querystring');</a:t>
            </a:r>
          </a:p>
          <a:p>
            <a:endParaRPr lang="en-US" altLang="ko-KR" smtClean="0"/>
          </a:p>
          <a:p>
            <a:r>
              <a:rPr lang="en-US" altLang="ko-KR" smtClean="0"/>
              <a:t>const parseCookies = (cookie ='') =&gt;</a:t>
            </a:r>
          </a:p>
          <a:p>
            <a:r>
              <a:rPr lang="en-US" altLang="ko-KR" smtClean="0"/>
              <a:t>  cookie</a:t>
            </a:r>
          </a:p>
          <a:p>
            <a:r>
              <a:rPr lang="en-US" altLang="ko-KR" smtClean="0"/>
              <a:t>    .split(';')</a:t>
            </a:r>
          </a:p>
          <a:p>
            <a:r>
              <a:rPr lang="en-US" altLang="ko-KR" smtClean="0"/>
              <a:t>    .map(v =&gt; v.split('='))</a:t>
            </a:r>
          </a:p>
          <a:p>
            <a:r>
              <a:rPr lang="en-US" altLang="ko-KR" smtClean="0"/>
              <a:t>    .map(([k, ...vs]) =&gt; [k, vs.join('=')])</a:t>
            </a:r>
          </a:p>
          <a:p>
            <a:r>
              <a:rPr lang="en-US" altLang="ko-KR" smtClean="0"/>
              <a:t>    .reduce((acc, [k, v]) =&gt; {</a:t>
            </a:r>
          </a:p>
          <a:p>
            <a:r>
              <a:rPr lang="en-US" altLang="ko-KR" smtClean="0"/>
              <a:t>      acc[k.trim()] = decodeURIComponent(v);</a:t>
            </a:r>
          </a:p>
          <a:p>
            <a:r>
              <a:rPr lang="en-US" altLang="ko-KR" smtClean="0"/>
              <a:t>      return acc;</a:t>
            </a:r>
          </a:p>
          <a:p>
            <a:r>
              <a:rPr lang="en-US" altLang="ko-KR" smtClean="0"/>
              <a:t>    }, {});</a:t>
            </a:r>
          </a:p>
          <a:p>
            <a:endParaRPr lang="en-US" altLang="ko-KR" smtClean="0"/>
          </a:p>
          <a:p>
            <a:r>
              <a:rPr lang="en-US" altLang="ko-KR" smtClean="0"/>
              <a:t>http.createServer((req, res) =&gt; {</a:t>
            </a:r>
          </a:p>
          <a:p>
            <a:r>
              <a:rPr lang="en-US" altLang="ko-KR" smtClean="0"/>
              <a:t>  const cookies = parseCookies(req.headers.cookie);</a:t>
            </a:r>
          </a:p>
          <a:p>
            <a:r>
              <a:rPr lang="en-US" altLang="ko-KR" smtClean="0"/>
              <a:t>  if (req.url.startsWith('/login')) {     </a:t>
            </a:r>
          </a:p>
          <a:p>
            <a:r>
              <a:rPr lang="en-US" altLang="ko-KR" smtClean="0"/>
              <a:t>  const { query } = url.parse(req.url);</a:t>
            </a:r>
          </a:p>
          <a:p>
            <a:r>
              <a:rPr lang="en-US" altLang="ko-KR" smtClean="0"/>
              <a:t>  const { name } = qs.parse(query);</a:t>
            </a:r>
          </a:p>
          <a:p>
            <a:r>
              <a:rPr lang="en-US" altLang="ko-KR" smtClean="0"/>
              <a:t>  const expires = new Date();</a:t>
            </a:r>
          </a:p>
          <a:p>
            <a:r>
              <a:rPr lang="en-US" altLang="ko-KR" smtClean="0"/>
              <a:t>  expires.setMinutes(expires.getMinutes() + 5);</a:t>
            </a:r>
          </a:p>
          <a:p>
            <a:r>
              <a:rPr lang="en-US" altLang="ko-KR" smtClean="0"/>
              <a:t>  res.writeHead(302, {</a:t>
            </a:r>
          </a:p>
          <a:p>
            <a:r>
              <a:rPr lang="en-US" altLang="ko-KR" smtClean="0"/>
              <a:t>    Location:'/',</a:t>
            </a:r>
          </a:p>
          <a:p>
            <a:r>
              <a:rPr lang="en-US" altLang="ko-KR" smtClean="0"/>
              <a:t>   'Set-Cookie': `name=${encodeURIComponent(name)}; </a:t>
            </a:r>
          </a:p>
          <a:p>
            <a:r>
              <a:rPr lang="en-US" altLang="ko-KR" smtClean="0"/>
              <a:t>Expires=${expires.toGMTString()}; HttpOnly; Path=/`,</a:t>
            </a:r>
          </a:p>
          <a:p>
            <a:r>
              <a:rPr lang="en-US" altLang="ko-KR" smtClean="0"/>
              <a:t>  });</a:t>
            </a:r>
          </a:p>
          <a:p>
            <a:r>
              <a:rPr lang="en-US" altLang="ko-KR" smtClean="0"/>
              <a:t>  res.end();</a:t>
            </a:r>
          </a:p>
          <a:p>
            <a:r>
              <a:rPr lang="en-US" altLang="ko-KR" smtClean="0"/>
              <a:t>  } else if (cookies.name) {     </a:t>
            </a:r>
          </a:p>
          <a:p>
            <a:r>
              <a:rPr lang="en-US" altLang="ko-KR" smtClean="0"/>
              <a:t>  res.writeHead(200, {'Content-Type':'text/html; charset=utf-8' });</a:t>
            </a:r>
          </a:p>
          <a:p>
            <a:r>
              <a:rPr lang="en-US" altLang="ko-KR" smtClean="0"/>
              <a:t>  res.end(`${cookies.name}</a:t>
            </a:r>
            <a:r>
              <a:rPr lang="ko-KR" altLang="en-US" smtClean="0"/>
              <a:t>님 안녕하세요</a:t>
            </a:r>
            <a:r>
              <a:rPr lang="en-US" altLang="ko-KR" smtClean="0"/>
              <a:t>`);</a:t>
            </a:r>
          </a:p>
          <a:p>
            <a:r>
              <a:rPr lang="en-US" altLang="ko-KR" smtClean="0"/>
              <a:t>} else {</a:t>
            </a:r>
          </a:p>
          <a:p>
            <a:r>
              <a:rPr lang="en-US" altLang="ko-KR" smtClean="0"/>
              <a:t>  fs.readFile('./server4.html', (err, data) =&gt; {</a:t>
            </a:r>
          </a:p>
          <a:p>
            <a:r>
              <a:rPr lang="en-US" altLang="ko-KR" smtClean="0"/>
              <a:t>    if (err) {</a:t>
            </a:r>
          </a:p>
          <a:p>
            <a:r>
              <a:rPr lang="en-US" altLang="ko-KR" smtClean="0"/>
              <a:t>      throw err;</a:t>
            </a:r>
          </a:p>
          <a:p>
            <a:r>
              <a:rPr lang="en-US" altLang="ko-KR" smtClean="0"/>
              <a:t>    }</a:t>
            </a:r>
          </a:p>
          <a:p>
            <a:r>
              <a:rPr lang="en-US" altLang="ko-KR" smtClean="0"/>
              <a:t>    res.end(data);</a:t>
            </a:r>
          </a:p>
          <a:p>
            <a:r>
              <a:rPr lang="en-US" altLang="ko-KR" smtClean="0"/>
              <a:t>  });</a:t>
            </a:r>
          </a:p>
          <a:p>
            <a:r>
              <a:rPr lang="en-US" altLang="ko-KR" smtClean="0"/>
              <a:t>}</a:t>
            </a:r>
          </a:p>
          <a:p>
            <a:r>
              <a:rPr lang="en-US" altLang="ko-KR" smtClean="0"/>
              <a:t>})</a:t>
            </a:r>
          </a:p>
          <a:p>
            <a:r>
              <a:rPr lang="en-US" altLang="ko-KR" smtClean="0"/>
              <a:t>  .listen(8083, () =&gt; {</a:t>
            </a:r>
          </a:p>
          <a:p>
            <a:r>
              <a:rPr lang="en-US" altLang="ko-KR" smtClean="0"/>
              <a:t>    console.log('8083</a:t>
            </a:r>
            <a:r>
              <a:rPr lang="ko-KR" altLang="en-US" smtClean="0"/>
              <a:t>번 포트에서 서버 대기 중입니다</a:t>
            </a:r>
            <a:r>
              <a:rPr lang="en-US" altLang="ko-KR" smtClean="0"/>
              <a:t>!');</a:t>
            </a:r>
          </a:p>
          <a:p>
            <a:r>
              <a:rPr lang="en-US" altLang="ko-KR" smtClean="0"/>
              <a:t>  });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2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server5.js</a:t>
            </a:r>
          </a:p>
          <a:p>
            <a:pPr latinLnBrk="1"/>
            <a:endParaRPr lang="en-US" altLang="ko-KR" dirty="0" smtClean="0"/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http = require('http');</a:t>
            </a:r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fs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fs</a:t>
            </a:r>
            <a:r>
              <a:rPr lang="en-US" altLang="ko-KR" dirty="0" smtClean="0"/>
              <a:t>');</a:t>
            </a:r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');</a:t>
            </a:r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qs</a:t>
            </a:r>
            <a:r>
              <a:rPr lang="en-US" altLang="ko-KR" dirty="0" smtClean="0"/>
              <a:t> = require('</a:t>
            </a:r>
            <a:r>
              <a:rPr lang="en-US" altLang="ko-KR" dirty="0" err="1" smtClean="0"/>
              <a:t>querystring</a:t>
            </a:r>
            <a:r>
              <a:rPr lang="en-US" altLang="ko-KR" dirty="0" smtClean="0"/>
              <a:t>');</a:t>
            </a:r>
          </a:p>
          <a:p>
            <a:pPr latinLnBrk="1"/>
            <a:endParaRPr lang="en-US" altLang="ko-KR" dirty="0" smtClean="0"/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parseCookies</a:t>
            </a:r>
            <a:r>
              <a:rPr lang="en-US" altLang="ko-KR" dirty="0" smtClean="0"/>
              <a:t> = (cookie ='') =&gt;</a:t>
            </a:r>
          </a:p>
          <a:p>
            <a:pPr latinLnBrk="1"/>
            <a:r>
              <a:rPr lang="en-US" altLang="ko-KR" dirty="0" smtClean="0"/>
              <a:t>  cookie</a:t>
            </a:r>
          </a:p>
          <a:p>
            <a:pPr latinLnBrk="1"/>
            <a:r>
              <a:rPr lang="en-US" altLang="ko-KR" dirty="0" smtClean="0"/>
              <a:t>    .split(';')</a:t>
            </a:r>
          </a:p>
          <a:p>
            <a:pPr latinLnBrk="1"/>
            <a:r>
              <a:rPr lang="en-US" altLang="ko-KR" dirty="0" smtClean="0"/>
              <a:t>    .map(v =&gt; </a:t>
            </a:r>
            <a:r>
              <a:rPr lang="en-US" altLang="ko-KR" dirty="0" err="1" smtClean="0"/>
              <a:t>v.split</a:t>
            </a:r>
            <a:r>
              <a:rPr lang="en-US" altLang="ko-KR" dirty="0" smtClean="0"/>
              <a:t>('='))</a:t>
            </a:r>
          </a:p>
          <a:p>
            <a:pPr latinLnBrk="1"/>
            <a:r>
              <a:rPr lang="en-US" altLang="ko-KR" dirty="0" smtClean="0"/>
              <a:t>    .map(([k, ...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]) =&gt; [k, </a:t>
            </a:r>
            <a:r>
              <a:rPr lang="en-US" altLang="ko-KR" dirty="0" err="1" smtClean="0"/>
              <a:t>vs.join</a:t>
            </a:r>
            <a:r>
              <a:rPr lang="en-US" altLang="ko-KR" dirty="0" smtClean="0"/>
              <a:t>('=')])</a:t>
            </a:r>
          </a:p>
          <a:p>
            <a:pPr latinLnBrk="1"/>
            <a:r>
              <a:rPr lang="en-US" altLang="ko-KR" dirty="0" smtClean="0"/>
              <a:t>    .reduce((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, [k, v]) =&gt; {</a:t>
            </a:r>
          </a:p>
          <a:p>
            <a:pPr latinLnBrk="1"/>
            <a:r>
              <a:rPr lang="en-US" altLang="ko-KR" dirty="0" smtClean="0"/>
              <a:t>      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k.trim</a:t>
            </a:r>
            <a:r>
              <a:rPr lang="en-US" altLang="ko-KR" dirty="0" smtClean="0"/>
              <a:t>()] = </a:t>
            </a:r>
            <a:r>
              <a:rPr lang="en-US" altLang="ko-KR" dirty="0" err="1" smtClean="0"/>
              <a:t>decodeURIComponent</a:t>
            </a:r>
            <a:r>
              <a:rPr lang="en-US" altLang="ko-KR" dirty="0" smtClean="0"/>
              <a:t>(v);</a:t>
            </a:r>
          </a:p>
          <a:p>
            <a:pPr latinLnBrk="1"/>
            <a:r>
              <a:rPr lang="en-US" altLang="ko-KR" dirty="0" smtClean="0"/>
              <a:t>      return </a:t>
            </a:r>
            <a:r>
              <a:rPr lang="en-US" altLang="ko-KR" dirty="0" err="1" smtClean="0"/>
              <a:t>acc</a:t>
            </a:r>
            <a:r>
              <a:rPr lang="en-US" altLang="ko-KR" dirty="0" smtClean="0"/>
              <a:t>;</a:t>
            </a:r>
          </a:p>
          <a:p>
            <a:pPr latinLnBrk="1"/>
            <a:r>
              <a:rPr lang="en-US" altLang="ko-KR" dirty="0" smtClean="0"/>
              <a:t>    }, {});</a:t>
            </a:r>
          </a:p>
          <a:p>
            <a:pPr latinLnBrk="1"/>
            <a:endParaRPr lang="en-US" altLang="ko-KR" dirty="0" smtClean="0"/>
          </a:p>
          <a:p>
            <a:pPr latinLnBrk="1"/>
            <a:r>
              <a:rPr lang="en-US" altLang="ko-KR" dirty="0" err="1" smtClean="0"/>
              <a:t>const</a:t>
            </a:r>
            <a:r>
              <a:rPr lang="en-US" altLang="ko-KR" dirty="0" smtClean="0"/>
              <a:t> session = {};</a:t>
            </a:r>
          </a:p>
          <a:p>
            <a:pPr latinLnBrk="1"/>
            <a:endParaRPr lang="en-US" altLang="ko-KR" dirty="0" smtClean="0"/>
          </a:p>
          <a:p>
            <a:pPr latinLnBrk="1"/>
            <a:r>
              <a:rPr lang="en-US" altLang="ko-KR" dirty="0" err="1" smtClean="0"/>
              <a:t>http.createServer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req</a:t>
            </a:r>
            <a:r>
              <a:rPr lang="en-US" altLang="ko-KR" dirty="0" smtClean="0"/>
              <a:t>, res) =&gt; {</a:t>
            </a:r>
          </a:p>
          <a:p>
            <a:pPr latinLnBrk="1"/>
            <a:r>
              <a:rPr lang="en-US" altLang="ko-KR" dirty="0" smtClean="0"/>
              <a:t>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cookies = </a:t>
            </a:r>
            <a:r>
              <a:rPr lang="en-US" altLang="ko-KR" dirty="0" err="1" smtClean="0"/>
              <a:t>parseCookies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req.headers.cookie</a:t>
            </a:r>
            <a:r>
              <a:rPr lang="en-US" altLang="ko-KR" dirty="0" smtClean="0"/>
              <a:t>);</a:t>
            </a:r>
          </a:p>
          <a:p>
            <a:pPr latinLnBrk="1"/>
            <a:r>
              <a:rPr lang="en-US" altLang="ko-KR" dirty="0" smtClean="0"/>
              <a:t>  if (</a:t>
            </a:r>
            <a:r>
              <a:rPr lang="en-US" altLang="ko-KR" dirty="0" err="1" smtClean="0"/>
              <a:t>req.url.startsWith</a:t>
            </a:r>
            <a:r>
              <a:rPr lang="en-US" altLang="ko-KR" dirty="0" smtClean="0"/>
              <a:t>('/login')) {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{ query } = </a:t>
            </a:r>
            <a:r>
              <a:rPr lang="en-US" altLang="ko-KR" dirty="0" err="1" smtClean="0"/>
              <a:t>url.parse</a:t>
            </a:r>
            <a:r>
              <a:rPr lang="en-US" altLang="ko-KR" dirty="0" smtClean="0"/>
              <a:t>(req.url);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{ name } = </a:t>
            </a:r>
            <a:r>
              <a:rPr lang="en-US" altLang="ko-KR" dirty="0" err="1" smtClean="0"/>
              <a:t>qs.parse</a:t>
            </a:r>
            <a:r>
              <a:rPr lang="en-US" altLang="ko-KR" dirty="0" smtClean="0"/>
              <a:t>(query);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expires = new Date();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expires.setMinutes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expires.getMinutes</a:t>
            </a:r>
            <a:r>
              <a:rPr lang="en-US" altLang="ko-KR" dirty="0" smtClean="0"/>
              <a:t>() + 5);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randomInt</a:t>
            </a:r>
            <a:r>
              <a:rPr lang="en-US" altLang="ko-KR" dirty="0" smtClean="0"/>
              <a:t> = +new Date();</a:t>
            </a:r>
          </a:p>
          <a:p>
            <a:pPr latinLnBrk="1"/>
            <a:r>
              <a:rPr lang="en-US" altLang="ko-KR" dirty="0" smtClean="0"/>
              <a:t>    session[</a:t>
            </a:r>
            <a:r>
              <a:rPr lang="en-US" altLang="ko-KR" dirty="0" err="1" smtClean="0"/>
              <a:t>randomInt</a:t>
            </a:r>
            <a:r>
              <a:rPr lang="en-US" altLang="ko-KR" dirty="0" smtClean="0"/>
              <a:t>] = {</a:t>
            </a:r>
          </a:p>
          <a:p>
            <a:pPr latinLnBrk="1"/>
            <a:r>
              <a:rPr lang="en-US" altLang="ko-KR" dirty="0" smtClean="0"/>
              <a:t>      name,</a:t>
            </a:r>
          </a:p>
          <a:p>
            <a:pPr latinLnBrk="1"/>
            <a:r>
              <a:rPr lang="en-US" altLang="ko-KR" dirty="0" smtClean="0"/>
              <a:t>      expires,</a:t>
            </a:r>
          </a:p>
          <a:p>
            <a:pPr latinLnBrk="1"/>
            <a:r>
              <a:rPr lang="en-US" altLang="ko-KR" dirty="0" smtClean="0"/>
              <a:t>    };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res.writeHead</a:t>
            </a:r>
            <a:r>
              <a:rPr lang="en-US" altLang="ko-KR" dirty="0" smtClean="0"/>
              <a:t>(302, {</a:t>
            </a:r>
          </a:p>
          <a:p>
            <a:pPr latinLnBrk="1"/>
            <a:r>
              <a:rPr lang="en-US" altLang="ko-KR" dirty="0" smtClean="0"/>
              <a:t>      Location:'/',</a:t>
            </a:r>
          </a:p>
          <a:p>
            <a:pPr latinLnBrk="1"/>
            <a:r>
              <a:rPr lang="en-US" altLang="ko-KR" dirty="0" smtClean="0"/>
              <a:t>     'Set-Cookie': `session=${</a:t>
            </a:r>
            <a:r>
              <a:rPr lang="en-US" altLang="ko-KR" dirty="0" err="1" smtClean="0"/>
              <a:t>randomInt</a:t>
            </a:r>
            <a:r>
              <a:rPr lang="en-US" altLang="ko-KR" dirty="0" smtClean="0"/>
              <a:t>}; Expires=${</a:t>
            </a:r>
            <a:r>
              <a:rPr lang="en-US" altLang="ko-KR" dirty="0" err="1" smtClean="0"/>
              <a:t>expires.toGMTString</a:t>
            </a:r>
            <a:r>
              <a:rPr lang="en-US" altLang="ko-KR" dirty="0" smtClean="0"/>
              <a:t>()}; </a:t>
            </a:r>
            <a:r>
              <a:rPr lang="en-US" altLang="ko-KR" dirty="0" err="1" smtClean="0"/>
              <a:t>HttpOnly</a:t>
            </a:r>
            <a:r>
              <a:rPr lang="en-US" altLang="ko-KR" dirty="0" smtClean="0"/>
              <a:t>; Path=/`,</a:t>
            </a:r>
          </a:p>
          <a:p>
            <a:pPr latinLnBrk="1"/>
            <a:r>
              <a:rPr lang="en-US" altLang="ko-KR" dirty="0" smtClean="0"/>
              <a:t>    });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();</a:t>
            </a:r>
          </a:p>
          <a:p>
            <a:pPr latinLnBrk="1"/>
            <a:r>
              <a:rPr lang="en-US" altLang="ko-KR" dirty="0" smtClean="0"/>
              <a:t>  } else if (</a:t>
            </a:r>
            <a:r>
              <a:rPr lang="en-US" altLang="ko-KR" dirty="0" err="1" smtClean="0"/>
              <a:t>cookies.session</a:t>
            </a:r>
            <a:r>
              <a:rPr lang="en-US" altLang="ko-KR" dirty="0" smtClean="0"/>
              <a:t> &amp;&amp; session[</a:t>
            </a:r>
            <a:r>
              <a:rPr lang="en-US" altLang="ko-KR" dirty="0" err="1" smtClean="0"/>
              <a:t>cookies.session</a:t>
            </a:r>
            <a:r>
              <a:rPr lang="en-US" altLang="ko-KR" dirty="0" smtClean="0"/>
              <a:t>].expires &gt; new Date()) {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res.writeHead</a:t>
            </a:r>
            <a:r>
              <a:rPr lang="en-US" altLang="ko-KR" dirty="0" smtClean="0"/>
              <a:t>(200, {'</a:t>
            </a:r>
            <a:r>
              <a:rPr lang="en-US" altLang="ko-KR" dirty="0" err="1" smtClean="0"/>
              <a:t>Content-Type':'text</a:t>
            </a:r>
            <a:r>
              <a:rPr lang="en-US" altLang="ko-KR" dirty="0" smtClean="0"/>
              <a:t>/html; charset=utf-8' });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(`${session[</a:t>
            </a:r>
            <a:r>
              <a:rPr lang="en-US" altLang="ko-KR" dirty="0" err="1" smtClean="0"/>
              <a:t>cookies.session</a:t>
            </a:r>
            <a:r>
              <a:rPr lang="en-US" altLang="ko-KR" dirty="0" smtClean="0"/>
              <a:t>].name}</a:t>
            </a:r>
            <a:r>
              <a:rPr lang="ko-KR" altLang="en-US" dirty="0" smtClean="0"/>
              <a:t>님 안녕하세요</a:t>
            </a:r>
            <a:r>
              <a:rPr lang="en-US" altLang="ko-KR" dirty="0" smtClean="0"/>
              <a:t>`);</a:t>
            </a:r>
          </a:p>
          <a:p>
            <a:pPr latinLnBrk="1"/>
            <a:r>
              <a:rPr lang="en-US" altLang="ko-KR" dirty="0" smtClean="0"/>
              <a:t>  } else {</a:t>
            </a:r>
          </a:p>
          <a:p>
            <a:pPr latinLnBrk="1"/>
            <a:r>
              <a:rPr lang="en-US" altLang="ko-KR" dirty="0" smtClean="0"/>
              <a:t>    </a:t>
            </a:r>
            <a:r>
              <a:rPr lang="en-US" altLang="ko-KR" dirty="0" err="1" smtClean="0"/>
              <a:t>fs.readFile</a:t>
            </a:r>
            <a:r>
              <a:rPr lang="en-US" altLang="ko-KR" dirty="0" smtClean="0"/>
              <a:t>('./server4.html', (err, data) =&gt; {</a:t>
            </a:r>
          </a:p>
          <a:p>
            <a:pPr latinLnBrk="1"/>
            <a:r>
              <a:rPr lang="en-US" altLang="ko-KR" dirty="0" smtClean="0"/>
              <a:t>      if (err) {</a:t>
            </a:r>
          </a:p>
          <a:p>
            <a:pPr latinLnBrk="1"/>
            <a:r>
              <a:rPr lang="en-US" altLang="ko-KR" dirty="0" smtClean="0"/>
              <a:t>        throw err;</a:t>
            </a:r>
          </a:p>
          <a:p>
            <a:pPr latinLnBrk="1"/>
            <a:r>
              <a:rPr lang="en-US" altLang="ko-KR" dirty="0" smtClean="0"/>
              <a:t>      }</a:t>
            </a:r>
          </a:p>
          <a:p>
            <a:pPr latinLnBrk="1"/>
            <a:r>
              <a:rPr lang="en-US" altLang="ko-KR" dirty="0" smtClean="0"/>
              <a:t>      </a:t>
            </a:r>
            <a:r>
              <a:rPr lang="en-US" altLang="ko-KR" dirty="0" err="1" smtClean="0"/>
              <a:t>res.end</a:t>
            </a:r>
            <a:r>
              <a:rPr lang="en-US" altLang="ko-KR" dirty="0" smtClean="0"/>
              <a:t>(data);</a:t>
            </a:r>
          </a:p>
          <a:p>
            <a:pPr latinLnBrk="1"/>
            <a:r>
              <a:rPr lang="en-US" altLang="ko-KR" dirty="0" smtClean="0"/>
              <a:t>    });</a:t>
            </a:r>
          </a:p>
          <a:p>
            <a:pPr latinLnBrk="1"/>
            <a:r>
              <a:rPr lang="en-US" altLang="ko-KR" dirty="0" smtClean="0"/>
              <a:t>  }</a:t>
            </a:r>
          </a:p>
          <a:p>
            <a:pPr latinLnBrk="1"/>
            <a:r>
              <a:rPr lang="en-US" altLang="ko-KR" dirty="0" smtClean="0"/>
              <a:t>})</a:t>
            </a:r>
          </a:p>
          <a:p>
            <a:pPr latinLnBrk="1"/>
            <a:r>
              <a:rPr lang="en-US" altLang="ko-KR" dirty="0" smtClean="0"/>
              <a:t>  .listen(8084, () =&gt; {</a:t>
            </a:r>
          </a:p>
          <a:p>
            <a:pPr latinLnBrk="1"/>
            <a:r>
              <a:rPr lang="en-US" altLang="ko-KR" dirty="0" smtClean="0"/>
              <a:t>    console.log('8084</a:t>
            </a:r>
            <a:r>
              <a:rPr lang="ko-KR" altLang="en-US" dirty="0" smtClean="0"/>
              <a:t>번 포트에서 서버 대기 중입니다</a:t>
            </a:r>
            <a:r>
              <a:rPr lang="en-US" altLang="ko-KR" dirty="0" smtClean="0"/>
              <a:t>!');</a:t>
            </a:r>
          </a:p>
          <a:p>
            <a:pPr latinLnBrk="1"/>
            <a:r>
              <a:rPr lang="en-US" altLang="ko-KR" dirty="0" smtClean="0"/>
              <a:t>  });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C5BEB-0F20-4A2D-999A-DACADB74A7E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6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108D-BE2F-49A8-BD58-BCCF95036E6E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1626-D25A-41C4-B955-75D1906EA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1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0" y="571538"/>
            <a:ext cx="12192000" cy="4571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171701" y="79153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149285" y="647382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23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E108D-BE2F-49A8-BD58-BCCF95036E6E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1626-D25A-41C4-B955-75D1906EA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E108D-BE2F-49A8-BD58-BCCF95036E6E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1626-D25A-41C4-B955-75D1906EA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5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npmjs.com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nodejs.org/api/querystring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27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58692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>
                <a:latin typeface="+mn-ea"/>
              </a:rPr>
              <a:t>Node.js 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31" y="728382"/>
            <a:ext cx="11656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이벤트 기반</a:t>
            </a:r>
            <a:r>
              <a:rPr lang="en-US" altLang="ko-KR"/>
              <a:t>(event-driven)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이벤트가 발생할 때 미리 지정해둔 작업을 수행하는 방식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이벤트 기반 시스템에서는 특정 이벤트가 발생할 때 무엇을 할지 미리 등록해두어야 합니다</a:t>
            </a:r>
            <a:r>
              <a:rPr lang="en-US" altLang="ko-KR"/>
              <a:t>.(</a:t>
            </a:r>
            <a:r>
              <a:rPr lang="ko-KR" altLang="en-US"/>
              <a:t>이벤트 리스너 </a:t>
            </a:r>
            <a:r>
              <a:rPr lang="en-US" altLang="ko-KR"/>
              <a:t>event listener</a:t>
            </a:r>
            <a:r>
              <a:rPr lang="ko-KR" altLang="en-US"/>
              <a:t>에 콜백</a:t>
            </a:r>
            <a:r>
              <a:rPr lang="en-US" altLang="ko-KR"/>
              <a:t>callback </a:t>
            </a:r>
            <a:r>
              <a:rPr lang="ko-KR" altLang="en-US"/>
              <a:t>함수를 등록한다</a:t>
            </a:r>
            <a:r>
              <a:rPr lang="en-US" altLang="ko-KR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예</a:t>
            </a:r>
            <a:r>
              <a:rPr lang="en-US" altLang="ko-KR"/>
              <a:t>] </a:t>
            </a:r>
            <a:r>
              <a:rPr lang="ko-KR" altLang="en-US"/>
              <a:t>클릭 이벤트 리스너에게 경고 창을 띄우는 콜백 함수를 등록해두면 클릭 이벤트가 발생할 때마다 콜백 함수가 실행돼 경고 창이 뜬다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발생한 이벤트가 없거나 발생했던 이벤트를 다 처리하면 노드는 다음 이벤트가 발생할 때까지 대기합니다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여러 이벤트가 동시에 발생했을 때 어떤 순서로 콜백 함수를 호출할지를 이벤트 루프가 판단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C00000"/>
                </a:solidFill>
              </a:rPr>
              <a:t>이벤트 루프 </a:t>
            </a:r>
            <a:r>
              <a:rPr lang="en-US" altLang="ko-KR"/>
              <a:t>: </a:t>
            </a:r>
            <a:r>
              <a:rPr lang="ko-KR" altLang="en-US"/>
              <a:t>이벤트 발생 시 호출할 콜백 함수들을 관리하고</a:t>
            </a:r>
            <a:r>
              <a:rPr lang="en-US" altLang="ko-KR"/>
              <a:t>, </a:t>
            </a:r>
            <a:r>
              <a:rPr lang="ko-KR" altLang="en-US"/>
              <a:t>호출된 콜백 함수의 실행 순서를 결정하는 역할을 담당하며</a:t>
            </a:r>
            <a:r>
              <a:rPr lang="en-US" altLang="ko-KR"/>
              <a:t>, </a:t>
            </a:r>
            <a:r>
              <a:rPr lang="ko-KR" altLang="en-US"/>
              <a:t>노드가 종료될 때까지 이벤트 처리를 위한 작업을 방복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C00000"/>
                </a:solidFill>
              </a:rPr>
              <a:t>태스크 큐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이벤트 발생 후 호출되어야 할 콜백 함수들이 기다리는 공간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C00000"/>
                </a:solidFill>
              </a:rPr>
              <a:t>백그라운드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타이머나 </a:t>
            </a:r>
            <a:r>
              <a:rPr lang="en-US" altLang="ko-KR"/>
              <a:t>I/O </a:t>
            </a:r>
            <a:r>
              <a:rPr lang="ko-KR" altLang="en-US"/>
              <a:t>작업 콜백 또는 이벤트 리스너들이 대기하는 곳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1" y="4559392"/>
            <a:ext cx="52387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8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crypto </a:t>
            </a:r>
            <a:r>
              <a:rPr lang="en-US" altLang="ko-KR" b="1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암호화를 도와주는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비밀번호는 단방향 암호화</a:t>
            </a:r>
            <a:r>
              <a:rPr lang="en-US" altLang="ko-KR">
                <a:latin typeface="맑은 고딕" panose="020B0503020000020004" pitchFamily="50" charset="-127"/>
              </a:rPr>
              <a:t>(</a:t>
            </a:r>
            <a:r>
              <a:rPr lang="ko-KR" altLang="en-US">
                <a:latin typeface="맑은 고딕" panose="020B0503020000020004" pitchFamily="50" charset="-127"/>
              </a:rPr>
              <a:t>복호화할 수 없는 암호화 방식</a:t>
            </a:r>
            <a:r>
              <a:rPr lang="en-US" altLang="ko-KR">
                <a:latin typeface="맑은 고딕" panose="020B0503020000020004" pitchFamily="50" charset="-127"/>
              </a:rPr>
              <a:t>) </a:t>
            </a:r>
            <a:r>
              <a:rPr lang="ko-KR" altLang="en-US">
                <a:latin typeface="맑은 고딕" panose="020B0503020000020004" pitchFamily="50" charset="-127"/>
              </a:rPr>
              <a:t>알고리즘을 사용해서 암호화합니다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복호화 </a:t>
            </a:r>
            <a:r>
              <a:rPr lang="en-US" altLang="ko-KR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암호화된 문자열을 원래 문자열로 되돌려놓는 </a:t>
            </a:r>
            <a:r>
              <a:rPr lang="ko-KR" altLang="en-US" smtClean="0">
                <a:latin typeface="맑은 고딕" panose="020B0503020000020004" pitchFamily="50" charset="-127"/>
              </a:rPr>
              <a:t>것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단방향 암호화 알고리즘은 주로 해시 기법을 사용합니다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해시 기법 </a:t>
            </a:r>
            <a:r>
              <a:rPr lang="en-US" altLang="ko-KR"/>
              <a:t>- </a:t>
            </a:r>
            <a:r>
              <a:rPr lang="ko-KR" altLang="en-US"/>
              <a:t>어떠한 문자열을 고정된 길이의 다른 문자열로 바꿔버리는 </a:t>
            </a:r>
            <a:r>
              <a:rPr lang="ko-KR" altLang="en-US" smtClean="0"/>
              <a:t>방식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createHash(</a:t>
            </a:r>
            <a:r>
              <a:rPr lang="ko-KR" altLang="en-US"/>
              <a:t>알고리즘</a:t>
            </a:r>
            <a:r>
              <a:rPr lang="en-US" altLang="ko-KR"/>
              <a:t>): </a:t>
            </a:r>
            <a:r>
              <a:rPr lang="ko-KR" altLang="en-US"/>
              <a:t>사용할 해시 알고리즘을 넣어줍니다</a:t>
            </a:r>
            <a:r>
              <a:rPr lang="en-US" altLang="ko-KR"/>
              <a:t>. md5, sha1, sha256, sha512 </a:t>
            </a:r>
            <a:r>
              <a:rPr lang="ko-KR" altLang="en-US"/>
              <a:t>등이 가능하지만</a:t>
            </a:r>
            <a:r>
              <a:rPr lang="en-US" altLang="ko-KR"/>
              <a:t>, md5</a:t>
            </a:r>
            <a:r>
              <a:rPr lang="ko-KR" altLang="en-US"/>
              <a:t>와 </a:t>
            </a:r>
            <a:r>
              <a:rPr lang="en-US" altLang="ko-KR"/>
              <a:t>sha1</a:t>
            </a:r>
            <a:r>
              <a:rPr lang="ko-KR" altLang="en-US"/>
              <a:t>은 이미 취약점이 발견되었습니다</a:t>
            </a:r>
            <a:r>
              <a:rPr lang="en-US" altLang="ko-KR"/>
              <a:t>. </a:t>
            </a:r>
            <a:r>
              <a:rPr lang="ko-KR" altLang="en-US"/>
              <a:t>현재는 </a:t>
            </a:r>
            <a:r>
              <a:rPr lang="en-US" altLang="ko-KR"/>
              <a:t>sha512 </a:t>
            </a:r>
            <a:r>
              <a:rPr lang="ko-KR" altLang="en-US"/>
              <a:t>정도로 충분하지만</a:t>
            </a:r>
            <a:r>
              <a:rPr lang="en-US" altLang="ko-KR"/>
              <a:t>, </a:t>
            </a:r>
            <a:r>
              <a:rPr lang="ko-KR" altLang="en-US"/>
              <a:t>나중에 </a:t>
            </a:r>
            <a:r>
              <a:rPr lang="en-US" altLang="ko-KR"/>
              <a:t>sha512</a:t>
            </a:r>
            <a:r>
              <a:rPr lang="ko-KR" altLang="en-US"/>
              <a:t>마저도 취약해지면 더 강화된 알고리즘으로 바꿔야 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update(</a:t>
            </a:r>
            <a:r>
              <a:rPr lang="ko-KR" altLang="en-US"/>
              <a:t>문자열</a:t>
            </a:r>
            <a:r>
              <a:rPr lang="en-US" altLang="ko-KR"/>
              <a:t>): </a:t>
            </a:r>
            <a:r>
              <a:rPr lang="ko-KR" altLang="en-US"/>
              <a:t>변환할 문자열을 넣어줍니다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digest(</a:t>
            </a:r>
            <a:r>
              <a:rPr lang="ko-KR" altLang="en-US"/>
              <a:t>인코딩</a:t>
            </a:r>
            <a:r>
              <a:rPr lang="en-US" altLang="ko-KR"/>
              <a:t>): </a:t>
            </a:r>
            <a:r>
              <a:rPr lang="ko-KR" altLang="en-US"/>
              <a:t>인코딩할 알고리즘을 넣어줍니다</a:t>
            </a:r>
            <a:r>
              <a:rPr lang="en-US" altLang="ko-KR"/>
              <a:t>. base64, hex, latin1</a:t>
            </a:r>
            <a:r>
              <a:rPr lang="ko-KR" altLang="en-US"/>
              <a:t>이 주로 사용되는데</a:t>
            </a:r>
            <a:r>
              <a:rPr lang="en-US" altLang="ko-KR"/>
              <a:t>, </a:t>
            </a:r>
            <a:r>
              <a:rPr lang="ko-KR" altLang="en-US"/>
              <a:t>그중 </a:t>
            </a:r>
            <a:r>
              <a:rPr lang="en-US" altLang="ko-KR"/>
              <a:t>base64</a:t>
            </a:r>
            <a:r>
              <a:rPr lang="ko-KR" altLang="en-US"/>
              <a:t>가 결과 문자열이 가장 짧아 애용됩니다</a:t>
            </a:r>
            <a:r>
              <a:rPr lang="en-US" altLang="ko-KR"/>
              <a:t>. </a:t>
            </a:r>
            <a:r>
              <a:rPr lang="ko-KR" altLang="en-US"/>
              <a:t>결과물로 변환된 문자열을 반환합니다</a:t>
            </a:r>
            <a:r>
              <a:rPr lang="en-US" altLang="ko-KR"/>
              <a:t>.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60" y="4426733"/>
            <a:ext cx="66103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crypto </a:t>
            </a:r>
            <a:r>
              <a:rPr lang="en-US" altLang="ko-KR" b="1" smtClean="0"/>
              <a:t>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9700" y="1261156"/>
            <a:ext cx="10400920" cy="1607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//hash.js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crypto = require('crypto');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console.log('base64:', crypto.createHash('sha512').update('</a:t>
            </a:r>
            <a:r>
              <a:rPr lang="ko-KR" altLang="en-US" sz="1600">
                <a:solidFill>
                  <a:schemeClr val="tx1"/>
                </a:solidFill>
              </a:rPr>
              <a:t>비밀번호</a:t>
            </a:r>
            <a:r>
              <a:rPr lang="en-US" altLang="ko-KR" sz="1600">
                <a:solidFill>
                  <a:schemeClr val="tx1"/>
                </a:solidFill>
              </a:rPr>
              <a:t>').digest('base64'));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console.log('hex:', crypto.createHash('sha512').update('</a:t>
            </a:r>
            <a:r>
              <a:rPr lang="ko-KR" altLang="en-US" sz="1600">
                <a:solidFill>
                  <a:schemeClr val="tx1"/>
                </a:solidFill>
              </a:rPr>
              <a:t>비밀번호</a:t>
            </a:r>
            <a:r>
              <a:rPr lang="en-US" altLang="ko-KR" sz="1600">
                <a:solidFill>
                  <a:schemeClr val="tx1"/>
                </a:solidFill>
              </a:rPr>
              <a:t>').digest('hex'));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console.log('base64:', crypto.createHash('sha512').update('</a:t>
            </a:r>
            <a:r>
              <a:rPr lang="ko-KR" altLang="en-US" sz="1600">
                <a:solidFill>
                  <a:schemeClr val="tx1"/>
                </a:solidFill>
              </a:rPr>
              <a:t>다른 비밀번호</a:t>
            </a:r>
            <a:r>
              <a:rPr lang="en-US" altLang="ko-KR" sz="1600">
                <a:solidFill>
                  <a:schemeClr val="tx1"/>
                </a:solidFill>
              </a:rPr>
              <a:t>').digest('base64'));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crypto </a:t>
            </a:r>
            <a:r>
              <a:rPr lang="en-US" altLang="ko-KR" b="1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현재는 주로 </a:t>
            </a:r>
            <a:r>
              <a:rPr lang="en-US" altLang="ko-KR">
                <a:latin typeface="맑은 고딕" panose="020B0503020000020004" pitchFamily="50" charset="-127"/>
              </a:rPr>
              <a:t>pbkdf2</a:t>
            </a:r>
            <a:r>
              <a:rPr lang="ko-KR" altLang="en-US">
                <a:latin typeface="맑은 고딕" panose="020B0503020000020004" pitchFamily="50" charset="-127"/>
              </a:rPr>
              <a:t>나 </a:t>
            </a:r>
            <a:r>
              <a:rPr lang="en-US" altLang="ko-KR">
                <a:latin typeface="맑은 고딕" panose="020B0503020000020004" pitchFamily="50" charset="-127"/>
              </a:rPr>
              <a:t>bcrypt, scrypt</a:t>
            </a:r>
            <a:r>
              <a:rPr lang="ko-KR" altLang="en-US">
                <a:latin typeface="맑은 고딕" panose="020B0503020000020004" pitchFamily="50" charset="-127"/>
              </a:rPr>
              <a:t>라는 알고리즘으로 비밀번호를 암호화하고 있습니다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pbkdf2</a:t>
            </a:r>
            <a:r>
              <a:rPr lang="ko-KR" altLang="en-US">
                <a:latin typeface="맑은 고딕" panose="020B0503020000020004" pitchFamily="50" charset="-127"/>
              </a:rPr>
              <a:t>는 기존 문자열에 </a:t>
            </a:r>
            <a:r>
              <a:rPr lang="en-US" altLang="ko-KR">
                <a:latin typeface="맑은 고딕" panose="020B0503020000020004" pitchFamily="50" charset="-127"/>
              </a:rPr>
              <a:t>salt</a:t>
            </a:r>
            <a:r>
              <a:rPr lang="ko-KR" altLang="en-US">
                <a:latin typeface="맑은 고딕" panose="020B0503020000020004" pitchFamily="50" charset="-127"/>
              </a:rPr>
              <a:t>라고 불리는 문자열을 붙인 후 해시 알고리즘을 반복해서 적용하는 것입니다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1397" y="2040107"/>
            <a:ext cx="10400920" cy="2530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//pbkdf2.js   - sha512</a:t>
            </a:r>
            <a:r>
              <a:rPr lang="ko-KR" altLang="en-US" sz="1600">
                <a:solidFill>
                  <a:schemeClr val="tx1"/>
                </a:solidFill>
              </a:rPr>
              <a:t>로 변환된 결괏값을 다시 </a:t>
            </a:r>
            <a:r>
              <a:rPr lang="en-US" altLang="ko-KR" sz="1600">
                <a:solidFill>
                  <a:schemeClr val="tx1"/>
                </a:solidFill>
              </a:rPr>
              <a:t>sha512</a:t>
            </a:r>
            <a:r>
              <a:rPr lang="ko-KR" altLang="en-US" sz="1600">
                <a:solidFill>
                  <a:schemeClr val="tx1"/>
                </a:solidFill>
              </a:rPr>
              <a:t>로 변환하는 과정을 </a:t>
            </a:r>
            <a:r>
              <a:rPr lang="en-US" altLang="ko-KR" sz="1600">
                <a:solidFill>
                  <a:schemeClr val="tx1"/>
                </a:solidFill>
              </a:rPr>
              <a:t>10</a:t>
            </a:r>
            <a:r>
              <a:rPr lang="ko-KR" altLang="en-US" sz="1600">
                <a:solidFill>
                  <a:schemeClr val="tx1"/>
                </a:solidFill>
              </a:rPr>
              <a:t>만 번 반복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crypto = require('crypto');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crypto.randomBytes(64, (err, buf)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salt = buf.toString('base64');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console.log('salt:', salt);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crypto.pbkdf2('</a:t>
            </a:r>
            <a:r>
              <a:rPr lang="ko-KR" altLang="en-US" sz="1600">
                <a:solidFill>
                  <a:schemeClr val="tx1"/>
                </a:solidFill>
              </a:rPr>
              <a:t>비밀번호</a:t>
            </a:r>
            <a:r>
              <a:rPr lang="en-US" altLang="ko-KR" sz="1600">
                <a:solidFill>
                  <a:schemeClr val="tx1"/>
                </a:solidFill>
              </a:rPr>
              <a:t>', salt, 100000, 64,'sha512', (err, key)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console.log('password:', key.toString('base64'));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248" y="4817054"/>
            <a:ext cx="5593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randomBytes() </a:t>
            </a:r>
            <a:r>
              <a:rPr lang="ko-KR" altLang="en-US" sz="1600"/>
              <a:t>메서드로 </a:t>
            </a:r>
            <a:r>
              <a:rPr lang="en-US" altLang="ko-KR" sz="1600"/>
              <a:t>64</a:t>
            </a:r>
            <a:r>
              <a:rPr lang="ko-KR" altLang="en-US" sz="1600"/>
              <a:t>바이트 길이의 문자열을 만들어줍니다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pbkdf2() </a:t>
            </a:r>
            <a:r>
              <a:rPr lang="ko-KR" altLang="en-US" sz="1600"/>
              <a:t>메서드에는 순서대로 비밀번호</a:t>
            </a:r>
            <a:r>
              <a:rPr lang="en-US" altLang="ko-KR" sz="1600"/>
              <a:t>, salt, </a:t>
            </a:r>
            <a:r>
              <a:rPr lang="ko-KR" altLang="en-US" sz="1600"/>
              <a:t>반복 횟수</a:t>
            </a:r>
            <a:r>
              <a:rPr lang="en-US" altLang="ko-KR" sz="1600"/>
              <a:t>, </a:t>
            </a:r>
            <a:r>
              <a:rPr lang="ko-KR" altLang="en-US" sz="1600"/>
              <a:t>출력 바이트</a:t>
            </a:r>
            <a:r>
              <a:rPr lang="en-US" altLang="ko-KR" sz="1600"/>
              <a:t>, </a:t>
            </a:r>
            <a:r>
              <a:rPr lang="ko-KR" altLang="en-US" sz="1600"/>
              <a:t>해시 알고리즘을 인자로 넣어줍니다</a:t>
            </a:r>
            <a:r>
              <a:rPr lang="en-US" altLang="ko-KR" sz="16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bcrypt</a:t>
            </a:r>
            <a:r>
              <a:rPr lang="ko-KR" altLang="en-US" sz="1600"/>
              <a:t>나 </a:t>
            </a:r>
            <a:r>
              <a:rPr lang="en-US" altLang="ko-KR" sz="1600"/>
              <a:t>scrypt</a:t>
            </a:r>
            <a:r>
              <a:rPr lang="ko-KR" altLang="en-US" sz="1600"/>
              <a:t>보다 취약하므로 나중에 더 나은 보안이 필요하면 </a:t>
            </a:r>
            <a:r>
              <a:rPr lang="en-US" altLang="ko-KR" sz="1600"/>
              <a:t>scrypt </a:t>
            </a:r>
            <a:r>
              <a:rPr lang="ko-KR" altLang="en-US" sz="1600"/>
              <a:t>방식을 사용하면 됩니다</a:t>
            </a:r>
            <a:r>
              <a:rPr lang="en-US" altLang="ko-KR" sz="1600" smtClean="0"/>
              <a:t>. </a:t>
            </a:r>
            <a:endParaRPr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3" y="4677466"/>
            <a:ext cx="4590232" cy="1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1" y="732774"/>
            <a:ext cx="114428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양방향 암호화</a:t>
            </a:r>
            <a:r>
              <a:rPr lang="en-US" altLang="ko-KR" b="1" smtClean="0"/>
              <a:t> </a:t>
            </a:r>
            <a:r>
              <a:rPr lang="ko-KR" altLang="en-US" b="1" smtClean="0"/>
              <a:t> </a:t>
            </a:r>
            <a:r>
              <a:rPr lang="en-US" altLang="ko-KR" b="1" smtClean="0"/>
              <a:t> 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암호화된 문자열을 복호화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암호를 복호화하려면 암호화할 때 사용한 키와 같은 키를 </a:t>
            </a:r>
            <a:r>
              <a:rPr lang="ko-KR" altLang="en-US" smtClean="0">
                <a:latin typeface="맑은 고딕" panose="020B0503020000020004" pitchFamily="50" charset="-127"/>
              </a:rPr>
              <a:t>사용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crypto.createCipher(</a:t>
            </a:r>
            <a:r>
              <a:rPr lang="ko-KR" altLang="en-US">
                <a:latin typeface="맑은 고딕" panose="020B0503020000020004" pitchFamily="50" charset="-127"/>
              </a:rPr>
              <a:t>알고리즘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암호화 알고리즘과 키를 넣어줍니다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암호화 알고리즘은 </a:t>
            </a:r>
            <a:r>
              <a:rPr lang="en-US" altLang="ko-KR">
                <a:latin typeface="맑은 고딕" panose="020B0503020000020004" pitchFamily="50" charset="-127"/>
              </a:rPr>
              <a:t>aes-256-cbc</a:t>
            </a:r>
            <a:r>
              <a:rPr lang="ko-KR" altLang="en-US">
                <a:latin typeface="맑은 고딕" panose="020B0503020000020004" pitchFamily="50" charset="-127"/>
              </a:rPr>
              <a:t>를 사용했습니다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다른 알고리즘을 사용해도 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사용 가능한 알고리즘 목록은 </a:t>
            </a:r>
            <a:r>
              <a:rPr lang="en-US" altLang="ko-KR">
                <a:latin typeface="맑은 고딕" panose="020B0503020000020004" pitchFamily="50" charset="-127"/>
              </a:rPr>
              <a:t>crypto.getCiphers()</a:t>
            </a:r>
            <a:r>
              <a:rPr lang="ko-KR" altLang="en-US">
                <a:latin typeface="맑은 고딕" panose="020B0503020000020004" pitchFamily="50" charset="-127"/>
              </a:rPr>
              <a:t>를 하면 볼 수 있습니다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cipher.update(</a:t>
            </a:r>
            <a:r>
              <a:rPr lang="ko-KR" altLang="en-US">
                <a:latin typeface="맑은 고딕" panose="020B0503020000020004" pitchFamily="50" charset="-127"/>
              </a:rPr>
              <a:t>문자열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인코딩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출력 인코딩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암호화할 대상과 대상의 인코딩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출력 결과물의 인코딩을 넣어줍니다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보통 문자열은 </a:t>
            </a:r>
            <a:r>
              <a:rPr lang="en-US" altLang="ko-KR">
                <a:latin typeface="맑은 고딕" panose="020B0503020000020004" pitchFamily="50" charset="-127"/>
              </a:rPr>
              <a:t>utf8 </a:t>
            </a:r>
            <a:r>
              <a:rPr lang="ko-KR" altLang="en-US">
                <a:latin typeface="맑은 고딕" panose="020B0503020000020004" pitchFamily="50" charset="-127"/>
              </a:rPr>
              <a:t>인코딩을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암호는 </a:t>
            </a:r>
            <a:r>
              <a:rPr lang="en-US" altLang="ko-KR">
                <a:latin typeface="맑은 고딕" panose="020B0503020000020004" pitchFamily="50" charset="-127"/>
              </a:rPr>
              <a:t>base64</a:t>
            </a:r>
            <a:r>
              <a:rPr lang="ko-KR" altLang="en-US">
                <a:latin typeface="맑은 고딕" panose="020B0503020000020004" pitchFamily="50" charset="-127"/>
              </a:rPr>
              <a:t>를 많이 사용합니다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cipher.final(</a:t>
            </a:r>
            <a:r>
              <a:rPr lang="ko-KR" altLang="en-US">
                <a:latin typeface="맑은 고딕" panose="020B0503020000020004" pitchFamily="50" charset="-127"/>
              </a:rPr>
              <a:t>출력 인코딩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출력 결과물의 인코딩을 넣어주면 암호화가 완료됩니다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crypto.createDecipher(</a:t>
            </a:r>
            <a:r>
              <a:rPr lang="ko-KR" altLang="en-US">
                <a:latin typeface="맑은 고딕" panose="020B0503020000020004" pitchFamily="50" charset="-127"/>
              </a:rPr>
              <a:t>알고리즘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복호화할 때 사용합니다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암호화할 때 사용했던 알고리즘과 키를 그대로 넣어주어야 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decipher.update(</a:t>
            </a:r>
            <a:r>
              <a:rPr lang="ko-KR" altLang="en-US">
                <a:latin typeface="맑은 고딕" panose="020B0503020000020004" pitchFamily="50" charset="-127"/>
              </a:rPr>
              <a:t>문자열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인코딩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출력 인코딩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암호화된 문장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그 문장의 인코딩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복호화할 인코딩을 넣어줍니다</a:t>
            </a:r>
            <a:r>
              <a:rPr lang="en-US" altLang="ko-KR">
                <a:latin typeface="맑은 고딕" panose="020B0503020000020004" pitchFamily="50" charset="-127"/>
              </a:rPr>
              <a:t>. createCipher</a:t>
            </a:r>
            <a:r>
              <a:rPr lang="ko-KR" altLang="en-US">
                <a:latin typeface="맑은 고딕" panose="020B0503020000020004" pitchFamily="50" charset="-127"/>
              </a:rPr>
              <a:t>의 </a:t>
            </a:r>
            <a:r>
              <a:rPr lang="en-US" altLang="ko-KR">
                <a:latin typeface="맑은 고딕" panose="020B0503020000020004" pitchFamily="50" charset="-127"/>
              </a:rPr>
              <a:t>update()</a:t>
            </a:r>
            <a:r>
              <a:rPr lang="ko-KR" altLang="en-US">
                <a:latin typeface="맑은 고딕" panose="020B0503020000020004" pitchFamily="50" charset="-127"/>
              </a:rPr>
              <a:t>에서 </a:t>
            </a:r>
            <a:r>
              <a:rPr lang="en-US" altLang="ko-KR">
                <a:latin typeface="맑은 고딕" panose="020B0503020000020004" pitchFamily="50" charset="-127"/>
              </a:rPr>
              <a:t>utf8, base64 </a:t>
            </a:r>
            <a:r>
              <a:rPr lang="ko-KR" altLang="en-US">
                <a:latin typeface="맑은 고딕" panose="020B0503020000020004" pitchFamily="50" charset="-127"/>
              </a:rPr>
              <a:t>순으로 넣었다면 </a:t>
            </a:r>
            <a:r>
              <a:rPr lang="en-US" altLang="ko-KR">
                <a:latin typeface="맑은 고딕" panose="020B0503020000020004" pitchFamily="50" charset="-127"/>
              </a:rPr>
              <a:t>createDecipher</a:t>
            </a:r>
            <a:r>
              <a:rPr lang="ko-KR" altLang="en-US">
                <a:latin typeface="맑은 고딕" panose="020B0503020000020004" pitchFamily="50" charset="-127"/>
              </a:rPr>
              <a:t>의 </a:t>
            </a:r>
            <a:r>
              <a:rPr lang="en-US" altLang="ko-KR">
                <a:latin typeface="맑은 고딕" panose="020B0503020000020004" pitchFamily="50" charset="-127"/>
              </a:rPr>
              <a:t>update()</a:t>
            </a:r>
            <a:r>
              <a:rPr lang="ko-KR" altLang="en-US">
                <a:latin typeface="맑은 고딕" panose="020B0503020000020004" pitchFamily="50" charset="-127"/>
              </a:rPr>
              <a:t>에서는 </a:t>
            </a:r>
            <a:r>
              <a:rPr lang="en-US" altLang="ko-KR">
                <a:latin typeface="맑은 고딕" panose="020B0503020000020004" pitchFamily="50" charset="-127"/>
              </a:rPr>
              <a:t>base64, utf8 </a:t>
            </a:r>
            <a:r>
              <a:rPr lang="ko-KR" altLang="en-US">
                <a:latin typeface="맑은 고딕" panose="020B0503020000020004" pitchFamily="50" charset="-127"/>
              </a:rPr>
              <a:t>순으로 넣으면 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decipher.final(</a:t>
            </a:r>
            <a:r>
              <a:rPr lang="ko-KR" altLang="en-US">
                <a:latin typeface="맑은 고딕" panose="020B0503020000020004" pitchFamily="50" charset="-127"/>
              </a:rPr>
              <a:t>출력 인코딩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복호화 결과물의 인코딩을 넣어줍니다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4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1" y="746057"/>
            <a:ext cx="1013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양방향 암호화</a:t>
            </a:r>
            <a:r>
              <a:rPr lang="en-US" altLang="ko-KR" b="1" smtClean="0"/>
              <a:t> </a:t>
            </a:r>
            <a:r>
              <a:rPr lang="ko-KR" altLang="en-US" b="1" smtClean="0"/>
              <a:t> </a:t>
            </a:r>
            <a:r>
              <a:rPr lang="en-US" altLang="ko-KR" b="1" smtClean="0"/>
              <a:t> </a:t>
            </a:r>
            <a:r>
              <a:rPr lang="ko-KR" altLang="en-US" smtClean="0">
                <a:latin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6335" y="1374950"/>
            <a:ext cx="7258050" cy="3473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//cipher.js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crypto = require('crypto');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cipher = crypto.createCipher('aes-256-cbc','</a:t>
            </a:r>
            <a:r>
              <a:rPr lang="ko-KR" altLang="en-US" sz="1600">
                <a:solidFill>
                  <a:schemeClr val="tx1"/>
                </a:solidFill>
              </a:rPr>
              <a:t>열쇠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let result = cipher.update('</a:t>
            </a:r>
            <a:r>
              <a:rPr lang="ko-KR" altLang="en-US" sz="1600">
                <a:solidFill>
                  <a:schemeClr val="tx1"/>
                </a:solidFill>
              </a:rPr>
              <a:t>암호화할 문장</a:t>
            </a:r>
            <a:r>
              <a:rPr lang="en-US" altLang="ko-KR" sz="1600">
                <a:solidFill>
                  <a:schemeClr val="tx1"/>
                </a:solidFill>
              </a:rPr>
              <a:t>','utf8','base64');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result += cipher.final('base64');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암호화</a:t>
            </a:r>
            <a:r>
              <a:rPr lang="en-US" altLang="ko-KR" sz="1600">
                <a:solidFill>
                  <a:schemeClr val="tx1"/>
                </a:solidFill>
              </a:rPr>
              <a:t>:', result);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decipher = crypto.createDecipher('aes-256-cbc','</a:t>
            </a:r>
            <a:r>
              <a:rPr lang="ko-KR" altLang="en-US" sz="1600">
                <a:solidFill>
                  <a:schemeClr val="tx1"/>
                </a:solidFill>
              </a:rPr>
              <a:t>열쇠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let result2 = decipher.update(result,'base64','utf8');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result2 += decipher.final('utf8');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복호화</a:t>
            </a:r>
            <a:r>
              <a:rPr lang="en-US" altLang="ko-KR" sz="1600">
                <a:solidFill>
                  <a:schemeClr val="tx1"/>
                </a:solidFill>
              </a:rPr>
              <a:t>:', result2);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66" y="732774"/>
            <a:ext cx="11367511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err="1" smtClean="0"/>
              <a:t>util</a:t>
            </a:r>
            <a:r>
              <a:rPr lang="en-US" altLang="ko-KR" b="1" smtClean="0"/>
              <a:t> </a:t>
            </a:r>
            <a:r>
              <a:rPr lang="ko-KR" altLang="en-US" b="1" smtClean="0"/>
              <a:t> </a:t>
            </a:r>
            <a:r>
              <a:rPr lang="en-US" altLang="ko-KR" b="1" smtClean="0"/>
              <a:t> 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node.js</a:t>
            </a:r>
            <a:r>
              <a:rPr lang="ko-KR" altLang="en-US" dirty="0">
                <a:latin typeface="맑은 고딕" panose="020B0503020000020004" pitchFamily="50" charset="-127"/>
              </a:rPr>
              <a:t>의 보조적인 유용한 기능들을 모아놓은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http://nodejs.org/api/util.html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util.format</a:t>
            </a:r>
            <a:r>
              <a:rPr lang="en-US" altLang="ko-KR" dirty="0">
                <a:latin typeface="맑은 고딕" panose="020B0503020000020004" pitchFamily="50" charset="-127"/>
              </a:rPr>
              <a:t>(format, [...]) - console.log() </a:t>
            </a:r>
            <a:r>
              <a:rPr lang="ko-KR" altLang="en-US" dirty="0" err="1">
                <a:latin typeface="맑은 고딕" panose="020B0503020000020004" pitchFamily="50" charset="-127"/>
              </a:rPr>
              <a:t>메소드와</a:t>
            </a:r>
            <a:r>
              <a:rPr lang="ko-KR" altLang="en-US" dirty="0">
                <a:latin typeface="맑은 고딕" panose="020B0503020000020004" pitchFamily="50" charset="-127"/>
              </a:rPr>
              <a:t> 비슷한 기능을 합니다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차이점이라면 </a:t>
            </a:r>
            <a:r>
              <a:rPr lang="en-US" altLang="ko-KR" dirty="0">
                <a:latin typeface="맑은 고딕" panose="020B0503020000020004" pitchFamily="50" charset="-127"/>
              </a:rPr>
              <a:t>console.log()</a:t>
            </a:r>
            <a:r>
              <a:rPr lang="ko-KR" altLang="en-US" dirty="0">
                <a:latin typeface="맑은 고딕" panose="020B0503020000020004" pitchFamily="50" charset="-127"/>
              </a:rPr>
              <a:t>는 화면에 출력하는 역할을 하지만 </a:t>
            </a:r>
            <a:r>
              <a:rPr lang="en-US" altLang="ko-KR" dirty="0" err="1">
                <a:latin typeface="맑은 고딕" panose="020B0503020000020004" pitchFamily="50" charset="-127"/>
              </a:rPr>
              <a:t>util.format</a:t>
            </a:r>
            <a:r>
              <a:rPr lang="ko-KR" altLang="en-US" dirty="0">
                <a:latin typeface="맑은 고딕" panose="020B0503020000020004" pitchFamily="50" charset="-127"/>
              </a:rPr>
              <a:t>은 문자열로 반환합니다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util.debug</a:t>
            </a:r>
            <a:r>
              <a:rPr lang="en-US" altLang="ko-KR" dirty="0">
                <a:latin typeface="맑은 고딕" panose="020B0503020000020004" pitchFamily="50" charset="-127"/>
              </a:rPr>
              <a:t>(string)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util.error</a:t>
            </a:r>
            <a:r>
              <a:rPr lang="en-US" altLang="ko-KR" dirty="0">
                <a:latin typeface="맑은 고딕" panose="020B0503020000020004" pitchFamily="50" charset="-127"/>
              </a:rPr>
              <a:t>([...])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util.puts</a:t>
            </a:r>
            <a:r>
              <a:rPr lang="en-US" altLang="ko-KR" dirty="0">
                <a:latin typeface="맑은 고딕" panose="020B0503020000020004" pitchFamily="50" charset="-127"/>
              </a:rPr>
              <a:t>([...])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util.print</a:t>
            </a:r>
            <a:r>
              <a:rPr lang="en-US" altLang="ko-KR" dirty="0">
                <a:latin typeface="맑은 고딕" panose="020B0503020000020004" pitchFamily="50" charset="-127"/>
              </a:rPr>
              <a:t>([...])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util.log(string)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util.inspect</a:t>
            </a:r>
            <a:r>
              <a:rPr lang="en-US" altLang="ko-KR" dirty="0">
                <a:latin typeface="맑은 고딕" panose="020B0503020000020004" pitchFamily="50" charset="-127"/>
              </a:rPr>
              <a:t>(object, [options])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Customizing </a:t>
            </a:r>
            <a:r>
              <a:rPr lang="en-US" altLang="ko-KR" dirty="0" err="1">
                <a:latin typeface="맑은 고딕" panose="020B0503020000020004" pitchFamily="50" charset="-127"/>
              </a:rPr>
              <a:t>util.inspect</a:t>
            </a:r>
            <a:r>
              <a:rPr lang="en-US" altLang="ko-KR" dirty="0">
                <a:latin typeface="맑은 고딕" panose="020B0503020000020004" pitchFamily="50" charset="-127"/>
              </a:rPr>
              <a:t> colors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util.isArray</a:t>
            </a:r>
            <a:r>
              <a:rPr lang="en-US" altLang="ko-KR" dirty="0">
                <a:latin typeface="맑은 고딕" panose="020B0503020000020004" pitchFamily="50" charset="-127"/>
              </a:rPr>
              <a:t>(object)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util.isRegExp</a:t>
            </a:r>
            <a:r>
              <a:rPr lang="en-US" altLang="ko-KR" dirty="0">
                <a:latin typeface="맑은 고딕" panose="020B0503020000020004" pitchFamily="50" charset="-127"/>
              </a:rPr>
              <a:t>(object)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util.isDate</a:t>
            </a:r>
            <a:r>
              <a:rPr lang="en-US" altLang="ko-KR" dirty="0">
                <a:latin typeface="맑은 고딕" panose="020B0503020000020004" pitchFamily="50" charset="-127"/>
              </a:rPr>
              <a:t>(object)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util.isError</a:t>
            </a:r>
            <a:r>
              <a:rPr lang="en-US" altLang="ko-KR" dirty="0">
                <a:latin typeface="맑은 고딕" panose="020B0503020000020004" pitchFamily="50" charset="-127"/>
              </a:rPr>
              <a:t>(object)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util.pump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</a:rPr>
              <a:t>readableStream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</a:rPr>
              <a:t>writableStream</a:t>
            </a:r>
            <a:r>
              <a:rPr lang="en-US" altLang="ko-KR" dirty="0">
                <a:latin typeface="맑은 고딕" panose="020B0503020000020004" pitchFamily="50" charset="-127"/>
              </a:rPr>
              <a:t>, [callback])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util.inherits</a:t>
            </a:r>
            <a:r>
              <a:rPr lang="en-US" altLang="ko-KR" dirty="0">
                <a:latin typeface="맑은 고딕" panose="020B0503020000020004" pitchFamily="50" charset="-127"/>
              </a:rPr>
              <a:t>(constructor, </a:t>
            </a:r>
            <a:r>
              <a:rPr lang="en-US" altLang="ko-KR" err="1" smtClean="0">
                <a:latin typeface="맑은 고딕" panose="020B0503020000020004" pitchFamily="50" charset="-127"/>
              </a:rPr>
              <a:t>superConstructor</a:t>
            </a:r>
            <a:r>
              <a:rPr lang="en-US" altLang="ko-KR" smtClean="0">
                <a:latin typeface="맑은 고딕" panose="020B0503020000020004" pitchFamily="50" charset="-127"/>
              </a:rPr>
              <a:t>)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util.deprecate: </a:t>
            </a:r>
            <a:r>
              <a:rPr lang="ko-KR" altLang="en-US" sz="1600">
                <a:latin typeface="맑은 고딕" panose="020B0503020000020004" pitchFamily="50" charset="-127"/>
              </a:rPr>
              <a:t>함수가 </a:t>
            </a:r>
            <a:r>
              <a:rPr lang="en-US" altLang="ko-KR" sz="1600">
                <a:latin typeface="맑은 고딕" panose="020B0503020000020004" pitchFamily="50" charset="-127"/>
              </a:rPr>
              <a:t>deprecated </a:t>
            </a:r>
            <a:r>
              <a:rPr lang="ko-KR" altLang="en-US" sz="1600">
                <a:latin typeface="맑은 고딕" panose="020B0503020000020004" pitchFamily="50" charset="-127"/>
              </a:rPr>
              <a:t>처리되었음을 알려줍니다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첫 번째 인자로 넣은 함수를 사용했을 때 경고 메시지가 출력됩니다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두 번째 인자로 경고 메시지 내용을 넣으면 됩니다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함수가 조만간 사라지거나 변경될 때 알려줄 수 있어 유용합니다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util.promisify: </a:t>
            </a:r>
            <a:r>
              <a:rPr lang="ko-KR" altLang="en-US" sz="1600">
                <a:latin typeface="맑은 고딕" panose="020B0503020000020004" pitchFamily="50" charset="-127"/>
              </a:rPr>
              <a:t>콜백 패턴을 프로미스 패턴으로 바꿔줍니다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바꿀 함수를 인자로 제공하면 됩니다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이렇게 바꾸어두면 </a:t>
            </a:r>
            <a:r>
              <a:rPr lang="en-US" altLang="ko-KR" sz="1600">
                <a:latin typeface="맑은 고딕" panose="020B0503020000020004" pitchFamily="50" charset="-127"/>
              </a:rPr>
              <a:t>async/await </a:t>
            </a:r>
            <a:r>
              <a:rPr lang="ko-KR" altLang="en-US" sz="1600">
                <a:latin typeface="맑은 고딕" panose="020B0503020000020004" pitchFamily="50" charset="-127"/>
              </a:rPr>
              <a:t>패턴까지 사용할 수 있어 좋습니다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3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66" y="732774"/>
            <a:ext cx="1136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util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2001" y="1355900"/>
            <a:ext cx="8267700" cy="4644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//util.js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util = require('util');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crypto = require('crypto');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dontUseMe = util.deprecate((x, y)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console.log(x + 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},'dontUseMe </a:t>
            </a:r>
            <a:r>
              <a:rPr lang="ko-KR" altLang="en-US" sz="1600">
                <a:solidFill>
                  <a:schemeClr val="tx1"/>
                </a:solidFill>
              </a:rPr>
              <a:t>함수는 </a:t>
            </a:r>
            <a:r>
              <a:rPr lang="en-US" altLang="ko-KR" sz="1600">
                <a:solidFill>
                  <a:schemeClr val="tx1"/>
                </a:solidFill>
              </a:rPr>
              <a:t>deprecated</a:t>
            </a:r>
            <a:r>
              <a:rPr lang="ko-KR" altLang="en-US" sz="1600">
                <a:solidFill>
                  <a:schemeClr val="tx1"/>
                </a:solidFill>
              </a:rPr>
              <a:t>되었으니 더 이상 사용하지 마세요</a:t>
            </a:r>
            <a:r>
              <a:rPr lang="en-US" altLang="ko-KR" sz="160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dontUseMe(1, 2);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randomBytesPromise = util.promisify(crypto.randomBytes);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randomBytesPromise(64)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.then((buf)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console.log(buf.toString('base64'));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.catch((error)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0921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파일 시스템에 접근하는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파일을 생성하거나 삭제하고</a:t>
            </a:r>
            <a:r>
              <a:rPr lang="en-US" altLang="ko-KR"/>
              <a:t>, </a:t>
            </a:r>
            <a:r>
              <a:rPr lang="ko-KR" altLang="en-US"/>
              <a:t>읽거나 쓸 수 있습니다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폴더를 생성하거나 삭제 할 수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readFile(file</a:t>
            </a:r>
            <a:r>
              <a:rPr lang="en-US" altLang="ko-KR" dirty="0"/>
              <a:t>, encoding, callback) : </a:t>
            </a:r>
            <a:r>
              <a:rPr lang="ko-KR" altLang="en-US" dirty="0"/>
              <a:t>파일을 비동기적으로 읽습니다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readFileSync</a:t>
            </a:r>
            <a:r>
              <a:rPr lang="en-US" altLang="ko-KR" dirty="0"/>
              <a:t>(file, encoding) : </a:t>
            </a:r>
            <a:r>
              <a:rPr lang="ko-KR" altLang="en-US" dirty="0"/>
              <a:t>파일을 동기적으로 읽습니다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writeFile</a:t>
            </a:r>
            <a:r>
              <a:rPr lang="en-US" altLang="ko-KR" dirty="0"/>
              <a:t>(file, data, encoding, callback) : </a:t>
            </a:r>
            <a:r>
              <a:rPr lang="ko-KR" altLang="en-US" dirty="0"/>
              <a:t>파일을 비동기적으로 씁니다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writeFileSync</a:t>
            </a:r>
            <a:r>
              <a:rPr lang="en-US" altLang="ko-KR" dirty="0"/>
              <a:t>(file, data, encoding) : </a:t>
            </a:r>
            <a:r>
              <a:rPr lang="ko-KR" altLang="en-US" dirty="0"/>
              <a:t>파일을 동기적으로 씁니다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err="1" smtClean="0"/>
              <a:t>fs.appendFile</a:t>
            </a:r>
            <a:r>
              <a:rPr lang="en-US" altLang="ko-KR" smtClean="0"/>
              <a:t>() : </a:t>
            </a:r>
            <a:r>
              <a:rPr lang="en-US" altLang="ko-KR" dirty="0"/>
              <a:t>appends specified content to a file. If the file does not exist, the file will be created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fs.open</a:t>
            </a:r>
            <a:r>
              <a:rPr lang="en-US" altLang="ko-KR"/>
              <a:t>() </a:t>
            </a:r>
            <a:r>
              <a:rPr lang="en-US" altLang="ko-KR" smtClean="0"/>
              <a:t> : takes </a:t>
            </a:r>
            <a:r>
              <a:rPr lang="en-US" altLang="ko-KR" dirty="0"/>
              <a:t>a "flag" as the second argument, if the flag is "w" for "writing", the specified file is opened for writing. If the file does not exist, an empty file is created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fs.unlink</a:t>
            </a:r>
            <a:r>
              <a:rPr lang="en-US" altLang="ko-KR"/>
              <a:t>() </a:t>
            </a:r>
            <a:r>
              <a:rPr lang="en-US" altLang="ko-KR" smtClean="0"/>
              <a:t>:  </a:t>
            </a:r>
            <a:r>
              <a:rPr lang="en-US" altLang="ko-KR" dirty="0"/>
              <a:t>deletes the specified file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fs.rename</a:t>
            </a:r>
            <a:r>
              <a:rPr lang="en-US" altLang="ko-KR"/>
              <a:t>() </a:t>
            </a:r>
            <a:r>
              <a:rPr lang="en-US" altLang="ko-KR" smtClean="0"/>
              <a:t>:  </a:t>
            </a:r>
            <a:r>
              <a:rPr lang="en-US" altLang="ko-KR" dirty="0"/>
              <a:t>renames the </a:t>
            </a:r>
            <a:r>
              <a:rPr lang="en-US" altLang="ko-KR"/>
              <a:t>specified </a:t>
            </a:r>
            <a:r>
              <a:rPr lang="en-US" altLang="ko-KR" smtClean="0"/>
              <a:t>file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readFile</a:t>
            </a:r>
            <a:r>
              <a:rPr lang="ko-KR" altLang="en-US"/>
              <a:t>의 결과물은 버퍼라는 형식으로 제공됩니다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버퍼는 사람이 읽을 수 있는 형식이 아니므로 </a:t>
            </a:r>
            <a:r>
              <a:rPr lang="en-US" altLang="ko-KR"/>
              <a:t>toString()</a:t>
            </a:r>
            <a:r>
              <a:rPr lang="ko-KR" altLang="en-US"/>
              <a:t>을 사용해 문자열로 </a:t>
            </a:r>
            <a:r>
              <a:rPr lang="ko-KR" altLang="en-US" smtClean="0"/>
              <a:t>변환합니다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1787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Read</a:t>
            </a:r>
            <a:r>
              <a:rPr lang="en-US" altLang="ko-KR" smtClean="0"/>
              <a:t> </a:t>
            </a:r>
            <a:r>
              <a:rPr lang="en-US" altLang="ko-KR" dirty="0"/>
              <a:t>Files </a:t>
            </a:r>
            <a:r>
              <a:rPr lang="ko-KR" altLang="en-US" dirty="0" smtClean="0"/>
              <a:t>실습</a:t>
            </a:r>
            <a:endParaRPr lang="ko-KR" altLang="en-US" dirty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30526" y="1532035"/>
            <a:ext cx="7236417" cy="916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//readme.txt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ko-KR" altLang="en-US" sz="1600">
                <a:solidFill>
                  <a:schemeClr val="tx1"/>
                </a:solidFill>
              </a:rPr>
              <a:t>저를 읽어주세요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0526" y="2632378"/>
            <a:ext cx="7236417" cy="2739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//readFile.js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fs.readFile('./readme.txt',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console.log(data);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30525" y="5550416"/>
            <a:ext cx="7236417" cy="364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readFile.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Create</a:t>
            </a:r>
            <a:r>
              <a:rPr lang="en-US" altLang="ko-KR" dirty="0"/>
              <a:t> Files </a:t>
            </a:r>
            <a:r>
              <a:rPr lang="ko-KR" altLang="en-US" dirty="0" smtClean="0"/>
              <a:t>실습</a:t>
            </a:r>
            <a:endParaRPr lang="ko-KR" altLang="en-US" dirty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30526" y="1532034"/>
            <a:ext cx="7236417" cy="1308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</a:t>
            </a:r>
            <a:r>
              <a:rPr lang="en-US" altLang="ko-KR" sz="1600" dirty="0" err="1">
                <a:solidFill>
                  <a:srgbClr val="C00000"/>
                </a:solidFill>
              </a:rPr>
              <a:t>appendFile</a:t>
            </a:r>
            <a:r>
              <a:rPr lang="en-US" altLang="ko-KR" sz="1600" dirty="0">
                <a:solidFill>
                  <a:schemeClr val="tx1"/>
                </a:solidFill>
              </a:rPr>
              <a:t>('mynewfile1.txt', 'Hello content!',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console.log('Saved!');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30526" y="3089578"/>
            <a:ext cx="7236417" cy="1400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fs.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open</a:t>
            </a:r>
            <a:r>
              <a:rPr lang="en-US" altLang="ko-KR" sz="1600" dirty="0">
                <a:solidFill>
                  <a:schemeClr val="tx1"/>
                </a:solidFill>
              </a:rPr>
              <a:t>('mynewfile2.txt', </a:t>
            </a:r>
            <a:r>
              <a:rPr lang="en-US" altLang="ko-KR" sz="1600" dirty="0">
                <a:solidFill>
                  <a:srgbClr val="C00000"/>
                </a:solidFill>
              </a:rPr>
              <a:t>'w', </a:t>
            </a:r>
            <a:r>
              <a:rPr lang="en-US" altLang="ko-KR" sz="1600" dirty="0">
                <a:solidFill>
                  <a:schemeClr val="tx1"/>
                </a:solidFill>
              </a:rPr>
              <a:t>function (err, file)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console.log('Saved!');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30525" y="4738778"/>
            <a:ext cx="7236418" cy="1265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</a:t>
            </a:r>
            <a:r>
              <a:rPr lang="en-US" altLang="ko-KR" sz="1600" dirty="0" err="1">
                <a:solidFill>
                  <a:srgbClr val="C00000"/>
                </a:solidFill>
              </a:rPr>
              <a:t>writeFile</a:t>
            </a:r>
            <a:r>
              <a:rPr lang="en-US" altLang="ko-KR" sz="1600" dirty="0">
                <a:solidFill>
                  <a:schemeClr val="tx1"/>
                </a:solidFill>
              </a:rPr>
              <a:t>('mynewfile3.txt', 'Hello content!',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console.log('Saved!');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858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Node.js </a:t>
            </a:r>
            <a:r>
              <a:rPr lang="ko-KR" altLang="en-US" sz="2400" b="1" smtClean="0"/>
              <a:t> 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4731" y="710036"/>
            <a:ext cx="11378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>
                <a:latin typeface="맑은 고딕" panose="020B0503020000020004" pitchFamily="50" charset="-127"/>
              </a:rPr>
              <a:t>논블로킹 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이전 </a:t>
            </a:r>
            <a:r>
              <a:rPr lang="ko-KR" altLang="en-US">
                <a:latin typeface="맑은 고딕" panose="020B0503020000020004" pitchFamily="50" charset="-127"/>
              </a:rPr>
              <a:t>작업이 완료될 때까지 멈추지 않고 다음 작업을 수행함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이벤트 루프를 잘 활용하면 오래 걸리는 작업을 효율적으로 처리 할 수 있다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수행시간이 긴 함수를 백그라운드로 보내서 다음 코드가 먼저 실행되게 하고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그 함수가 다시 태스크 큐를 거쳐 호출 스택으로 올라오기를 기다리는 </a:t>
            </a:r>
            <a:r>
              <a:rPr lang="ko-KR" altLang="en-US" smtClean="0">
                <a:latin typeface="맑은 고딕" panose="020B0503020000020004" pitchFamily="50" charset="-127"/>
              </a:rPr>
              <a:t>방식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블로킹보다는 논블로킹 방식이 같은 작업을 더 짧은 시간 동안 처리 할 수 있지만</a:t>
            </a:r>
            <a:r>
              <a:rPr lang="en-US" altLang="ko-KR"/>
              <a:t>, </a:t>
            </a:r>
            <a:r>
              <a:rPr lang="ko-KR" altLang="en-US"/>
              <a:t>싱글 스레드 한계 때문에 노드 프로세스에서는 다른 컴퓨팅 자원을 사용할 수 있는 </a:t>
            </a:r>
            <a:r>
              <a:rPr lang="en-US" altLang="ko-KR"/>
              <a:t>I/O</a:t>
            </a:r>
            <a:r>
              <a:rPr lang="ko-KR" altLang="en-US"/>
              <a:t>작업이 주로 시간적 이득이 </a:t>
            </a:r>
            <a:r>
              <a:rPr lang="ko-KR" altLang="en-US" smtClean="0"/>
              <a:t>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노드는</a:t>
            </a:r>
            <a:r>
              <a:rPr lang="en-US" altLang="ko-KR" smtClean="0"/>
              <a:t> </a:t>
            </a:r>
            <a:r>
              <a:rPr lang="ko-KR" altLang="en-US" smtClean="0"/>
              <a:t>파일 시스템 접근</a:t>
            </a:r>
            <a:r>
              <a:rPr lang="en-US" altLang="ko-KR" smtClean="0"/>
              <a:t>, </a:t>
            </a:r>
            <a:r>
              <a:rPr lang="ko-KR" altLang="en-US" smtClean="0"/>
              <a:t>네트워크 요청 등의 </a:t>
            </a:r>
            <a:r>
              <a:rPr lang="en-US" altLang="ko-KR" smtClean="0"/>
              <a:t>I/O </a:t>
            </a:r>
            <a:r>
              <a:rPr lang="ko-KR" altLang="en-US" smtClean="0"/>
              <a:t>작업을 논블로킹 방식으로 동작한다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40" y="3519877"/>
            <a:ext cx="4821089" cy="3056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" y="3632669"/>
            <a:ext cx="4512830" cy="28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0619"/>
            <a:ext cx="110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Update, Delete</a:t>
            </a:r>
            <a:r>
              <a:rPr lang="en-US" altLang="ko-KR" dirty="0"/>
              <a:t> Files </a:t>
            </a:r>
            <a:r>
              <a:rPr lang="ko-KR" altLang="en-US" dirty="0" smtClean="0"/>
              <a:t>실습</a:t>
            </a:r>
            <a:endParaRPr lang="ko-KR" altLang="en-US" dirty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30526" y="1617470"/>
            <a:ext cx="7236417" cy="1323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</a:t>
            </a:r>
            <a:r>
              <a:rPr lang="en-US" altLang="ko-KR" sz="1600" dirty="0" err="1">
                <a:solidFill>
                  <a:srgbClr val="C00000"/>
                </a:solidFill>
              </a:rPr>
              <a:t>appendFile</a:t>
            </a:r>
            <a:r>
              <a:rPr lang="en-US" altLang="ko-KR" sz="1600" dirty="0">
                <a:solidFill>
                  <a:schemeClr val="tx1"/>
                </a:solidFill>
              </a:rPr>
              <a:t>('mynewfile1.txt', ' This is my text.',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console.log('Updated!');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30526" y="3156311"/>
            <a:ext cx="7236417" cy="1342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</a:t>
            </a:r>
            <a:r>
              <a:rPr lang="en-US" altLang="ko-KR" sz="1600" dirty="0" err="1">
                <a:solidFill>
                  <a:srgbClr val="C00000"/>
                </a:solidFill>
              </a:rPr>
              <a:t>writeFile</a:t>
            </a:r>
            <a:r>
              <a:rPr lang="en-US" altLang="ko-KR" sz="1600" dirty="0">
                <a:solidFill>
                  <a:schemeClr val="tx1"/>
                </a:solidFill>
              </a:rPr>
              <a:t>('mynewfile3.txt', 'This is my text',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console.log('Replaced!');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30525" y="4699890"/>
            <a:ext cx="7236418" cy="1322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</a:t>
            </a:r>
            <a:r>
              <a:rPr lang="en-US" altLang="ko-KR" sz="1600" dirty="0" err="1">
                <a:solidFill>
                  <a:srgbClr val="C00000"/>
                </a:solidFill>
              </a:rPr>
              <a:t>unlink</a:t>
            </a:r>
            <a:r>
              <a:rPr lang="en-US" altLang="ko-KR" sz="1600" dirty="0">
                <a:solidFill>
                  <a:schemeClr val="tx1"/>
                </a:solidFill>
              </a:rPr>
              <a:t>('mynewfile2.txt',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if (err) throw err;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console.log('File deleted!');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560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비동기 메서드들은 백그라운드에 해당 파일을 읽으라고만 요청하고 다음 작업으로 넘어갑니다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파일 읽기 요청만 세 번을 보내고 </a:t>
            </a:r>
            <a:r>
              <a:rPr lang="en-US" altLang="ko-KR">
                <a:latin typeface="맑은 고딕" panose="020B0503020000020004" pitchFamily="50" charset="-127"/>
              </a:rPr>
              <a:t>console.log('</a:t>
            </a:r>
            <a:r>
              <a:rPr lang="ko-KR" altLang="en-US">
                <a:latin typeface="맑은 고딕" panose="020B0503020000020004" pitchFamily="50" charset="-127"/>
              </a:rPr>
              <a:t>끝</a:t>
            </a:r>
            <a:r>
              <a:rPr lang="en-US" altLang="ko-KR">
                <a:latin typeface="맑은 고딕" panose="020B0503020000020004" pitchFamily="50" charset="-127"/>
              </a:rPr>
              <a:t>')</a:t>
            </a:r>
            <a:r>
              <a:rPr lang="ko-KR" altLang="en-US">
                <a:latin typeface="맑은 고딕" panose="020B0503020000020004" pitchFamily="50" charset="-127"/>
              </a:rPr>
              <a:t>을 찍습니다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나중에 읽기가 완료되면 백그라운드가 다시 메인 스레드에 알림을 줍니다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메인 스레드는 그제서야 등록된 콜백 함수를 실행합니다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수백 개의 </a:t>
            </a:r>
            <a:r>
              <a:rPr lang="en-US" altLang="ko-KR">
                <a:latin typeface="맑은 고딕" panose="020B0503020000020004" pitchFamily="50" charset="-127"/>
              </a:rPr>
              <a:t>I/O </a:t>
            </a:r>
            <a:r>
              <a:rPr lang="ko-KR" altLang="en-US">
                <a:latin typeface="맑은 고딕" panose="020B0503020000020004" pitchFamily="50" charset="-127"/>
              </a:rPr>
              <a:t>요청이 들어와도 메인 스레드는 백그라운드에 요청 처리를 위임합니다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백그라운드가 각각의 요청 처리가 완료되었다고 알리면 그때 콜백 함수를 처리하면 됩니다</a:t>
            </a:r>
            <a:r>
              <a:rPr lang="en-US" altLang="ko-KR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동기와 비동기</a:t>
            </a:r>
            <a:r>
              <a:rPr lang="en-US" altLang="ko-KR"/>
              <a:t>: </a:t>
            </a:r>
            <a:r>
              <a:rPr lang="ko-KR" altLang="en-US"/>
              <a:t>함수가 바로 </a:t>
            </a:r>
            <a:r>
              <a:rPr lang="en-US" altLang="ko-KR"/>
              <a:t>return</a:t>
            </a:r>
            <a:r>
              <a:rPr lang="ko-KR" altLang="en-US"/>
              <a:t>되는지 여부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블로킹과 논블로킹</a:t>
            </a:r>
            <a:r>
              <a:rPr lang="en-US" altLang="ko-KR"/>
              <a:t>: </a:t>
            </a:r>
            <a:r>
              <a:rPr lang="ko-KR" altLang="en-US"/>
              <a:t>백그라운드 작업 완료 여부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3147287"/>
            <a:ext cx="5362575" cy="2457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9625" y="5953125"/>
            <a:ext cx="1072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readFileSync </a:t>
            </a:r>
            <a:r>
              <a:rPr lang="ko-KR" altLang="en-US" sz="1600"/>
              <a:t>메서드를 사용하면 요청이 수백 개 이상 들어왔을 때 </a:t>
            </a:r>
            <a:r>
              <a:rPr lang="ko-KR" altLang="en-US" sz="1600" smtClean="0"/>
              <a:t>백그라운드가 </a:t>
            </a:r>
            <a:r>
              <a:rPr lang="ko-KR" altLang="en-US" sz="1600"/>
              <a:t>작업하는 동안 메인 스레드는 아무것도 못하고 대기하고 있어야 하므로 성능에 문제가 생깁니다</a:t>
            </a:r>
          </a:p>
        </p:txBody>
      </p:sp>
    </p:spTree>
    <p:extLst>
      <p:ext uri="{BB962C8B-B14F-4D97-AF65-F5344CB8AC3E}">
        <p14:creationId xmlns:p14="http://schemas.microsoft.com/office/powerpoint/2010/main" val="39349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Async Read , Sync Read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53249" y="1424363"/>
            <a:ext cx="4444755" cy="3305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//sync.js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시작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let data = fs.</a:t>
            </a:r>
            <a:r>
              <a:rPr lang="en-US" altLang="ko-KR" sz="1600">
                <a:solidFill>
                  <a:srgbClr val="C00000"/>
                </a:solidFill>
              </a:rPr>
              <a:t>readFileSync</a:t>
            </a:r>
            <a:r>
              <a:rPr lang="en-US" altLang="ko-KR" sz="1600">
                <a:solidFill>
                  <a:schemeClr val="tx1"/>
                </a:solidFill>
              </a:rPr>
              <a:t>('./readme2.txt');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console.log('1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data = fs.readFileSync('./readme2.txt');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console.log('2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data = fs.readFileSync('./readme2.txt');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console.log('3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끝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2024" y="1444019"/>
            <a:ext cx="4552951" cy="5413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en-US" altLang="ko-KR" sz="1600" smtClean="0">
                <a:solidFill>
                  <a:schemeClr val="tx1"/>
                </a:solidFill>
              </a:rPr>
              <a:t>async.js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시작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</a:t>
            </a:r>
            <a:r>
              <a:rPr lang="en-US" altLang="ko-KR" sz="1600">
                <a:solidFill>
                  <a:srgbClr val="C00000"/>
                </a:solidFill>
              </a:rPr>
              <a:t>readFile</a:t>
            </a:r>
            <a:r>
              <a:rPr lang="en-US" altLang="ko-KR" sz="1600">
                <a:solidFill>
                  <a:schemeClr val="tx1"/>
                </a:solidFill>
              </a:rPr>
              <a:t>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console.log('1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fs.readFile('./readme2.txt',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console.log('2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fs.readFile('./readme2.txt',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console.log('3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끝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2" y="733414"/>
            <a:ext cx="662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비동기 방식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순서 </a:t>
            </a:r>
            <a:r>
              <a:rPr lang="ko-KR" altLang="en-US" smtClean="0">
                <a:latin typeface="맑은 고딕" panose="020B0503020000020004" pitchFamily="50" charset="-127"/>
              </a:rPr>
              <a:t>유지 </a:t>
            </a:r>
            <a:r>
              <a:rPr lang="en-US" altLang="ko-KR" smtClean="0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이전 </a:t>
            </a:r>
            <a:r>
              <a:rPr lang="en-US" altLang="ko-KR">
                <a:latin typeface="맑은 고딕" panose="020B0503020000020004" pitchFamily="50" charset="-127"/>
              </a:rPr>
              <a:t>readFile()</a:t>
            </a:r>
            <a:r>
              <a:rPr lang="ko-KR" altLang="en-US">
                <a:latin typeface="맑은 고딕" panose="020B0503020000020004" pitchFamily="50" charset="-127"/>
              </a:rPr>
              <a:t>의 콜백에 다음 </a:t>
            </a:r>
            <a:r>
              <a:rPr lang="en-US" altLang="ko-KR">
                <a:latin typeface="맑은 고딕" panose="020B0503020000020004" pitchFamily="50" charset="-127"/>
              </a:rPr>
              <a:t>readFile()</a:t>
            </a:r>
            <a:r>
              <a:rPr lang="ko-KR" altLang="en-US">
                <a:latin typeface="맑은 고딕" panose="020B0503020000020004" pitchFamily="50" charset="-127"/>
              </a:rPr>
              <a:t>을 넣어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96268" y="901690"/>
            <a:ext cx="4458537" cy="5657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//asyncOrder.js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시작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fs.readFile('./readme2.txt',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console.log('1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fs.readFile('./readme2.txt',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console.log('2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fs.readFile('./readme2.txt', (err, data)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console.log('3</a:t>
            </a:r>
            <a:r>
              <a:rPr lang="ko-KR" altLang="en-US" sz="1600">
                <a:solidFill>
                  <a:schemeClr val="tx1"/>
                </a:solidFill>
              </a:rPr>
              <a:t>번</a:t>
            </a:r>
            <a:r>
              <a:rPr lang="en-US" altLang="ko-KR" sz="1600">
                <a:solidFill>
                  <a:schemeClr val="tx1"/>
                </a:solidFill>
              </a:rPr>
              <a:t>', data.toString());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끝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28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fs.access(</a:t>
            </a:r>
            <a:r>
              <a:rPr lang="ko-KR" altLang="en-US">
                <a:latin typeface="맑은 고딕" panose="020B0503020000020004" pitchFamily="50" charset="-127"/>
              </a:rPr>
              <a:t>경로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옵션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콜백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폴더나 파일에 접근할 수 있는지를 체크합니다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두 번째 인자로 상수들을 넣었습니다</a:t>
            </a:r>
            <a:r>
              <a:rPr lang="en-US" altLang="ko-KR">
                <a:latin typeface="맑은 고딕" panose="020B0503020000020004" pitchFamily="50" charset="-127"/>
              </a:rPr>
              <a:t>. F_OK</a:t>
            </a:r>
            <a:r>
              <a:rPr lang="ko-KR" altLang="en-US">
                <a:latin typeface="맑은 고딕" panose="020B0503020000020004" pitchFamily="50" charset="-127"/>
              </a:rPr>
              <a:t>는 파일 존재 여부</a:t>
            </a:r>
            <a:r>
              <a:rPr lang="en-US" altLang="ko-KR">
                <a:latin typeface="맑은 고딕" panose="020B0503020000020004" pitchFamily="50" charset="-127"/>
              </a:rPr>
              <a:t>, R_OK</a:t>
            </a:r>
            <a:r>
              <a:rPr lang="ko-KR" altLang="en-US">
                <a:latin typeface="맑은 고딕" panose="020B0503020000020004" pitchFamily="50" charset="-127"/>
              </a:rPr>
              <a:t>는 읽기 권한 여부</a:t>
            </a:r>
            <a:r>
              <a:rPr lang="en-US" altLang="ko-KR">
                <a:latin typeface="맑은 고딕" panose="020B0503020000020004" pitchFamily="50" charset="-127"/>
              </a:rPr>
              <a:t>, W_OK</a:t>
            </a:r>
            <a:r>
              <a:rPr lang="ko-KR" altLang="en-US">
                <a:latin typeface="맑은 고딕" panose="020B0503020000020004" pitchFamily="50" charset="-127"/>
              </a:rPr>
              <a:t>는 쓰기 권한 여부를 체크합니다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파일</a:t>
            </a:r>
            <a:r>
              <a:rPr lang="en-US" altLang="ko-KR">
                <a:latin typeface="맑은 고딕" panose="020B0503020000020004" pitchFamily="50" charset="-127"/>
              </a:rPr>
              <a:t>/</a:t>
            </a:r>
            <a:r>
              <a:rPr lang="ko-KR" altLang="en-US">
                <a:latin typeface="맑은 고딕" panose="020B0503020000020004" pitchFamily="50" charset="-127"/>
              </a:rPr>
              <a:t>폴더나 권한이 없다면 에러가 발생하는데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파일</a:t>
            </a:r>
            <a:r>
              <a:rPr lang="en-US" altLang="ko-KR">
                <a:latin typeface="맑은 고딕" panose="020B0503020000020004" pitchFamily="50" charset="-127"/>
              </a:rPr>
              <a:t>/</a:t>
            </a:r>
            <a:r>
              <a:rPr lang="ko-KR" altLang="en-US">
                <a:latin typeface="맑은 고딕" panose="020B0503020000020004" pitchFamily="50" charset="-127"/>
              </a:rPr>
              <a:t>폴더가 없을 때의 에러 코드는 </a:t>
            </a:r>
            <a:r>
              <a:rPr lang="en-US" altLang="ko-KR">
                <a:latin typeface="맑은 고딕" panose="020B0503020000020004" pitchFamily="50" charset="-127"/>
              </a:rPr>
              <a:t>ENOENT</a:t>
            </a:r>
            <a:r>
              <a:rPr lang="ko-KR" altLang="en-US">
                <a:latin typeface="맑은 고딕" panose="020B0503020000020004" pitchFamily="50" charset="-127"/>
              </a:rPr>
              <a:t>입니다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fs.mkdir(</a:t>
            </a:r>
            <a:r>
              <a:rPr lang="ko-KR" altLang="en-US">
                <a:latin typeface="맑은 고딕" panose="020B0503020000020004" pitchFamily="50" charset="-127"/>
              </a:rPr>
              <a:t>경로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콜백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폴더를 만드는 메서드입니다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이미 폴더가 있다면 에러가 발생하므로 먼저 </a:t>
            </a:r>
            <a:r>
              <a:rPr lang="en-US" altLang="ko-KR">
                <a:latin typeface="맑은 고딕" panose="020B0503020000020004" pitchFamily="50" charset="-127"/>
              </a:rPr>
              <a:t>access() </a:t>
            </a:r>
            <a:r>
              <a:rPr lang="ko-KR" altLang="en-US">
                <a:latin typeface="맑은 고딕" panose="020B0503020000020004" pitchFamily="50" charset="-127"/>
              </a:rPr>
              <a:t>메서드를 호출해서 확인하는 것이 중요합니다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fs.open(</a:t>
            </a:r>
            <a:r>
              <a:rPr lang="ko-KR" altLang="en-US">
                <a:latin typeface="맑은 고딕" panose="020B0503020000020004" pitchFamily="50" charset="-127"/>
              </a:rPr>
              <a:t>경로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옵션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콜백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파일의 아이디</a:t>
            </a:r>
            <a:r>
              <a:rPr lang="en-US" altLang="ko-KR">
                <a:latin typeface="맑은 고딕" panose="020B0503020000020004" pitchFamily="50" charset="-127"/>
              </a:rPr>
              <a:t>(fd </a:t>
            </a:r>
            <a:r>
              <a:rPr lang="ko-KR" altLang="en-US">
                <a:latin typeface="맑은 고딕" panose="020B0503020000020004" pitchFamily="50" charset="-127"/>
              </a:rPr>
              <a:t>변수</a:t>
            </a:r>
            <a:r>
              <a:rPr lang="en-US" altLang="ko-KR">
                <a:latin typeface="맑은 고딕" panose="020B0503020000020004" pitchFamily="50" charset="-127"/>
              </a:rPr>
              <a:t>)</a:t>
            </a:r>
            <a:r>
              <a:rPr lang="ko-KR" altLang="en-US">
                <a:latin typeface="맑은 고딕" panose="020B0503020000020004" pitchFamily="50" charset="-127"/>
              </a:rPr>
              <a:t>를 가져오는 메서드입니다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파일이 없다면 파일을 생성한 뒤 그 아이디를 가져옵니다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가져온 아이디를 사용해 </a:t>
            </a:r>
            <a:r>
              <a:rPr lang="en-US" altLang="ko-KR">
                <a:latin typeface="맑은 고딕" panose="020B0503020000020004" pitchFamily="50" charset="-127"/>
              </a:rPr>
              <a:t>fs.read()</a:t>
            </a:r>
            <a:r>
              <a:rPr lang="ko-KR" altLang="en-US">
                <a:latin typeface="맑은 고딕" panose="020B0503020000020004" pitchFamily="50" charset="-127"/>
              </a:rPr>
              <a:t>나 </a:t>
            </a:r>
            <a:r>
              <a:rPr lang="en-US" altLang="ko-KR">
                <a:latin typeface="맑은 고딕" panose="020B0503020000020004" pitchFamily="50" charset="-127"/>
              </a:rPr>
              <a:t>fs.write()</a:t>
            </a:r>
            <a:r>
              <a:rPr lang="ko-KR" altLang="en-US">
                <a:latin typeface="맑은 고딕" panose="020B0503020000020004" pitchFamily="50" charset="-127"/>
              </a:rPr>
              <a:t>로 읽거나 쓸 수 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두 번째 인자로 어떤 동작을 할 것인지 설정할 수 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쓰려면 </a:t>
            </a:r>
            <a:r>
              <a:rPr lang="en-US" altLang="ko-KR">
                <a:latin typeface="맑은 고딕" panose="020B0503020000020004" pitchFamily="50" charset="-127"/>
              </a:rPr>
              <a:t>w, </a:t>
            </a:r>
            <a:r>
              <a:rPr lang="ko-KR" altLang="en-US">
                <a:latin typeface="맑은 고딕" panose="020B0503020000020004" pitchFamily="50" charset="-127"/>
              </a:rPr>
              <a:t>읽으려면 </a:t>
            </a:r>
            <a:r>
              <a:rPr lang="en-US" altLang="ko-KR">
                <a:latin typeface="맑은 고딕" panose="020B0503020000020004" pitchFamily="50" charset="-127"/>
              </a:rPr>
              <a:t>r, </a:t>
            </a:r>
            <a:r>
              <a:rPr lang="ko-KR" altLang="en-US">
                <a:latin typeface="맑은 고딕" panose="020B0503020000020004" pitchFamily="50" charset="-127"/>
              </a:rPr>
              <a:t>기존 파일에 추가하려면 </a:t>
            </a:r>
            <a:r>
              <a:rPr lang="en-US" altLang="ko-KR">
                <a:latin typeface="맑은 고딕" panose="020B0503020000020004" pitchFamily="50" charset="-127"/>
              </a:rPr>
              <a:t>a</a:t>
            </a:r>
            <a:r>
              <a:rPr lang="ko-KR" altLang="en-US">
                <a:latin typeface="맑은 고딕" panose="020B0503020000020004" pitchFamily="50" charset="-127"/>
              </a:rPr>
              <a:t>입니다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예제에서는 </a:t>
            </a:r>
            <a:r>
              <a:rPr lang="en-US" altLang="ko-KR">
                <a:latin typeface="맑은 고딕" panose="020B0503020000020004" pitchFamily="50" charset="-127"/>
              </a:rPr>
              <a:t>w</a:t>
            </a:r>
            <a:r>
              <a:rPr lang="ko-KR" altLang="en-US">
                <a:latin typeface="맑은 고딕" panose="020B0503020000020004" pitchFamily="50" charset="-127"/>
              </a:rPr>
              <a:t>로 설정했으므로 파일이 없을 때 새로 만들 수 있었습니다</a:t>
            </a:r>
            <a:r>
              <a:rPr lang="en-US" altLang="ko-KR">
                <a:latin typeface="맑은 고딕" panose="020B0503020000020004" pitchFamily="50" charset="-127"/>
              </a:rPr>
              <a:t>. r</a:t>
            </a:r>
            <a:r>
              <a:rPr lang="ko-KR" altLang="en-US">
                <a:latin typeface="맑은 고딕" panose="020B0503020000020004" pitchFamily="50" charset="-127"/>
              </a:rPr>
              <a:t>이었다면 에러가 발생하였을 것입니다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fs.rename(</a:t>
            </a:r>
            <a:r>
              <a:rPr lang="ko-KR" altLang="en-US">
                <a:latin typeface="맑은 고딕" panose="020B0503020000020004" pitchFamily="50" charset="-127"/>
              </a:rPr>
              <a:t>기존 경로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새 경로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콜백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파일의 이름을 바꾸는 메서드입니다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기존 파일 위치와 새로운 파일 위치를 적어주면 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반드시 같은 폴더를 지정할 필요는 없으므로 잘라내기 같은 기능을 할 수도 있습니다</a:t>
            </a:r>
            <a:r>
              <a:rPr lang="en-US" altLang="ko-KR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fs.readdir(</a:t>
            </a:r>
            <a:r>
              <a:rPr lang="ko-KR" altLang="en-US"/>
              <a:t>경로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</a:t>
            </a:r>
            <a:r>
              <a:rPr lang="ko-KR" altLang="en-US"/>
              <a:t>폴더 안의 내용물을 확인할 수 있습니다</a:t>
            </a:r>
            <a:r>
              <a:rPr lang="en-US" altLang="ko-KR"/>
              <a:t>. </a:t>
            </a:r>
            <a:r>
              <a:rPr lang="ko-KR" altLang="en-US"/>
              <a:t>배열 안에 내부 파일과 폴더명이 나옵니다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fs.unlink(</a:t>
            </a:r>
            <a:r>
              <a:rPr lang="ko-KR" altLang="en-US"/>
              <a:t>경로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</a:t>
            </a:r>
            <a:r>
              <a:rPr lang="ko-KR" altLang="en-US"/>
              <a:t>파일을 지울 수 있습니다</a:t>
            </a:r>
            <a:r>
              <a:rPr lang="en-US" altLang="ko-KR"/>
              <a:t>. </a:t>
            </a:r>
            <a:r>
              <a:rPr lang="ko-KR" altLang="en-US"/>
              <a:t>파일이 없다면 에러가 발생하므로 먼저 파일이 있는지를 꼭 확인해야 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fs.rmdir(</a:t>
            </a:r>
            <a:r>
              <a:rPr lang="ko-KR" altLang="en-US"/>
              <a:t>경로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</a:t>
            </a:r>
            <a:r>
              <a:rPr lang="ko-KR" altLang="en-US"/>
              <a:t>폴더를 지울 수 있습니다</a:t>
            </a:r>
            <a:r>
              <a:rPr lang="en-US" altLang="ko-KR"/>
              <a:t>. </a:t>
            </a:r>
            <a:r>
              <a:rPr lang="ko-KR" altLang="en-US"/>
              <a:t>폴더 안에 파일이 있다면 에러가 발생하므로 먼저 내부 파일을 모두 지우고 호출해야 합니다</a:t>
            </a:r>
            <a:r>
              <a:rPr lang="en-US" altLang="ko-KR"/>
              <a:t>.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1601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2" y="733414"/>
            <a:ext cx="662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4074" y="1252528"/>
            <a:ext cx="4458537" cy="5106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//fsCreate.js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fs.access('./folder', fs.constants.F_OK | fs.constants.R_OK | fs.constants.W_OK,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(err.code ==='ENOENT')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</a:t>
            </a:r>
            <a:r>
              <a:rPr lang="ko-KR" altLang="en-US" sz="1600">
                <a:solidFill>
                  <a:schemeClr val="tx1"/>
                </a:solidFill>
              </a:rPr>
              <a:t>폴더 없음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fs.mkdir('./folder',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console.log('</a:t>
            </a:r>
            <a:r>
              <a:rPr lang="ko-KR" altLang="en-US" sz="1600">
                <a:solidFill>
                  <a:schemeClr val="tx1"/>
                </a:solidFill>
              </a:rPr>
              <a:t>폴더 만들기 성공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fs.open('./folder/file.js','w', (err, fd)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console.log('</a:t>
            </a:r>
            <a:r>
              <a:rPr lang="ko-KR" altLang="en-US" sz="1600">
                <a:solidFill>
                  <a:schemeClr val="tx1"/>
                </a:solidFill>
              </a:rPr>
              <a:t>빈 파일 만들기 성공</a:t>
            </a:r>
            <a:r>
              <a:rPr lang="en-US" altLang="ko-KR" sz="1600">
                <a:solidFill>
                  <a:schemeClr val="tx1"/>
                </a:solidFill>
              </a:rPr>
              <a:t>', fd);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5910" y="1252528"/>
            <a:ext cx="4458537" cy="4237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fs.rename</a:t>
            </a:r>
            <a:r>
              <a:rPr lang="en-US" altLang="ko-KR" sz="1600">
                <a:solidFill>
                  <a:schemeClr val="tx1"/>
                </a:solidFill>
              </a:rPr>
              <a:t>('./folder/file.js','./folder/newfile.js',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console.log('</a:t>
            </a:r>
            <a:r>
              <a:rPr lang="ko-KR" altLang="en-US" sz="1600">
                <a:solidFill>
                  <a:schemeClr val="tx1"/>
                </a:solidFill>
              </a:rPr>
              <a:t>이름 바꾸기 성공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</a:t>
            </a:r>
            <a:r>
              <a:rPr lang="ko-KR" altLang="en-US" sz="1600">
                <a:solidFill>
                  <a:schemeClr val="tx1"/>
                </a:solidFill>
              </a:rPr>
              <a:t>이미 폴더 있음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2" y="733414"/>
            <a:ext cx="662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1699" y="1195378"/>
            <a:ext cx="5115226" cy="5281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//fsDelete.js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fs.readdir('./folder', (err, dir)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폴더 내용 확인</a:t>
            </a:r>
            <a:r>
              <a:rPr lang="en-US" altLang="ko-KR" sz="1600">
                <a:solidFill>
                  <a:schemeClr val="tx1"/>
                </a:solidFill>
              </a:rPr>
              <a:t>', dir);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fs.unlink('./folder/newFile.js',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</a:t>
            </a:r>
            <a:r>
              <a:rPr lang="ko-KR" altLang="en-US" sz="1600">
                <a:solidFill>
                  <a:schemeClr val="tx1"/>
                </a:solidFill>
              </a:rPr>
              <a:t>파일 삭제 성공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fs.rmdir('./folder',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throw err;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</a:t>
            </a:r>
            <a:r>
              <a:rPr lang="ko-KR" altLang="en-US" sz="1600">
                <a:solidFill>
                  <a:schemeClr val="tx1"/>
                </a:solidFill>
              </a:rPr>
              <a:t>폴더 삭제 성공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2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copyFile() - node 8.5 </a:t>
            </a:r>
            <a:r>
              <a:rPr lang="ko-KR" altLang="en-US">
                <a:latin typeface="맑은 고딕" panose="020B0503020000020004" pitchFamily="50" charset="-127"/>
              </a:rPr>
              <a:t>버전에서 새로 추가된 파일 복사 </a:t>
            </a:r>
            <a:r>
              <a:rPr lang="ko-KR" altLang="en-US" smtClean="0">
                <a:latin typeface="맑은 고딕" panose="020B0503020000020004" pitchFamily="50" charset="-127"/>
              </a:rPr>
              <a:t>메서드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첫 </a:t>
            </a:r>
            <a:r>
              <a:rPr lang="ko-KR" altLang="en-US">
                <a:latin typeface="맑은 고딕" panose="020B0503020000020004" pitchFamily="50" charset="-127"/>
              </a:rPr>
              <a:t>번째 인자로 복사할 파일을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두 번째 인자로 복사될 경로를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세 번째 인자로 복사 후 실행될 콜백 함수를 지정합니다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r>
              <a:rPr lang="ko-KR" altLang="en-US" smtClean="0">
                <a:latin typeface="맑은 고딕" panose="020B0503020000020004" pitchFamily="50" charset="-127"/>
              </a:rPr>
              <a:t> 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75054" y="2210742"/>
            <a:ext cx="5441578" cy="2571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//copyFile.js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fs.copyFile('readme4.txt','writeme4.txt', 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(error)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return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복사 완료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653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파일을 읽거나 쓰는 방식 </a:t>
            </a:r>
            <a:r>
              <a:rPr lang="en-US" altLang="ko-KR" smtClean="0">
                <a:latin typeface="맑은 고딕" panose="020B0503020000020004" pitchFamily="50" charset="-127"/>
              </a:rPr>
              <a:t>- </a:t>
            </a:r>
            <a:r>
              <a:rPr lang="ko-KR" altLang="en-US" smtClean="0">
                <a:latin typeface="맑은 고딕" panose="020B0503020000020004" pitchFamily="50" charset="-127"/>
              </a:rPr>
              <a:t>버퍼를 </a:t>
            </a:r>
            <a:r>
              <a:rPr lang="ko-KR" altLang="en-US">
                <a:latin typeface="맑은 고딕" panose="020B0503020000020004" pitchFamily="50" charset="-127"/>
              </a:rPr>
              <a:t>이용하는 </a:t>
            </a:r>
            <a:r>
              <a:rPr lang="ko-KR" altLang="en-US" smtClean="0">
                <a:latin typeface="맑은 고딕" panose="020B0503020000020004" pitchFamily="50" charset="-127"/>
              </a:rPr>
              <a:t>방식</a:t>
            </a:r>
            <a:r>
              <a:rPr lang="en-US" altLang="ko-KR" smtClean="0">
                <a:latin typeface="맑은 고딕" panose="020B0503020000020004" pitchFamily="50" charset="-127"/>
              </a:rPr>
              <a:t>, </a:t>
            </a:r>
            <a:r>
              <a:rPr lang="ko-KR" altLang="en-US" smtClean="0">
                <a:latin typeface="맑은 고딕" panose="020B0503020000020004" pitchFamily="50" charset="-127"/>
              </a:rPr>
              <a:t>스트림을 </a:t>
            </a:r>
            <a:r>
              <a:rPr lang="ko-KR" altLang="en-US">
                <a:latin typeface="맑은 고딕" panose="020B0503020000020004" pitchFamily="50" charset="-127"/>
              </a:rPr>
              <a:t>이용하는 방식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예</a:t>
            </a:r>
            <a:r>
              <a:rPr lang="en-US" altLang="ko-KR">
                <a:latin typeface="맑은 고딕" panose="020B0503020000020004" pitchFamily="50" charset="-127"/>
              </a:rPr>
              <a:t>] </a:t>
            </a:r>
            <a:r>
              <a:rPr lang="ko-KR" altLang="en-US">
                <a:latin typeface="맑은 고딕" panose="020B0503020000020004" pitchFamily="50" charset="-127"/>
              </a:rPr>
              <a:t>버퍼링은 데이터를 모으는 동작이고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스트리밍은  데이터를 조금씩 전송하는 동작입니다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스트리밍하는 과정에서 버퍼링을 할 수도 있습니다</a:t>
            </a:r>
            <a:r>
              <a:rPr lang="en-US" altLang="ko-KR">
                <a:latin typeface="맑은 고딕" panose="020B0503020000020004" pitchFamily="50" charset="-127"/>
              </a:rPr>
              <a:t>. (</a:t>
            </a:r>
            <a:r>
              <a:rPr lang="ko-KR" altLang="en-US">
                <a:latin typeface="맑은 고딕" panose="020B0503020000020004" pitchFamily="50" charset="-127"/>
              </a:rPr>
              <a:t>전송이 너무 느리면   최소한의 데이터를 모아야 하고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데이터가 처리 속도보다 빨리 전송되어도 미리 전송받은 데이터를 저장할 공간이 필요합니다</a:t>
            </a:r>
            <a:r>
              <a:rPr lang="en-US" altLang="ko-KR">
                <a:latin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노드는 파일을 읽을 때 메모리에 파일 크기만큼 공간을 마련해두며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파일 데이터를 메모리에 저장한 뒤 사용자가 조작할 수 있도록 해줍니다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메모리에 저장된 데이터가 바로 버퍼입니다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1" y="3824287"/>
            <a:ext cx="6334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버퍼</a:t>
            </a:r>
            <a:r>
              <a:rPr lang="en-US" altLang="ko-KR" b="1" smtClean="0"/>
              <a:t>(Buffer)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JavaScript</a:t>
            </a:r>
            <a:r>
              <a:rPr lang="ko-KR" altLang="en-US">
                <a:latin typeface="맑은 고딕" panose="020B0503020000020004" pitchFamily="50" charset="-127"/>
              </a:rPr>
              <a:t>는 유니 코드와 호환되지만 바이너리 데이터에는 적합하지 않습니다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TCP </a:t>
            </a:r>
            <a:r>
              <a:rPr lang="ko-KR" altLang="en-US">
                <a:latin typeface="맑은 고딕" panose="020B0503020000020004" pitchFamily="50" charset="-127"/>
              </a:rPr>
              <a:t>스트림이나 파일 시스템을 다루는 동안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옥텟</a:t>
            </a:r>
            <a:r>
              <a:rPr lang="en-US" altLang="ko-KR">
                <a:latin typeface="맑은 고딕" panose="020B0503020000020004" pitchFamily="50" charset="-127"/>
              </a:rPr>
              <a:t>(octet ) </a:t>
            </a:r>
            <a:r>
              <a:rPr lang="ko-KR" altLang="en-US">
                <a:latin typeface="맑은 고딕" panose="020B0503020000020004" pitchFamily="50" charset="-127"/>
              </a:rPr>
              <a:t>스트림을 처리해야합니다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Node</a:t>
            </a:r>
            <a:r>
              <a:rPr lang="ko-KR" altLang="en-US">
                <a:latin typeface="맑은 고딕" panose="020B0503020000020004" pitchFamily="50" charset="-127"/>
              </a:rPr>
              <a:t>는 정수 배열과 비슷한 원시</a:t>
            </a:r>
            <a:r>
              <a:rPr lang="en-US" altLang="ko-KR">
                <a:latin typeface="맑은 고딕" panose="020B0503020000020004" pitchFamily="50" charset="-127"/>
              </a:rPr>
              <a:t>(raw) </a:t>
            </a:r>
            <a:r>
              <a:rPr lang="ko-KR" altLang="en-US">
                <a:latin typeface="맑은 고딕" panose="020B0503020000020004" pitchFamily="50" charset="-127"/>
              </a:rPr>
              <a:t>데이터를 저장하는 인스턴스를 제공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V8 heap </a:t>
            </a:r>
            <a:r>
              <a:rPr lang="ko-KR" altLang="en-US">
                <a:latin typeface="맑은 고딕" panose="020B0503020000020004" pitchFamily="50" charset="-127"/>
              </a:rPr>
              <a:t>외부의 </a:t>
            </a:r>
            <a:r>
              <a:rPr lang="en-US" altLang="ko-KR">
                <a:latin typeface="맑은 고딕" panose="020B0503020000020004" pitchFamily="50" charset="-127"/>
              </a:rPr>
              <a:t>raw </a:t>
            </a:r>
            <a:r>
              <a:rPr lang="ko-KR" altLang="en-US">
                <a:latin typeface="맑은 고딕" panose="020B0503020000020004" pitchFamily="50" charset="-127"/>
              </a:rPr>
              <a:t>메모리 할당에 해당하는 </a:t>
            </a:r>
            <a:r>
              <a:rPr lang="en-US" altLang="ko-KR">
                <a:latin typeface="맑은 고딕" panose="020B0503020000020004" pitchFamily="50" charset="-127"/>
              </a:rPr>
              <a:t>Buffer </a:t>
            </a:r>
            <a:r>
              <a:rPr lang="ko-KR" altLang="en-US">
                <a:latin typeface="맑은 고딕" panose="020B0503020000020004" pitchFamily="50" charset="-127"/>
              </a:rPr>
              <a:t>클래스를 </a:t>
            </a:r>
            <a:r>
              <a:rPr lang="ko-KR" altLang="en-US" smtClean="0">
                <a:latin typeface="맑은 고딕" panose="020B0503020000020004" pitchFamily="50" charset="-127"/>
              </a:rPr>
              <a:t>제공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전역 객체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53260" y="2609485"/>
            <a:ext cx="5451057" cy="1468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 </a:t>
            </a:r>
            <a:r>
              <a:rPr lang="ko-KR" altLang="en-US" sz="1600" dirty="0" smtClean="0">
                <a:solidFill>
                  <a:schemeClr val="tx1"/>
                </a:solidFill>
              </a:rPr>
              <a:t>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Buffer(10);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Buffer([10, 20, 30, 40, 50]);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Buffer("Simply Easy Learning", "utf-8");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16367" y="3247138"/>
            <a:ext cx="486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"utf8"</a:t>
            </a:r>
            <a:r>
              <a:rPr lang="ko-KR" altLang="en-US" sz="1600"/>
              <a:t>이 기본 인코딩이지만 </a:t>
            </a:r>
            <a:r>
              <a:rPr lang="en-US" altLang="ko-KR" sz="1600"/>
              <a:t>"ascii", "utf8", "utf16le", "ucs2", "base64"</a:t>
            </a:r>
            <a:r>
              <a:rPr lang="ko-KR" altLang="en-US" sz="1600"/>
              <a:t>또는 </a:t>
            </a:r>
            <a:r>
              <a:rPr lang="en-US" altLang="ko-KR" sz="1600"/>
              <a:t>"hex"</a:t>
            </a:r>
            <a:r>
              <a:rPr lang="ko-KR" altLang="en-US" sz="1600"/>
              <a:t>인코딩 중 하나를 사용할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1053259" y="4487168"/>
            <a:ext cx="6210183" cy="1468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</a:t>
            </a:r>
            <a:r>
              <a:rPr lang="ko-KR" altLang="en-US" sz="1600" dirty="0" smtClean="0">
                <a:solidFill>
                  <a:schemeClr val="tx1"/>
                </a:solidFill>
              </a:rPr>
              <a:t>에 쓰기 </a:t>
            </a:r>
            <a:r>
              <a:rPr lang="en-US" altLang="ko-KR" sz="1600" b="1" dirty="0" err="1">
                <a:solidFill>
                  <a:srgbClr val="002060"/>
                </a:solidFill>
              </a:rPr>
              <a:t>buf.write</a:t>
            </a:r>
            <a:r>
              <a:rPr lang="en-US" altLang="ko-KR" sz="1600" b="1" dirty="0">
                <a:solidFill>
                  <a:srgbClr val="002060"/>
                </a:solidFill>
              </a:rPr>
              <a:t>(string[, offset][, length][, encoding])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Buffer(256);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buf.write</a:t>
            </a:r>
            <a:r>
              <a:rPr lang="en-US" altLang="ko-KR" sz="1600" dirty="0">
                <a:solidFill>
                  <a:schemeClr val="tx1"/>
                </a:solidFill>
              </a:rPr>
              <a:t>("Simply Easy Learning</a:t>
            </a:r>
            <a:r>
              <a:rPr lang="en-US" altLang="ko-KR" sz="1600" dirty="0" smtClean="0">
                <a:solidFill>
                  <a:schemeClr val="tx1"/>
                </a:solidFill>
              </a:rPr>
              <a:t>");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console.log("Octets written : "+  </a:t>
            </a:r>
            <a:r>
              <a:rPr lang="en-US" altLang="ko-KR" sz="1600" dirty="0" err="1">
                <a:solidFill>
                  <a:schemeClr val="tx1"/>
                </a:solidFill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17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Node.js </a:t>
            </a:r>
            <a:r>
              <a:rPr lang="ko-KR" altLang="en-US" sz="2400" b="1" smtClean="0"/>
              <a:t> 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9643" y="782598"/>
            <a:ext cx="106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싱글 </a:t>
            </a:r>
            <a:r>
              <a:rPr lang="ko-KR" altLang="en-US" smtClean="0"/>
              <a:t>스레드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" y="1538780"/>
            <a:ext cx="2551851" cy="2398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800" y="4076365"/>
            <a:ext cx="266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싱글 스레드</a:t>
            </a:r>
            <a:r>
              <a:rPr lang="en-US" altLang="ko-KR" sz="1400" smtClean="0"/>
              <a:t>, </a:t>
            </a:r>
            <a:r>
              <a:rPr lang="ko-KR" altLang="en-US" sz="1400" smtClean="0"/>
              <a:t>블로킹 모델</a:t>
            </a:r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856" y="1415359"/>
            <a:ext cx="5745018" cy="25514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0982" y="4076365"/>
            <a:ext cx="266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싱글 스레드</a:t>
            </a:r>
            <a:r>
              <a:rPr lang="en-US" altLang="ko-KR" sz="1400" smtClean="0"/>
              <a:t>, </a:t>
            </a:r>
            <a:r>
              <a:rPr lang="ko-KR" altLang="en-US" sz="1400" smtClean="0"/>
              <a:t>논블로킹 모델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66" y="1415359"/>
            <a:ext cx="2663915" cy="2551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42764" y="4076365"/>
            <a:ext cx="229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멀티 스레드</a:t>
            </a:r>
            <a:r>
              <a:rPr lang="en-US" altLang="ko-KR" sz="1400" smtClean="0"/>
              <a:t>, </a:t>
            </a:r>
            <a:r>
              <a:rPr lang="ko-KR" altLang="en-US" sz="1400" smtClean="0"/>
              <a:t>블로킹 모델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416727" y="4809866"/>
            <a:ext cx="11073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스레드 </a:t>
            </a:r>
            <a:r>
              <a:rPr lang="en-US" altLang="ko-KR"/>
              <a:t>- </a:t>
            </a:r>
            <a:r>
              <a:rPr lang="ko-KR" altLang="en-US"/>
              <a:t>프로그래밍이 실행될때 동작의 구분이 되는 흐름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싱글 스레드 </a:t>
            </a:r>
            <a:r>
              <a:rPr lang="en-US" altLang="ko-KR"/>
              <a:t>- </a:t>
            </a:r>
            <a:r>
              <a:rPr lang="ko-KR" altLang="en-US"/>
              <a:t>하나의 스레드가 하나의 작업을 처리 방식으로서 여러개의 기능들을 시간순으로 배열하여 동시에 동작하는 것 처럼 보일 수 있게할 </a:t>
            </a:r>
            <a:r>
              <a:rPr lang="ko-KR" altLang="en-US" smtClean="0"/>
              <a:t>뿐이다</a:t>
            </a: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하나의 프로세스는 스레드를 여러 개 가질 수 있으며</a:t>
            </a:r>
            <a:r>
              <a:rPr lang="en-US" altLang="ko-KR" smtClean="0"/>
              <a:t>, </a:t>
            </a:r>
            <a:r>
              <a:rPr lang="ko-KR" altLang="en-US" smtClean="0"/>
              <a:t>스레드들은 부모 프로세스의 자원을 공유합니다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버퍼</a:t>
            </a:r>
            <a:r>
              <a:rPr lang="en-US" altLang="ko-KR" b="1" smtClean="0"/>
              <a:t>(Buffer)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3093" y="1283553"/>
            <a:ext cx="9496846" cy="2675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읽기 </a:t>
            </a:r>
            <a:r>
              <a:rPr lang="en-US" altLang="ko-KR" sz="1600" b="1" dirty="0" err="1">
                <a:solidFill>
                  <a:srgbClr val="002060"/>
                </a:solidFill>
              </a:rPr>
              <a:t>buf.toString</a:t>
            </a:r>
            <a:r>
              <a:rPr lang="en-US" altLang="ko-KR" sz="1600" b="1" dirty="0">
                <a:solidFill>
                  <a:srgbClr val="002060"/>
                </a:solidFill>
              </a:rPr>
              <a:t>([encoding][, start][, end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Buffer(26);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for (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 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26 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 =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+ 97;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 </a:t>
            </a:r>
            <a:r>
              <a:rPr lang="en-US" altLang="ko-KR" sz="1600" dirty="0" err="1">
                <a:solidFill>
                  <a:schemeClr val="tx1"/>
                </a:solidFill>
              </a:rPr>
              <a:t>buf.toString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en-US" altLang="ko-KR" sz="1600" dirty="0" err="1">
                <a:solidFill>
                  <a:schemeClr val="tx1"/>
                </a:solidFill>
              </a:rPr>
              <a:t>ascii</a:t>
            </a:r>
            <a:r>
              <a:rPr lang="en-US" altLang="ko-KR" sz="1600" dirty="0">
                <a:solidFill>
                  <a:schemeClr val="tx1"/>
                </a:solidFill>
              </a:rPr>
              <a:t>'));       // outputs: </a:t>
            </a:r>
            <a:r>
              <a:rPr lang="en-US" altLang="ko-KR" sz="1600" dirty="0" err="1">
                <a:solidFill>
                  <a:schemeClr val="tx1"/>
                </a:solidFill>
              </a:rPr>
              <a:t>abcdefghijklmnopqrstuvwxyz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 </a:t>
            </a:r>
            <a:r>
              <a:rPr lang="en-US" altLang="ko-KR" sz="1600" dirty="0" err="1">
                <a:solidFill>
                  <a:schemeClr val="tx1"/>
                </a:solidFill>
              </a:rPr>
              <a:t>buf.toString</a:t>
            </a:r>
            <a:r>
              <a:rPr lang="en-US" altLang="ko-KR" sz="1600" dirty="0">
                <a:solidFill>
                  <a:schemeClr val="tx1"/>
                </a:solidFill>
              </a:rPr>
              <a:t>('ascii',0,5));   // outputs: </a:t>
            </a:r>
            <a:r>
              <a:rPr lang="en-US" altLang="ko-KR" sz="1600" dirty="0" err="1">
                <a:solidFill>
                  <a:schemeClr val="tx1"/>
                </a:solidFill>
              </a:rPr>
              <a:t>abcde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 </a:t>
            </a:r>
            <a:r>
              <a:rPr lang="en-US" altLang="ko-KR" sz="1600" dirty="0" err="1">
                <a:solidFill>
                  <a:schemeClr val="tx1"/>
                </a:solidFill>
              </a:rPr>
              <a:t>buf.toString</a:t>
            </a:r>
            <a:r>
              <a:rPr lang="en-US" altLang="ko-KR" sz="1600" dirty="0">
                <a:solidFill>
                  <a:schemeClr val="tx1"/>
                </a:solidFill>
              </a:rPr>
              <a:t>('utf8',0,5));    // outputs: </a:t>
            </a:r>
            <a:r>
              <a:rPr lang="en-US" altLang="ko-KR" sz="1600" dirty="0" err="1">
                <a:solidFill>
                  <a:schemeClr val="tx1"/>
                </a:solidFill>
              </a:rPr>
              <a:t>abcde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 </a:t>
            </a:r>
            <a:r>
              <a:rPr lang="en-US" altLang="ko-KR" sz="1600" dirty="0" err="1">
                <a:solidFill>
                  <a:schemeClr val="tx1"/>
                </a:solidFill>
              </a:rPr>
              <a:t>buf.toString</a:t>
            </a:r>
            <a:r>
              <a:rPr lang="en-US" altLang="ko-KR" sz="1600" dirty="0">
                <a:solidFill>
                  <a:schemeClr val="tx1"/>
                </a:solidFill>
              </a:rPr>
              <a:t>(undefined,0,5)); // encoding defaults to 'utf8', outputs </a:t>
            </a:r>
            <a:r>
              <a:rPr lang="en-US" altLang="ko-KR" sz="1600" dirty="0" err="1">
                <a:solidFill>
                  <a:schemeClr val="tx1"/>
                </a:solidFill>
              </a:rPr>
              <a:t>abcde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3093" y="4487168"/>
            <a:ext cx="6460349" cy="1370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 </a:t>
            </a:r>
            <a:r>
              <a:rPr lang="ko-KR" altLang="en-US" sz="1600" dirty="0" smtClean="0">
                <a:solidFill>
                  <a:schemeClr val="tx1"/>
                </a:solidFill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</a:rPr>
              <a:t>JSON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변환  </a:t>
            </a:r>
            <a:r>
              <a:rPr lang="en-US" altLang="ko-KR" sz="1600" b="1" dirty="0" err="1">
                <a:solidFill>
                  <a:srgbClr val="002060"/>
                </a:solidFill>
              </a:rPr>
              <a:t>buf.toJSON</a:t>
            </a:r>
            <a:r>
              <a:rPr lang="en-US" altLang="ko-KR" sz="1600" b="1" dirty="0">
                <a:solidFill>
                  <a:srgbClr val="002060"/>
                </a:solidFill>
              </a:rPr>
              <a:t>()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>
                <a:solidFill>
                  <a:schemeClr val="tx1"/>
                </a:solidFill>
              </a:rPr>
              <a:t> = new Buffer('Simply Easy Learning');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json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buf.toJSON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buf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json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버퍼</a:t>
            </a:r>
            <a:r>
              <a:rPr lang="en-US" altLang="ko-KR" b="1" smtClean="0"/>
              <a:t>(Buffer)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3093" y="1283553"/>
            <a:ext cx="6460349" cy="1916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//buffer </a:t>
            </a:r>
            <a:r>
              <a:rPr lang="ko-KR" altLang="en-US" sz="1600" smtClean="0">
                <a:solidFill>
                  <a:schemeClr val="tx1"/>
                </a:solidFill>
              </a:rPr>
              <a:t>연결  </a:t>
            </a:r>
            <a:r>
              <a:rPr lang="en-US" altLang="ko-KR" sz="1600" b="1">
                <a:solidFill>
                  <a:srgbClr val="002060"/>
                </a:solidFill>
              </a:rPr>
              <a:t>Buffer.concat(list[, totalLength</a:t>
            </a:r>
            <a:r>
              <a:rPr lang="en-US" altLang="ko-KR" sz="1600" b="1" smtClean="0">
                <a:solidFill>
                  <a:srgbClr val="002060"/>
                </a:solidFill>
              </a:rPr>
              <a:t>])</a:t>
            </a:r>
            <a:endParaRPr lang="en-US" altLang="ko-KR" sz="1600" b="1">
              <a:solidFill>
                <a:srgbClr val="002060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buffer1 = new Buffer('TutorialsPoint 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buffer2 = new Buffer('Simply Easy Learning');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buffer3 = Buffer.concat([buffer1,buffer2]);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console.log("buffer3 content: " + buffer3.toString());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3093" y="3467819"/>
            <a:ext cx="6546613" cy="32187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 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 </a:t>
            </a:r>
            <a:r>
              <a:rPr lang="en-US" altLang="ko-KR" sz="1600" b="1" dirty="0" err="1">
                <a:solidFill>
                  <a:srgbClr val="002060"/>
                </a:solidFill>
              </a:rPr>
              <a:t>buf.compare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en-US" altLang="ko-KR" sz="1600" b="1" dirty="0" err="1">
                <a:solidFill>
                  <a:srgbClr val="002060"/>
                </a:solidFill>
              </a:rPr>
              <a:t>otherBuffer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);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buffer1 = new Buffer('ABC');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buffer2 = new Buffer('ABCD');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result = buffer1.compare(buffer2);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if(result &lt; 0)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console.log(buffer1 +" comes before " + buffer2);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 else if(result === 0)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console.log(buffer1 +" is same as " + buffer2);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 else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console.log(buffer1 +" comes after " + buffer2);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84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버퍼</a:t>
            </a:r>
            <a:r>
              <a:rPr lang="en-US" altLang="ko-KR" b="1" smtClean="0"/>
              <a:t>(Buffer)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2323" y="1197289"/>
            <a:ext cx="7918213" cy="2072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//buffer </a:t>
            </a:r>
            <a:r>
              <a:rPr lang="ko-KR" altLang="en-US" sz="1600" smtClean="0">
                <a:solidFill>
                  <a:schemeClr val="tx1"/>
                </a:solidFill>
              </a:rPr>
              <a:t>복사  </a:t>
            </a:r>
            <a:r>
              <a:rPr lang="en-US" altLang="ko-KR" sz="1600" b="1">
                <a:solidFill>
                  <a:srgbClr val="002060"/>
                </a:solidFill>
              </a:rPr>
              <a:t>buf.copy(targetBuffer[, targetStart][, sourceStart][, sourceEnd</a:t>
            </a:r>
            <a:r>
              <a:rPr lang="en-US" altLang="ko-KR" sz="1600" b="1" smtClean="0">
                <a:solidFill>
                  <a:srgbClr val="002060"/>
                </a:solidFill>
              </a:rPr>
              <a:t>])</a:t>
            </a:r>
            <a:endParaRPr lang="en-US" altLang="ko-KR" sz="1600" b="1">
              <a:solidFill>
                <a:srgbClr val="002060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buffer1 = new Buffer('ABC');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//copy a buffer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buffer2 = new Buffer(3);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buffer1.copy(buffer2);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console.log("buffer2 content: " + buffer2.toString());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2323" y="3489039"/>
            <a:ext cx="7918213" cy="29847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//buffer slice</a:t>
            </a:r>
            <a:r>
              <a:rPr lang="ko-KR" altLang="en-US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600" b="1" dirty="0" err="1">
                <a:solidFill>
                  <a:srgbClr val="002060"/>
                </a:solidFill>
              </a:rPr>
              <a:t>buf.slice</a:t>
            </a:r>
            <a:r>
              <a:rPr lang="en-US" altLang="ko-KR" sz="1600" b="1" dirty="0">
                <a:solidFill>
                  <a:srgbClr val="002060"/>
                </a:solidFill>
              </a:rPr>
              <a:t>([start][, end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buffer1 = new Buffer('</a:t>
            </a:r>
            <a:r>
              <a:rPr lang="en-US" altLang="ko-KR" sz="1600" dirty="0" err="1">
                <a:solidFill>
                  <a:schemeClr val="tx1"/>
                </a:solidFill>
              </a:rPr>
              <a:t>TutorialsPoint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//slicing a buffer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buffer2 = buffer1.slice(0,9);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console.log("buffer2 content: " + buffer2.toString</a:t>
            </a:r>
            <a:r>
              <a:rPr lang="en-US" altLang="ko-KR" sz="1600" dirty="0" smtClean="0">
                <a:solidFill>
                  <a:schemeClr val="tx1"/>
                </a:solidFill>
              </a:rPr>
              <a:t>());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buffer = new Buffer('</a:t>
            </a:r>
            <a:r>
              <a:rPr lang="en-US" altLang="ko-KR" sz="1600" dirty="0" err="1">
                <a:solidFill>
                  <a:schemeClr val="tx1"/>
                </a:solidFill>
              </a:rPr>
              <a:t>TutorialsPoint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//length of the buffer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console.log("buffer length: " + </a:t>
            </a:r>
            <a:r>
              <a:rPr lang="en-US" altLang="ko-KR" sz="1600" dirty="0" err="1">
                <a:solidFill>
                  <a:schemeClr val="tx1"/>
                </a:solidFill>
              </a:rPr>
              <a:t>buffer.length</a:t>
            </a:r>
            <a:r>
              <a:rPr lang="en-US" altLang="ko-KR" sz="1600" dirty="0" smtClean="0">
                <a:solidFill>
                  <a:schemeClr val="tx1"/>
                </a:solidFill>
              </a:rPr>
              <a:t>); //</a:t>
            </a:r>
            <a:r>
              <a:rPr lang="ko-KR" altLang="en-US" sz="1600" dirty="0" smtClean="0">
                <a:solidFill>
                  <a:schemeClr val="tx1"/>
                </a:solidFill>
              </a:rPr>
              <a:t>버퍼의 길이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0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스트림</a:t>
            </a:r>
            <a:r>
              <a:rPr lang="en-US" altLang="ko-KR" b="1" smtClean="0"/>
              <a:t>(Stream)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원본에서 데이터를 읽거나 데이터를 대상에 연속적으로 쓸 수있게 해주는 개체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Node.js </a:t>
            </a:r>
            <a:r>
              <a:rPr lang="ko-KR" altLang="en-US"/>
              <a:t>스트림 유형 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Readable - </a:t>
            </a:r>
            <a:r>
              <a:rPr lang="ko-KR" altLang="en-US"/>
              <a:t>읽기 작업에 사용되는 스트림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Writable - </a:t>
            </a:r>
            <a:r>
              <a:rPr lang="ko-KR" altLang="en-US"/>
              <a:t>쓰기 작업에 사용되는 스트림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Duplex - </a:t>
            </a:r>
            <a:r>
              <a:rPr lang="ko-KR" altLang="en-US"/>
              <a:t>읽기 및 쓰기 작업에 모두 사용할 수있는 스트림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Transform - </a:t>
            </a:r>
            <a:r>
              <a:rPr lang="ko-KR" altLang="en-US"/>
              <a:t>입력을 기반으로 출력이 계산되는 양방향 스트림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각 유형의 </a:t>
            </a:r>
            <a:r>
              <a:rPr lang="en-US" altLang="ko-KR"/>
              <a:t>Stream</a:t>
            </a:r>
            <a:r>
              <a:rPr lang="ko-KR" altLang="en-US"/>
              <a:t>은 </a:t>
            </a:r>
            <a:r>
              <a:rPr lang="en-US" altLang="ko-KR"/>
              <a:t>EventEmitter </a:t>
            </a:r>
            <a:r>
              <a:rPr lang="ko-KR" altLang="en-US"/>
              <a:t>인스턴스이며 서로 다른 시간에 여러 이벤트를 발생시킵니다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이벤트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data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/>
              <a:t>읽을 수있는 데이터가있는 경우 시작됩니다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end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/>
              <a:t>읽을 데이터가 더 이상 없을 때 시작됩니다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error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/>
              <a:t>데이터 수신 또는 쓰기 오류가 발생하면 시작됩니다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finish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/>
              <a:t>모든 데이터가 기본 시스템으로 플러시 된 경우 시작됩니다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13914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스트림</a:t>
            </a:r>
            <a:r>
              <a:rPr lang="en-US" altLang="ko-KR" b="1" smtClean="0"/>
              <a:t>(Stream)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818" y="1134375"/>
            <a:ext cx="7348870" cy="795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</a:t>
            </a:r>
            <a:r>
              <a:rPr lang="en-US" altLang="ko-KR" sz="1600" smtClean="0">
                <a:solidFill>
                  <a:srgbClr val="002060"/>
                </a:solidFill>
              </a:rPr>
              <a:t>input.txt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Streams are objects that let you read data from a source or write data to a destination in continuous fashion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7816" y="2203750"/>
            <a:ext cx="7348871" cy="4270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en-US" altLang="ko-KR" sz="1600" smtClean="0">
                <a:solidFill>
                  <a:schemeClr val="tx1"/>
                </a:solidFill>
              </a:rPr>
              <a:t> stream</a:t>
            </a:r>
            <a:r>
              <a:rPr lang="ko-KR" altLang="en-US" sz="1600" smtClean="0">
                <a:solidFill>
                  <a:schemeClr val="tx1"/>
                </a:solidFill>
              </a:rPr>
              <a:t>으로부터 읽기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fs = require("fs");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data = </a:t>
            </a:r>
            <a:r>
              <a:rPr lang="en-US" altLang="ko-KR" sz="1600" smtClean="0">
                <a:solidFill>
                  <a:schemeClr val="tx1"/>
                </a:solidFill>
              </a:rPr>
              <a:t>'';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readerStream = fs.createReadStream('input.txt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Set the encoding to be utf8.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readerStream.setEncoding('UTF8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Handle stream events --&gt; data, end, and error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readerStream.on('data', function(chunk)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data += chunk;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readerStream.on('end',function()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console.log(data);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readerStream.on('error', function(err)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console.log(err.stack);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console.log("Program Ended");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스트림</a:t>
            </a:r>
            <a:r>
              <a:rPr lang="en-US" altLang="ko-KR" b="1" smtClean="0"/>
              <a:t>(Stream)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7817" y="1261156"/>
            <a:ext cx="7297112" cy="4277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en-US" altLang="ko-KR" sz="1600" smtClean="0">
                <a:solidFill>
                  <a:schemeClr val="tx1"/>
                </a:solidFill>
              </a:rPr>
              <a:t> stream</a:t>
            </a:r>
            <a:r>
              <a:rPr lang="ko-KR" altLang="en-US" sz="1600" smtClean="0">
                <a:solidFill>
                  <a:schemeClr val="tx1"/>
                </a:solidFill>
              </a:rPr>
              <a:t>에 쓰기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fs = require("fs");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data = 'Simply Easy Learning</a:t>
            </a:r>
            <a:r>
              <a:rPr lang="en-US" altLang="ko-KR" sz="1600" smtClean="0">
                <a:solidFill>
                  <a:schemeClr val="tx1"/>
                </a:solidFill>
              </a:rPr>
              <a:t>';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en-US" altLang="ko-KR" sz="1600" smtClean="0">
                <a:solidFill>
                  <a:schemeClr val="tx1"/>
                </a:solidFill>
              </a:rPr>
              <a:t>writable stream </a:t>
            </a:r>
            <a:r>
              <a:rPr lang="ko-KR" altLang="en-US" sz="1600" smtClean="0">
                <a:solidFill>
                  <a:schemeClr val="tx1"/>
                </a:solidFill>
              </a:rPr>
              <a:t>생성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writerStream = fs.createWriteStream('output.txt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en-US" altLang="ko-KR" sz="1600" smtClean="0">
                <a:solidFill>
                  <a:schemeClr val="tx1"/>
                </a:solidFill>
              </a:rPr>
              <a:t>utf8</a:t>
            </a:r>
            <a:r>
              <a:rPr lang="ko-KR" altLang="en-US" sz="1600" smtClean="0">
                <a:solidFill>
                  <a:schemeClr val="tx1"/>
                </a:solidFill>
              </a:rPr>
              <a:t>로 인코딩한 </a:t>
            </a:r>
            <a:r>
              <a:rPr lang="en-US" altLang="ko-KR" sz="1600" smtClean="0">
                <a:solidFill>
                  <a:schemeClr val="tx1"/>
                </a:solidFill>
              </a:rPr>
              <a:t>data</a:t>
            </a:r>
            <a:r>
              <a:rPr lang="ko-KR" altLang="en-US" sz="1600" smtClean="0">
                <a:solidFill>
                  <a:schemeClr val="tx1"/>
                </a:solidFill>
              </a:rPr>
              <a:t>를</a:t>
            </a:r>
            <a:r>
              <a:rPr lang="en-US" altLang="ko-KR" sz="1600" smtClean="0">
                <a:solidFill>
                  <a:schemeClr val="tx1"/>
                </a:solidFill>
              </a:rPr>
              <a:t> stream </a:t>
            </a:r>
            <a:r>
              <a:rPr lang="ko-KR" altLang="en-US" sz="1600" smtClean="0">
                <a:solidFill>
                  <a:schemeClr val="tx1"/>
                </a:solidFill>
              </a:rPr>
              <a:t>에 쓰기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writerStream.write(data,'UTF8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Mark the end of file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writerStream.end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Handle stream events --&gt; finish, and error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writerStream.on('finish',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console.log("Write completed.");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writerStream.on('error', function(err)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console.log(err.stack);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console.log("Program Ended");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스트림</a:t>
            </a:r>
            <a:r>
              <a:rPr lang="en-US" altLang="ko-KR" b="1" smtClean="0"/>
              <a:t>(Stream)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Stream Piping - </a:t>
            </a:r>
            <a:r>
              <a:rPr lang="ko-KR" altLang="en-US"/>
              <a:t>한 스트림의 출력을 다른 스트림의 입력으로 제공하는 메커니즘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3644" y="1503650"/>
            <a:ext cx="7297112" cy="2593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fs = require("fs");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 Create a readable stream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readerStream = fs.createReadStream('input.txt');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 Create a writable stream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writerStream = fs.createWriteStream('output.txt');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 Pipe the read and write operations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 read input.txt and write data to output.txt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readerStream.pipe(writerStream);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console.log("Program Ended");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스트림</a:t>
            </a:r>
            <a:r>
              <a:rPr lang="en-US" altLang="ko-KR" b="1" smtClean="0"/>
              <a:t>(Stream)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Stream Chaining - </a:t>
            </a:r>
            <a:r>
              <a:rPr lang="ko-KR" altLang="en-US"/>
              <a:t>한 스트림의 출력을 다른 스트림에 연결하고 여러 스트림 작업 체인을 만드는 메커니즘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79138" y="1794342"/>
            <a:ext cx="8237389" cy="2018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fs = require("fs");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zlib = require('zlib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 input.txt</a:t>
            </a:r>
            <a:r>
              <a:rPr lang="ko-KR" altLang="en-US" sz="1600">
                <a:solidFill>
                  <a:schemeClr val="tx1"/>
                </a:solidFill>
              </a:rPr>
              <a:t>가 압축되어 현재 디렉토리에 </a:t>
            </a:r>
            <a:r>
              <a:rPr lang="en-US" altLang="ko-KR" sz="1600">
                <a:solidFill>
                  <a:schemeClr val="tx1"/>
                </a:solidFill>
              </a:rPr>
              <a:t>input.txt.gz</a:t>
            </a:r>
            <a:r>
              <a:rPr lang="ko-KR" altLang="en-US" sz="1600">
                <a:solidFill>
                  <a:schemeClr val="tx1"/>
                </a:solidFill>
              </a:rPr>
              <a:t>라는 파일이 생성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fs.createReadStream('input.txt')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.pipe(zlib.createGzip())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.pipe(fs.createWriteStream('input.txt.gz'));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console.log("File Compressed.");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9138" y="4134084"/>
            <a:ext cx="8237389" cy="2018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>
                <a:solidFill>
                  <a:schemeClr val="tx1"/>
                </a:solidFill>
              </a:rPr>
              <a:t> = require("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zlib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zlib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//input.txt.gz</a:t>
            </a:r>
            <a:r>
              <a:rPr lang="ko-KR" altLang="en-US" sz="1600" dirty="0">
                <a:solidFill>
                  <a:schemeClr val="tx1"/>
                </a:solidFill>
              </a:rPr>
              <a:t>을  </a:t>
            </a:r>
            <a:r>
              <a:rPr lang="en-US" altLang="ko-KR" sz="1600" dirty="0">
                <a:solidFill>
                  <a:schemeClr val="tx1"/>
                </a:solidFill>
              </a:rPr>
              <a:t>input.txt</a:t>
            </a:r>
            <a:r>
              <a:rPr lang="ko-KR" altLang="en-US" sz="1600" dirty="0">
                <a:solidFill>
                  <a:schemeClr val="tx1"/>
                </a:solidFill>
              </a:rPr>
              <a:t>로 압축풀기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fs.createReadStream</a:t>
            </a:r>
            <a:r>
              <a:rPr lang="en-US" altLang="ko-KR" sz="1600" dirty="0">
                <a:solidFill>
                  <a:schemeClr val="tx1"/>
                </a:solidFill>
              </a:rPr>
              <a:t>('input.txt.gz')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.pipe(</a:t>
            </a:r>
            <a:r>
              <a:rPr lang="en-US" altLang="ko-KR" sz="1600" dirty="0" err="1">
                <a:solidFill>
                  <a:schemeClr val="tx1"/>
                </a:solidFill>
              </a:rPr>
              <a:t>zlib.createGunzip</a:t>
            </a:r>
            <a:r>
              <a:rPr lang="en-US" altLang="ko-KR" sz="1600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.pipe(</a:t>
            </a:r>
            <a:r>
              <a:rPr lang="en-US" altLang="ko-KR" sz="1600" dirty="0" err="1">
                <a:solidFill>
                  <a:schemeClr val="tx1"/>
                </a:solidFill>
              </a:rPr>
              <a:t>fs.createWriteStream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smtClean="0">
                <a:solidFill>
                  <a:schemeClr val="tx1"/>
                </a:solidFill>
              </a:rPr>
              <a:t>'input2.txt</a:t>
            </a:r>
            <a:r>
              <a:rPr lang="en-US" altLang="ko-KR" sz="1600" dirty="0">
                <a:solidFill>
                  <a:schemeClr val="tx1"/>
                </a:solidFill>
              </a:rPr>
              <a:t>'));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console.log("File Decompressed.");</a:t>
            </a:r>
          </a:p>
        </p:txBody>
      </p:sp>
    </p:spTree>
    <p:extLst>
      <p:ext uri="{BB962C8B-B14F-4D97-AF65-F5344CB8AC3E}">
        <p14:creationId xmlns:p14="http://schemas.microsoft.com/office/powerpoint/2010/main" val="25738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Buffer </a:t>
            </a:r>
            <a:r>
              <a:rPr lang="en-US" altLang="ko-KR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버퍼를 직접 다룰 수 있는 </a:t>
            </a:r>
            <a:r>
              <a:rPr lang="ko-KR" altLang="en-US" smtClean="0">
                <a:latin typeface="맑은 고딕" panose="020B0503020000020004" pitchFamily="50" charset="-127"/>
              </a:rPr>
              <a:t>객체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from(</a:t>
            </a:r>
            <a:r>
              <a:rPr lang="ko-KR" altLang="en-US"/>
              <a:t>문자열</a:t>
            </a:r>
            <a:r>
              <a:rPr lang="en-US" altLang="ko-KR"/>
              <a:t>): </a:t>
            </a:r>
            <a:r>
              <a:rPr lang="ko-KR" altLang="en-US"/>
              <a:t>문자열을 버퍼로 바꿀 수 있습니다</a:t>
            </a:r>
            <a:r>
              <a:rPr lang="en-US" altLang="ko-KR"/>
              <a:t>. length </a:t>
            </a:r>
            <a:r>
              <a:rPr lang="ko-KR" altLang="en-US"/>
              <a:t>속성은 버퍼의 크기를 알려줍니다</a:t>
            </a:r>
            <a:r>
              <a:rPr lang="en-US" altLang="ko-KR"/>
              <a:t>. </a:t>
            </a:r>
            <a:r>
              <a:rPr lang="ko-KR" altLang="en-US"/>
              <a:t>바이트 단위입니다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toString(</a:t>
            </a:r>
            <a:r>
              <a:rPr lang="ko-KR" altLang="en-US"/>
              <a:t>버퍼</a:t>
            </a:r>
            <a:r>
              <a:rPr lang="en-US" altLang="ko-KR"/>
              <a:t>): </a:t>
            </a:r>
            <a:r>
              <a:rPr lang="ko-KR" altLang="en-US"/>
              <a:t>버퍼를 다시 문자열로 바꿀 수 있습니다</a:t>
            </a:r>
            <a:r>
              <a:rPr lang="en-US" altLang="ko-KR"/>
              <a:t>. </a:t>
            </a:r>
            <a:r>
              <a:rPr lang="ko-KR" altLang="en-US"/>
              <a:t>이때 </a:t>
            </a:r>
            <a:r>
              <a:rPr lang="en-US" altLang="ko-KR"/>
              <a:t>base64</a:t>
            </a:r>
            <a:r>
              <a:rPr lang="ko-KR" altLang="en-US"/>
              <a:t>나 </a:t>
            </a:r>
            <a:r>
              <a:rPr lang="en-US" altLang="ko-KR"/>
              <a:t>hex</a:t>
            </a:r>
            <a:r>
              <a:rPr lang="ko-KR" altLang="en-US"/>
              <a:t>를 인자로 넣으면 해당 인코딩으로도 변환할 수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concat(</a:t>
            </a:r>
            <a:r>
              <a:rPr lang="ko-KR" altLang="en-US"/>
              <a:t>배열</a:t>
            </a:r>
            <a:r>
              <a:rPr lang="en-US" altLang="ko-KR"/>
              <a:t>): </a:t>
            </a:r>
            <a:r>
              <a:rPr lang="ko-KR" altLang="en-US"/>
              <a:t>배열 안에 든 버퍼들을 하나로 합칩니다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alloc(</a:t>
            </a:r>
            <a:r>
              <a:rPr lang="ko-KR" altLang="en-US"/>
              <a:t>바이트</a:t>
            </a:r>
            <a:r>
              <a:rPr lang="en-US" altLang="ko-KR"/>
              <a:t>): </a:t>
            </a:r>
            <a:r>
              <a:rPr lang="ko-KR" altLang="en-US"/>
              <a:t>빈 버퍼를 생성합니다</a:t>
            </a:r>
            <a:r>
              <a:rPr lang="en-US" altLang="ko-KR"/>
              <a:t>. </a:t>
            </a:r>
            <a:r>
              <a:rPr lang="ko-KR" altLang="en-US"/>
              <a:t>바이트를 인자로 지정해주면 해당 크기의 버퍼가 생성됩니다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05018" y="3231334"/>
            <a:ext cx="7657982" cy="3224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//buffer.js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buffer = Buffer.from('</a:t>
            </a:r>
            <a:r>
              <a:rPr lang="ko-KR" altLang="en-US" sz="1600">
                <a:solidFill>
                  <a:schemeClr val="tx1"/>
                </a:solidFill>
              </a:rPr>
              <a:t>저를 버퍼로 바꿔보세요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console.log('from():', buffer);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console.log('length:', buffer.length);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console.log('toString():', buffer.toString());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array = [Buffer.from('</a:t>
            </a:r>
            <a:r>
              <a:rPr lang="ko-KR" altLang="en-US" sz="1600">
                <a:solidFill>
                  <a:schemeClr val="tx1"/>
                </a:solidFill>
              </a:rPr>
              <a:t>띄엄</a:t>
            </a:r>
            <a:r>
              <a:rPr lang="en-US" altLang="ko-KR" sz="1600">
                <a:solidFill>
                  <a:schemeClr val="tx1"/>
                </a:solidFill>
              </a:rPr>
              <a:t>'), Buffer.from('</a:t>
            </a:r>
            <a:r>
              <a:rPr lang="ko-KR" altLang="en-US" sz="1600">
                <a:solidFill>
                  <a:schemeClr val="tx1"/>
                </a:solidFill>
              </a:rPr>
              <a:t>띄엄</a:t>
            </a:r>
            <a:r>
              <a:rPr lang="en-US" altLang="ko-KR" sz="1600">
                <a:solidFill>
                  <a:schemeClr val="tx1"/>
                </a:solidFill>
              </a:rPr>
              <a:t>'), Buffer.from('</a:t>
            </a:r>
            <a:r>
              <a:rPr lang="ko-KR" altLang="en-US" sz="1600">
                <a:solidFill>
                  <a:schemeClr val="tx1"/>
                </a:solidFill>
              </a:rPr>
              <a:t>띄어쓰기</a:t>
            </a:r>
            <a:r>
              <a:rPr lang="en-US" altLang="ko-KR" sz="1600">
                <a:solidFill>
                  <a:schemeClr val="tx1"/>
                </a:solidFill>
              </a:rPr>
              <a:t>')];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buffer2 = Buffer.concat(array);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console.log('concat():', buffer2.toString());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buffer3 = Buffer.alloc(5);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console.log('alloc():', buffer3);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모든 내용을 버퍼에 다 쓴 후에야 다음 동작으로 넘어가므로 파일 읽기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압축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파일 쓰기 등의 조작을 연달아 할 때 매번 전체 용량을 버퍼로 처리해야 다음 단계로 넘어갈 수 있습니다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버퍼의 크기를 작게 만들어서 여러 번에 나눠서 보내는 방식 스트림 </a:t>
            </a:r>
            <a:r>
              <a:rPr lang="en-US" altLang="ko-KR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예</a:t>
            </a:r>
            <a:r>
              <a:rPr lang="en-US" altLang="ko-KR">
                <a:latin typeface="맑은 고딕" panose="020B0503020000020004" pitchFamily="50" charset="-127"/>
              </a:rPr>
              <a:t>] </a:t>
            </a:r>
            <a:r>
              <a:rPr lang="ko-KR" altLang="en-US">
                <a:latin typeface="맑은 고딕" panose="020B0503020000020004" pitchFamily="50" charset="-127"/>
              </a:rPr>
              <a:t>버퍼 </a:t>
            </a:r>
            <a:r>
              <a:rPr lang="en-US" altLang="ko-KR">
                <a:latin typeface="맑은 고딕" panose="020B0503020000020004" pitchFamily="50" charset="-127"/>
              </a:rPr>
              <a:t>1MB</a:t>
            </a:r>
            <a:r>
              <a:rPr lang="ko-KR" altLang="en-US">
                <a:latin typeface="맑은 고딕" panose="020B0503020000020004" pitchFamily="50" charset="-127"/>
              </a:rPr>
              <a:t>를 만든 후 </a:t>
            </a:r>
            <a:r>
              <a:rPr lang="en-US" altLang="ko-KR">
                <a:latin typeface="맑은 고딕" panose="020B0503020000020004" pitchFamily="50" charset="-127"/>
              </a:rPr>
              <a:t>100MB </a:t>
            </a:r>
            <a:r>
              <a:rPr lang="ko-KR" altLang="en-US">
                <a:latin typeface="맑은 고딕" panose="020B0503020000020004" pitchFamily="50" charset="-127"/>
              </a:rPr>
              <a:t>파일을 백 번에 걸쳐 보내는 것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71" y="2484909"/>
            <a:ext cx="64103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Node.js </a:t>
            </a:r>
            <a:r>
              <a:rPr lang="ko-KR" altLang="en-US" sz="2400" b="1" smtClean="0"/>
              <a:t> 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9643" y="782598"/>
            <a:ext cx="1065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</a:t>
            </a:r>
            <a:r>
              <a:rPr lang="ko-KR" altLang="en-US" smtClean="0"/>
              <a:t>의 장단점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01610"/>
              </p:ext>
            </p:extLst>
          </p:nvPr>
        </p:nvGraphicFramePr>
        <p:xfrm>
          <a:off x="738905" y="1339273"/>
          <a:ext cx="9956804" cy="2346960"/>
        </p:xfrm>
        <a:graphic>
          <a:graphicData uri="http://schemas.openxmlformats.org/drawingml/2006/table">
            <a:tbl>
              <a:tblPr/>
              <a:tblGrid>
                <a:gridCol w="4978402"/>
                <a:gridCol w="4978402"/>
              </a:tblGrid>
              <a:tr h="332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장점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단점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멀티 스레드 방식에 비해 컴퓨터 자원을 적게 사용함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싱글 스레드라서 </a:t>
                      </a:r>
                      <a:r>
                        <a:rPr lang="en-US" altLang="ko-KR" sz="1600" smtClean="0"/>
                        <a:t>CPU </a:t>
                      </a:r>
                      <a:r>
                        <a:rPr lang="ko-KR" altLang="en-US" sz="1600" smtClean="0"/>
                        <a:t>코어를 하나만 사용함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I/O </a:t>
                      </a:r>
                      <a:r>
                        <a:rPr lang="ko-KR" altLang="en-US" sz="1600" smtClean="0"/>
                        <a:t>작업이 많은 서버로 적합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멀티 스레드 방식보다 쉬움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멀티 스레드 방식보다 쉬움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하나뿐인 스레드가 멈추지 않도록 관리해야 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웹 서버가 내장되어 있음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하나뿐인 스레드가 멈추지 않도록 관리해야 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자바스크립트를 사용함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JSON </a:t>
                      </a:r>
                      <a:r>
                        <a:rPr lang="ko-KR" altLang="en-US" sz="1600" smtClean="0"/>
                        <a:t>형식과 호환하기 쉬움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어중간한 성능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49643" y="4135398"/>
            <a:ext cx="10655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</a:t>
            </a:r>
            <a:r>
              <a:rPr lang="ko-KR" altLang="en-US" smtClean="0"/>
              <a:t>의 장단점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웹</a:t>
            </a:r>
            <a:r>
              <a:rPr lang="en-US" altLang="ko-KR"/>
              <a:t>, </a:t>
            </a:r>
            <a:r>
              <a:rPr lang="ko-KR" altLang="en-US"/>
              <a:t>모바일</a:t>
            </a:r>
            <a:r>
              <a:rPr lang="en-US" altLang="ko-KR"/>
              <a:t>, </a:t>
            </a:r>
            <a:r>
              <a:rPr lang="ko-KR" altLang="en-US"/>
              <a:t>데스크톱 애플리케이션 개발에도 </a:t>
            </a:r>
            <a:r>
              <a:rPr lang="en-US" altLang="ko-KR"/>
              <a:t>Node </a:t>
            </a:r>
            <a:r>
              <a:rPr lang="ko-KR" altLang="en-US"/>
              <a:t>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Node</a:t>
            </a:r>
            <a:r>
              <a:rPr lang="ko-KR" altLang="en-US"/>
              <a:t>기반 웹 프레임워크로 </a:t>
            </a:r>
            <a:r>
              <a:rPr lang="en-US" altLang="ko-KR"/>
              <a:t>- Angular</a:t>
            </a:r>
            <a:r>
              <a:rPr lang="ko-KR" altLang="en-US"/>
              <a:t>과 </a:t>
            </a:r>
            <a:r>
              <a:rPr lang="en-US" altLang="ko-KR"/>
              <a:t>React, Vue, Meteor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모바일 개발 도구 </a:t>
            </a:r>
            <a:r>
              <a:rPr lang="en-US" altLang="ko-KR"/>
              <a:t>- React Native(</a:t>
            </a:r>
            <a:r>
              <a:rPr lang="ko-KR" altLang="en-US"/>
              <a:t>페이스북</a:t>
            </a:r>
            <a:r>
              <a:rPr lang="en-US" altLang="ko-KR"/>
              <a:t>, </a:t>
            </a:r>
            <a:r>
              <a:rPr lang="ko-KR" altLang="en-US"/>
              <a:t>인스타그램</a:t>
            </a:r>
            <a:r>
              <a:rPr lang="en-US" altLang="ko-KR"/>
              <a:t>, </a:t>
            </a:r>
            <a:r>
              <a:rPr lang="ko-KR" altLang="en-US"/>
              <a:t>에어비앤비</a:t>
            </a:r>
            <a:r>
              <a:rPr lang="en-US" altLang="ko-KR"/>
              <a:t>, </a:t>
            </a:r>
            <a:r>
              <a:rPr lang="ko-KR" altLang="en-US"/>
              <a:t>월마트</a:t>
            </a:r>
            <a:r>
              <a:rPr lang="en-US" altLang="ko-KR"/>
              <a:t>, </a:t>
            </a:r>
            <a:r>
              <a:rPr lang="ko-KR" altLang="en-US"/>
              <a:t>테슬라</a:t>
            </a:r>
            <a:r>
              <a:rPr lang="en-US" altLang="ko-KR"/>
              <a:t>)</a:t>
            </a:r>
            <a:r>
              <a:rPr lang="ko-KR" altLang="en-US"/>
              <a:t>와 </a:t>
            </a:r>
            <a:r>
              <a:rPr lang="en-US" altLang="ko-KR"/>
              <a:t>Ionic 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데스크톱 개발 도구 </a:t>
            </a:r>
            <a:r>
              <a:rPr lang="en-US" altLang="ko-KR"/>
              <a:t>- Electron( Atom, Slack, Discord 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29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createReadStream - </a:t>
            </a:r>
            <a:r>
              <a:rPr lang="ko-KR" altLang="en-US">
                <a:latin typeface="맑은 고딕" panose="020B0503020000020004" pitchFamily="50" charset="-127"/>
              </a:rPr>
              <a:t>파일을 읽는 스트림 </a:t>
            </a:r>
            <a:r>
              <a:rPr lang="ko-KR" altLang="en-US" smtClean="0">
                <a:latin typeface="맑은 고딕" panose="020B0503020000020004" pitchFamily="50" charset="-127"/>
              </a:rPr>
              <a:t>메서드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첫 번째 인자로 읽을 파일 경로를 넣습니다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두 번째 인자는 옵션로서 </a:t>
            </a:r>
            <a:r>
              <a:rPr lang="en-US" altLang="ko-KR">
                <a:latin typeface="맑은 고딕" panose="020B0503020000020004" pitchFamily="50" charset="-127"/>
              </a:rPr>
              <a:t>highWaterMark </a:t>
            </a:r>
            <a:r>
              <a:rPr lang="ko-KR" altLang="en-US">
                <a:latin typeface="맑은 고딕" panose="020B0503020000020004" pitchFamily="50" charset="-127"/>
              </a:rPr>
              <a:t>는  버퍼의 크기</a:t>
            </a:r>
            <a:r>
              <a:rPr lang="en-US" altLang="ko-KR">
                <a:latin typeface="맑은 고딕" panose="020B0503020000020004" pitchFamily="50" charset="-127"/>
              </a:rPr>
              <a:t>(</a:t>
            </a:r>
            <a:r>
              <a:rPr lang="ko-KR" altLang="en-US">
                <a:latin typeface="맑은 고딕" panose="020B0503020000020004" pitchFamily="50" charset="-127"/>
              </a:rPr>
              <a:t>바이트 단위</a:t>
            </a:r>
            <a:r>
              <a:rPr lang="en-US" altLang="ko-KR">
                <a:latin typeface="맑은 고딕" panose="020B0503020000020004" pitchFamily="50" charset="-127"/>
              </a:rPr>
              <a:t>)</a:t>
            </a:r>
            <a:r>
              <a:rPr lang="ko-KR" altLang="en-US">
                <a:latin typeface="맑은 고딕" panose="020B0503020000020004" pitchFamily="50" charset="-127"/>
              </a:rPr>
              <a:t>를 정할 수 있습니다</a:t>
            </a:r>
            <a:r>
              <a:rPr lang="en-US" altLang="ko-KR">
                <a:latin typeface="맑은 고딕" panose="020B0503020000020004" pitchFamily="50" charset="-127"/>
              </a:rPr>
              <a:t>.(</a:t>
            </a:r>
            <a:r>
              <a:rPr lang="ko-KR" altLang="en-US">
                <a:latin typeface="맑은 고딕" panose="020B0503020000020004" pitchFamily="50" charset="-127"/>
              </a:rPr>
              <a:t>기본값은 </a:t>
            </a:r>
            <a:r>
              <a:rPr lang="en-US" altLang="ko-KR">
                <a:latin typeface="맑은 고딕" panose="020B0503020000020004" pitchFamily="50" charset="-127"/>
              </a:rPr>
              <a:t>64KB)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readStream</a:t>
            </a:r>
            <a:r>
              <a:rPr lang="ko-KR" altLang="en-US">
                <a:latin typeface="맑은 고딕" panose="020B0503020000020004" pitchFamily="50" charset="-127"/>
              </a:rPr>
              <a:t>은 이벤트 리스너 </a:t>
            </a:r>
            <a:r>
              <a:rPr lang="en-US" altLang="ko-KR">
                <a:latin typeface="맑은 고딕" panose="020B0503020000020004" pitchFamily="50" charset="-127"/>
              </a:rPr>
              <a:t>(data, end, error </a:t>
            </a:r>
            <a:r>
              <a:rPr lang="ko-KR" altLang="en-US">
                <a:latin typeface="맑은 고딕" panose="020B0503020000020004" pitchFamily="50" charset="-127"/>
              </a:rPr>
              <a:t>이벤트</a:t>
            </a:r>
            <a:r>
              <a:rPr lang="en-US" altLang="ko-KR">
                <a:latin typeface="맑은 고딕" panose="020B0503020000020004" pitchFamily="50" charset="-127"/>
              </a:rPr>
              <a:t>)</a:t>
            </a:r>
            <a:r>
              <a:rPr lang="ko-KR" altLang="en-US">
                <a:latin typeface="맑은 고딕" panose="020B0503020000020004" pitchFamily="50" charset="-127"/>
              </a:rPr>
              <a:t>를 붙여서 사용합니다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 smtClean="0">
                <a:latin typeface="맑은 고딕" panose="020B0503020000020004" pitchFamily="50" charset="-127"/>
              </a:rPr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4065" y="2608670"/>
            <a:ext cx="5905860" cy="40366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//createReadStream.js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readStream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rgbClr val="C00000"/>
                </a:solidFill>
              </a:rPr>
              <a:t>fs.createReadStream</a:t>
            </a:r>
            <a:r>
              <a:rPr lang="en-US" altLang="ko-KR" sz="1600" dirty="0">
                <a:solidFill>
                  <a:schemeClr val="tx1"/>
                </a:solidFill>
              </a:rPr>
              <a:t>('./readme3.txt', { </a:t>
            </a:r>
            <a:r>
              <a:rPr lang="en-US" altLang="ko-KR" sz="1600" dirty="0" err="1">
                <a:solidFill>
                  <a:schemeClr val="tx1"/>
                </a:solidFill>
              </a:rPr>
              <a:t>highWaterMark</a:t>
            </a:r>
            <a:r>
              <a:rPr lang="en-US" altLang="ko-KR" sz="1600" dirty="0">
                <a:solidFill>
                  <a:schemeClr val="tx1"/>
                </a:solidFill>
              </a:rPr>
              <a:t>: 16 });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data = </a:t>
            </a:r>
            <a:r>
              <a:rPr lang="en-US" altLang="ko-KR" sz="1600" dirty="0" smtClean="0">
                <a:solidFill>
                  <a:schemeClr val="tx1"/>
                </a:solidFill>
              </a:rPr>
              <a:t>[];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readStream.on</a:t>
            </a:r>
            <a:r>
              <a:rPr lang="en-US" altLang="ko-KR" sz="1600" dirty="0">
                <a:solidFill>
                  <a:srgbClr val="C00000"/>
                </a:solidFill>
              </a:rPr>
              <a:t>('data', (chunk) </a:t>
            </a:r>
            <a:r>
              <a:rPr lang="en-US" altLang="ko-KR" sz="1600" dirty="0">
                <a:solidFill>
                  <a:schemeClr val="tx1"/>
                </a:solidFill>
              </a:rPr>
              <a:t>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data.push</a:t>
            </a:r>
            <a:r>
              <a:rPr lang="en-US" altLang="ko-KR" sz="1600" dirty="0">
                <a:solidFill>
                  <a:schemeClr val="tx1"/>
                </a:solidFill>
              </a:rPr>
              <a:t>(chunk);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console.log('data :', chunk, </a:t>
            </a:r>
            <a:r>
              <a:rPr lang="en-US" altLang="ko-KR" sz="1600" dirty="0" err="1">
                <a:solidFill>
                  <a:schemeClr val="tx1"/>
                </a:solidFill>
              </a:rPr>
              <a:t>chunk.length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readStream.on</a:t>
            </a:r>
            <a:r>
              <a:rPr lang="en-US" altLang="ko-KR" sz="1600" dirty="0">
                <a:solidFill>
                  <a:srgbClr val="C00000"/>
                </a:solidFill>
              </a:rPr>
              <a:t>('end', () =&gt; </a:t>
            </a:r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console.log('end :', </a:t>
            </a:r>
            <a:r>
              <a:rPr lang="en-US" altLang="ko-KR" sz="1600" dirty="0" err="1">
                <a:solidFill>
                  <a:schemeClr val="tx1"/>
                </a:solidFill>
              </a:rPr>
              <a:t>Buffer.concat</a:t>
            </a:r>
            <a:r>
              <a:rPr lang="en-US" altLang="ko-KR" sz="1600" dirty="0">
                <a:solidFill>
                  <a:schemeClr val="tx1"/>
                </a:solidFill>
              </a:rPr>
              <a:t>(data).</a:t>
            </a:r>
            <a:r>
              <a:rPr lang="en-US" altLang="ko-KR" sz="1600" dirty="0" err="1">
                <a:solidFill>
                  <a:schemeClr val="tx1"/>
                </a:solidFill>
              </a:rPr>
              <a:t>toString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readStream.on</a:t>
            </a:r>
            <a:r>
              <a:rPr lang="en-US" altLang="ko-KR" sz="1600" dirty="0">
                <a:solidFill>
                  <a:srgbClr val="C00000"/>
                </a:solidFill>
              </a:rPr>
              <a:t>('error', (err) =&gt;</a:t>
            </a:r>
            <a:r>
              <a:rPr lang="en-US" altLang="ko-KR" sz="16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console.log('error :', err);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399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쓰기 </a:t>
            </a:r>
            <a:r>
              <a:rPr lang="ko-KR" altLang="en-US">
                <a:latin typeface="맑은 고딕" panose="020B0503020000020004" pitchFamily="50" charset="-127"/>
              </a:rPr>
              <a:t>스트림 메서드 </a:t>
            </a:r>
            <a:r>
              <a:rPr lang="en-US" altLang="ko-KR">
                <a:latin typeface="맑은 고딕" panose="020B0503020000020004" pitchFamily="50" charset="-127"/>
              </a:rPr>
              <a:t>- createWriteStream()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finish </a:t>
            </a:r>
            <a:r>
              <a:rPr lang="ko-KR" altLang="en-US">
                <a:latin typeface="맑은 고딕" panose="020B0503020000020004" pitchFamily="50" charset="-127"/>
              </a:rPr>
              <a:t>이벤트 리스너 </a:t>
            </a:r>
            <a:r>
              <a:rPr lang="en-US" altLang="ko-KR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파일 쓰기가 종료되면 콜백 함수가 호출됩니다</a:t>
            </a:r>
            <a:r>
              <a:rPr lang="en-US" altLang="ko-KR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writeStream</a:t>
            </a:r>
            <a:r>
              <a:rPr lang="ko-KR" altLang="en-US"/>
              <a:t>에서 제공하는 </a:t>
            </a:r>
            <a:r>
              <a:rPr lang="en-US" altLang="ko-KR"/>
              <a:t>write() </a:t>
            </a:r>
            <a:r>
              <a:rPr lang="ko-KR" altLang="en-US"/>
              <a:t>메서드로 넣을 데이터를 씁니다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데이터를 다 썼다면 </a:t>
            </a:r>
            <a:r>
              <a:rPr lang="en-US" altLang="ko-KR"/>
              <a:t>end() </a:t>
            </a:r>
            <a:r>
              <a:rPr lang="ko-KR" altLang="en-US"/>
              <a:t>메서드로 종료를 알려줍니다</a:t>
            </a:r>
            <a:r>
              <a:rPr lang="en-US" altLang="ko-KR"/>
              <a:t>. </a:t>
            </a:r>
            <a:r>
              <a:rPr lang="ko-KR" altLang="en-US"/>
              <a:t>이때 </a:t>
            </a:r>
            <a:r>
              <a:rPr lang="en-US" altLang="ko-KR"/>
              <a:t>finish </a:t>
            </a:r>
            <a:r>
              <a:rPr lang="ko-KR" altLang="en-US"/>
              <a:t>이벤트가 발생합니다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createReadStream</a:t>
            </a:r>
            <a:r>
              <a:rPr lang="ko-KR" altLang="en-US"/>
              <a:t>으로 파일을 읽고 그 스트림을 전달받아 </a:t>
            </a:r>
            <a:r>
              <a:rPr lang="en-US" altLang="ko-KR"/>
              <a:t>createWriteStream</a:t>
            </a:r>
            <a:r>
              <a:rPr lang="ko-KR" altLang="en-US"/>
              <a:t>으로 파일을 쓸 수도 있습니다</a:t>
            </a:r>
            <a:r>
              <a:rPr lang="en-US" altLang="ko-KR"/>
              <a:t>.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43700" y="2892733"/>
            <a:ext cx="4543425" cy="879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</a:t>
            </a:r>
            <a:r>
              <a:rPr lang="en-US" altLang="ko-KR" sz="1600">
                <a:solidFill>
                  <a:schemeClr val="tx1"/>
                </a:solidFill>
              </a:rPr>
              <a:t>readme4.txt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ko-KR" altLang="en-US" sz="1600">
                <a:solidFill>
                  <a:schemeClr val="tx1"/>
                </a:solidFill>
              </a:rPr>
              <a:t>저를 </a:t>
            </a:r>
            <a:r>
              <a:rPr lang="en-US" altLang="ko-KR" sz="1600">
                <a:solidFill>
                  <a:schemeClr val="tx1"/>
                </a:solidFill>
              </a:rPr>
              <a:t>writeme3.txt</a:t>
            </a:r>
            <a:r>
              <a:rPr lang="ko-KR" altLang="en-US" sz="1600">
                <a:solidFill>
                  <a:schemeClr val="tx1"/>
                </a:solidFill>
              </a:rPr>
              <a:t>로 보내주세요</a:t>
            </a:r>
            <a:r>
              <a:rPr lang="en-US" altLang="ko-KR" sz="1600" smtClean="0">
                <a:solidFill>
                  <a:schemeClr val="tx1"/>
                </a:solidFill>
              </a:rPr>
              <a:t>.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7163" y="2892734"/>
            <a:ext cx="5629337" cy="3125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//createWriteStream.js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fs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writeStream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fs.createWriteStream</a:t>
            </a:r>
            <a:r>
              <a:rPr lang="en-US" altLang="ko-KR" sz="1600" dirty="0">
                <a:solidFill>
                  <a:schemeClr val="tx1"/>
                </a:solidFill>
              </a:rPr>
              <a:t>('./writeme2.txt');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writeStream.on</a:t>
            </a:r>
            <a:r>
              <a:rPr lang="en-US" altLang="ko-KR" sz="1600" dirty="0">
                <a:solidFill>
                  <a:schemeClr val="tx1"/>
                </a:solidFill>
              </a:rPr>
              <a:t>('finish', 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파일 쓰기 완료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writeStream.write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ko-KR" altLang="en-US" sz="1600" dirty="0">
                <a:solidFill>
                  <a:schemeClr val="tx1"/>
                </a:solidFill>
              </a:rPr>
              <a:t>이 글을 씁니다</a:t>
            </a:r>
            <a:r>
              <a:rPr lang="en-US" altLang="ko-KR" sz="1600" dirty="0">
                <a:solidFill>
                  <a:schemeClr val="tx1"/>
                </a:solidFill>
              </a:rPr>
              <a:t>.\n');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writeStream.write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ko-KR" altLang="en-US" sz="1600" dirty="0">
                <a:solidFill>
                  <a:schemeClr val="tx1"/>
                </a:solidFill>
              </a:rPr>
              <a:t>한 번 더 씁니다</a:t>
            </a:r>
            <a:r>
              <a:rPr lang="en-US" altLang="ko-KR" sz="1600" dirty="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writeStream.end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43700" y="4015956"/>
            <a:ext cx="4543425" cy="2002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//pipe.js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readStream = fs.createReadStream('readme4.txt');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writeStream = fs.createWriteStream('writeme3.txt');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readStream.pipe(writeStream);</a:t>
            </a:r>
          </a:p>
        </p:txBody>
      </p:sp>
    </p:spTree>
    <p:extLst>
      <p:ext uri="{BB962C8B-B14F-4D97-AF65-F5344CB8AC3E}">
        <p14:creationId xmlns:p14="http://schemas.microsoft.com/office/powerpoint/2010/main" val="3689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51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버퍼와 스트림 </a:t>
            </a:r>
            <a:r>
              <a:rPr lang="ko-KR" altLang="en-US" b="1" smtClean="0"/>
              <a:t>이해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읽기 스트림과 쓰기 스트림을 만들어둔 후 두 개의 스트림 사이를 </a:t>
            </a:r>
            <a:r>
              <a:rPr lang="en-US" altLang="ko-KR">
                <a:latin typeface="맑은 고딕" panose="020B0503020000020004" pitchFamily="50" charset="-127"/>
              </a:rPr>
              <a:t>pipe </a:t>
            </a:r>
            <a:r>
              <a:rPr lang="ko-KR" altLang="en-US">
                <a:latin typeface="맑은 고딕" panose="020B0503020000020004" pitchFamily="50" charset="-127"/>
              </a:rPr>
              <a:t>메서드로 연결해주면 자동으로 데이터가 </a:t>
            </a:r>
            <a:r>
              <a:rPr lang="en-US" altLang="ko-KR">
                <a:latin typeface="맑은 고딕" panose="020B0503020000020004" pitchFamily="50" charset="-127"/>
              </a:rPr>
              <a:t>writeStream</a:t>
            </a:r>
            <a:r>
              <a:rPr lang="ko-KR" altLang="en-US">
                <a:latin typeface="맑은 고딕" panose="020B0503020000020004" pitchFamily="50" charset="-127"/>
              </a:rPr>
              <a:t>으로 넘어갑니다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pipe</a:t>
            </a:r>
            <a:r>
              <a:rPr lang="ko-KR" altLang="en-US">
                <a:latin typeface="맑은 고딕" panose="020B0503020000020004" pitchFamily="50" charset="-127"/>
              </a:rPr>
              <a:t>는 스트림 사이에 연결할 수 </a:t>
            </a:r>
            <a:r>
              <a:rPr lang="ko-KR" altLang="en-US" smtClean="0">
                <a:latin typeface="맑은 고딕" panose="020B0503020000020004" pitchFamily="50" charset="-127"/>
              </a:rPr>
              <a:t>있습니다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zlib </a:t>
            </a:r>
            <a:r>
              <a:rPr lang="ko-KR" altLang="en-US">
                <a:latin typeface="맑은 고딕" panose="020B0503020000020004" pitchFamily="50" charset="-127"/>
              </a:rPr>
              <a:t>모듈 </a:t>
            </a:r>
            <a:r>
              <a:rPr lang="en-US" altLang="ko-KR">
                <a:latin typeface="맑은 고딕" panose="020B0503020000020004" pitchFamily="50" charset="-127"/>
              </a:rPr>
              <a:t>- </a:t>
            </a:r>
            <a:r>
              <a:rPr lang="ko-KR" altLang="en-US">
                <a:latin typeface="맑은 고딕" panose="020B0503020000020004" pitchFamily="50" charset="-127"/>
              </a:rPr>
              <a:t>파일 압축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createGzip() - </a:t>
            </a:r>
            <a:r>
              <a:rPr lang="ko-KR" altLang="en-US">
                <a:latin typeface="맑은 고딕" panose="020B0503020000020004" pitchFamily="50" charset="-127"/>
              </a:rPr>
              <a:t>스트림을 지원</a:t>
            </a:r>
            <a:r>
              <a:rPr lang="en-US" altLang="ko-KR">
                <a:latin typeface="맑은 고딕" panose="020B0503020000020004" pitchFamily="50" charset="-127"/>
              </a:rPr>
              <a:t>, readStream</a:t>
            </a:r>
            <a:r>
              <a:rPr lang="ko-KR" altLang="en-US">
                <a:latin typeface="맑은 고딕" panose="020B0503020000020004" pitchFamily="50" charset="-127"/>
              </a:rPr>
              <a:t>과 </a:t>
            </a:r>
            <a:r>
              <a:rPr lang="en-US" altLang="ko-KR">
                <a:latin typeface="맑은 고딕" panose="020B0503020000020004" pitchFamily="50" charset="-127"/>
              </a:rPr>
              <a:t>writeStream </a:t>
            </a:r>
            <a:r>
              <a:rPr lang="ko-KR" altLang="en-US">
                <a:latin typeface="맑은 고딕" panose="020B0503020000020004" pitchFamily="50" charset="-127"/>
              </a:rPr>
              <a:t>중간에서 파이핑을 할 수 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버퍼 데이터가 전달되다가 </a:t>
            </a:r>
            <a:r>
              <a:rPr lang="en-US" altLang="ko-KR">
                <a:latin typeface="맑은 고딕" panose="020B0503020000020004" pitchFamily="50" charset="-127"/>
              </a:rPr>
              <a:t>gzip </a:t>
            </a:r>
            <a:r>
              <a:rPr lang="ko-KR" altLang="en-US">
                <a:latin typeface="맑은 고딕" panose="020B0503020000020004" pitchFamily="50" charset="-127"/>
              </a:rPr>
              <a:t>압축을 거친 후 파일로 쓰여집니다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ko-KR" altLang="en-US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파일을 읽은 후 </a:t>
            </a:r>
            <a:r>
              <a:rPr lang="en-US" altLang="ko-KR">
                <a:latin typeface="맑은 고딕" panose="020B0503020000020004" pitchFamily="50" charset="-127"/>
              </a:rPr>
              <a:t>gzip </a:t>
            </a:r>
            <a:r>
              <a:rPr lang="ko-KR" altLang="en-US">
                <a:latin typeface="맑은 고딕" panose="020B0503020000020004" pitchFamily="50" charset="-127"/>
              </a:rPr>
              <a:t>방식으로 압축하는 코드 예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57374" y="3200148"/>
            <a:ext cx="5629337" cy="2640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//gzip.js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zlib = require('zlib');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readStream = fs.createReadStream('./readme4.txt');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zlibStream = zlib.createGzip();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writeStream = fs.createWriteStream('./readme4.txt.gz');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readStream.pipe(zlibStream).pipe(writeStream);</a:t>
            </a:r>
          </a:p>
        </p:txBody>
      </p:sp>
    </p:spTree>
    <p:extLst>
      <p:ext uri="{BB962C8B-B14F-4D97-AF65-F5344CB8AC3E}">
        <p14:creationId xmlns:p14="http://schemas.microsoft.com/office/powerpoint/2010/main" val="1038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905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Events Module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Node.js</a:t>
            </a:r>
            <a:r>
              <a:rPr lang="ko-KR" altLang="en-US"/>
              <a:t>는 </a:t>
            </a:r>
            <a:r>
              <a:rPr lang="ko-KR" altLang="en-US" smtClean="0"/>
              <a:t>이벤트</a:t>
            </a:r>
            <a:r>
              <a:rPr lang="ko-KR" altLang="en-US"/>
              <a:t>에</a:t>
            </a:r>
            <a:r>
              <a:rPr lang="ko-KR" altLang="en-US" smtClean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개가 넘는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연결한 경우 오류로 간주합니다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setMaxListeners</a:t>
            </a:r>
            <a:r>
              <a:rPr lang="en-US" altLang="ko-KR" dirty="0"/>
              <a:t>(limit) : </a:t>
            </a:r>
            <a:r>
              <a:rPr lang="ko-KR" altLang="en-US" dirty="0"/>
              <a:t>이벤트 </a:t>
            </a:r>
            <a:r>
              <a:rPr lang="ko-KR" altLang="en-US" dirty="0" err="1"/>
              <a:t>핸들러</a:t>
            </a:r>
            <a:r>
              <a:rPr lang="ko-KR" altLang="en-US" dirty="0"/>
              <a:t> 연결 개수를 </a:t>
            </a:r>
            <a:r>
              <a:rPr lang="en-US" altLang="ko-KR" dirty="0"/>
              <a:t>limit </a:t>
            </a:r>
            <a:r>
              <a:rPr lang="ko-KR" altLang="en-US" dirty="0"/>
              <a:t>만큼 </a:t>
            </a:r>
            <a:r>
              <a:rPr lang="ko-KR" altLang="en-US"/>
              <a:t>조절합니다</a:t>
            </a:r>
            <a:r>
              <a:rPr lang="en-US" altLang="ko-KR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removeListener(eventName</a:t>
            </a:r>
            <a:r>
              <a:rPr lang="en-US" altLang="ko-KR" dirty="0"/>
              <a:t>, handler) : </a:t>
            </a:r>
            <a:r>
              <a:rPr lang="ko-KR" altLang="en-US" dirty="0"/>
              <a:t>특정 이벤트의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제거합니다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removeAllListener</a:t>
            </a:r>
            <a:r>
              <a:rPr lang="en-US" altLang="ko-KR" dirty="0"/>
              <a:t>([</a:t>
            </a:r>
            <a:r>
              <a:rPr lang="en-US" altLang="ko-KR" dirty="0" err="1"/>
              <a:t>eventName</a:t>
            </a:r>
            <a:r>
              <a:rPr lang="en-US" altLang="ko-KR" dirty="0"/>
              <a:t>]) : </a:t>
            </a:r>
            <a:r>
              <a:rPr lang="ko-KR" altLang="en-US" dirty="0"/>
              <a:t>모든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ko-KR" altLang="en-US"/>
              <a:t>제거합니다</a:t>
            </a:r>
            <a:r>
              <a:rPr lang="en-US" altLang="ko-KR" smtClean="0"/>
              <a:t>.</a:t>
            </a:r>
            <a:endParaRPr lang="ko-KR" altLang="en-US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once(eventName, eventHandler) : </a:t>
            </a:r>
            <a:r>
              <a:rPr lang="ko-KR" altLang="en-US" smtClean="0"/>
              <a:t>이벤트 핸들러를 한 번만 연결합니다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on</a:t>
            </a:r>
            <a:r>
              <a:rPr lang="en-US" altLang="ko-KR"/>
              <a:t>(</a:t>
            </a:r>
            <a:r>
              <a:rPr lang="ko-KR" altLang="en-US"/>
              <a:t>이벤트명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</a:t>
            </a:r>
            <a:r>
              <a:rPr lang="ko-KR" altLang="en-US"/>
              <a:t>이벤트 이름과 이벤트 발생 시의 콜백을 연결해줍니다</a:t>
            </a:r>
            <a:r>
              <a:rPr lang="en-US" altLang="ko-KR"/>
              <a:t>. (</a:t>
            </a:r>
            <a:r>
              <a:rPr lang="ko-KR" altLang="en-US"/>
              <a:t>이벤트 리스닝</a:t>
            </a:r>
            <a:r>
              <a:rPr lang="en-US" altLang="ko-KR"/>
              <a:t>)</a:t>
            </a:r>
            <a:r>
              <a:rPr lang="ko-KR" altLang="en-US"/>
              <a:t>이벤트 하나에 이벤트 여러 개를 연결 할 수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addListener(</a:t>
            </a:r>
            <a:r>
              <a:rPr lang="ko-KR" altLang="en-US"/>
              <a:t>이벤트명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on</a:t>
            </a:r>
            <a:r>
              <a:rPr lang="ko-KR" altLang="en-US"/>
              <a:t>과 기능이 동일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emit(</a:t>
            </a:r>
            <a:r>
              <a:rPr lang="ko-KR" altLang="en-US"/>
              <a:t>이벤트명</a:t>
            </a:r>
            <a:r>
              <a:rPr lang="en-US" altLang="ko-KR"/>
              <a:t>): </a:t>
            </a:r>
            <a:r>
              <a:rPr lang="ko-KR" altLang="en-US"/>
              <a:t>이벤트를 호출하는 메서드입니다</a:t>
            </a:r>
            <a:r>
              <a:rPr lang="en-US" altLang="ko-KR"/>
              <a:t>. </a:t>
            </a:r>
            <a:r>
              <a:rPr lang="ko-KR" altLang="en-US"/>
              <a:t>이벤트 이름을 인자로 넣어주면 미리 등록해뒀던 이벤트 콜백이 실행됩니다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off</a:t>
            </a:r>
            <a:r>
              <a:rPr lang="en-US" altLang="ko-KR"/>
              <a:t>(</a:t>
            </a:r>
            <a:r>
              <a:rPr lang="ko-KR" altLang="en-US"/>
              <a:t>이벤트명</a:t>
            </a:r>
            <a:r>
              <a:rPr lang="en-US" altLang="ko-KR"/>
              <a:t>, </a:t>
            </a:r>
            <a:r>
              <a:rPr lang="ko-KR" altLang="en-US"/>
              <a:t>콜백</a:t>
            </a:r>
            <a:r>
              <a:rPr lang="en-US" altLang="ko-KR"/>
              <a:t>): Node 10 </a:t>
            </a:r>
            <a:r>
              <a:rPr lang="ko-KR" altLang="en-US"/>
              <a:t>버전에서 추가된 메서드로</a:t>
            </a:r>
            <a:r>
              <a:rPr lang="en-US" altLang="ko-KR"/>
              <a:t>, removeListener</a:t>
            </a:r>
            <a:r>
              <a:rPr lang="ko-KR" altLang="en-US"/>
              <a:t>와 기능이 동일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listenerCount(</a:t>
            </a:r>
            <a:r>
              <a:rPr lang="ko-KR" altLang="en-US"/>
              <a:t>이벤트명</a:t>
            </a:r>
            <a:r>
              <a:rPr lang="en-US" altLang="ko-KR"/>
              <a:t>): </a:t>
            </a:r>
            <a:r>
              <a:rPr lang="ko-KR" altLang="en-US"/>
              <a:t>현재 리스너가 몇 개 연결되어 있는지 확인합니다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48735" y="4585143"/>
            <a:ext cx="6151828" cy="1899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process.once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en-US" altLang="ko-KR" sz="1600" dirty="0" err="1">
                <a:solidFill>
                  <a:schemeClr val="tx1"/>
                </a:solidFill>
              </a:rPr>
              <a:t>uncaughtException</a:t>
            </a:r>
            <a:r>
              <a:rPr lang="en-US" altLang="ko-KR" sz="1600" dirty="0">
                <a:solidFill>
                  <a:schemeClr val="tx1"/>
                </a:solidFill>
              </a:rPr>
              <a:t>', function(error)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</a:t>
            </a:r>
            <a:r>
              <a:rPr lang="ko-KR" altLang="en-US" sz="1600" dirty="0">
                <a:solidFill>
                  <a:schemeClr val="tx1"/>
                </a:solidFill>
              </a:rPr>
              <a:t>예외 발생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(function 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error.error.error</a:t>
            </a:r>
            <a:r>
              <a:rPr lang="en-US" altLang="ko-KR" sz="1600" dirty="0">
                <a:solidFill>
                  <a:schemeClr val="tx1"/>
                </a:solidFill>
              </a:rPr>
              <a:t>('^ ^');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3000);</a:t>
            </a:r>
          </a:p>
        </p:txBody>
      </p:sp>
    </p:spTree>
    <p:extLst>
      <p:ext uri="{BB962C8B-B14F-4D97-AF65-F5344CB8AC3E}">
        <p14:creationId xmlns:p14="http://schemas.microsoft.com/office/powerpoint/2010/main" val="31291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Events - </a:t>
            </a:r>
            <a:r>
              <a:rPr lang="ko-KR" altLang="en-US" smtClean="0"/>
              <a:t>이벤트 생성</a:t>
            </a:r>
            <a:r>
              <a:rPr lang="en-US" altLang="ko-KR" smtClean="0"/>
              <a:t>, </a:t>
            </a:r>
            <a:r>
              <a:rPr lang="ko-KR" altLang="en-US" smtClean="0"/>
              <a:t>연결</a:t>
            </a:r>
            <a:r>
              <a:rPr lang="en-US" altLang="ko-KR" smtClean="0"/>
              <a:t>, </a:t>
            </a:r>
            <a:r>
              <a:rPr lang="ko-KR" altLang="en-US" smtClean="0"/>
              <a:t>제거 코드 예제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4547" y="1261157"/>
            <a:ext cx="4584493" cy="4880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EventEmitter = require('events');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myEvent = new EventEmitter();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myEvent.addListener('event1',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1');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myEvent.on('event2',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2');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myEvent.on('event2',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2 </a:t>
            </a:r>
            <a:r>
              <a:rPr lang="ko-KR" altLang="en-US" sz="1600">
                <a:solidFill>
                  <a:schemeClr val="tx1"/>
                </a:solidFill>
              </a:rPr>
              <a:t>추가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myEvent.emit('event1</a:t>
            </a:r>
            <a:r>
              <a:rPr lang="en-US" altLang="ko-KR" sz="1600" smtClean="0">
                <a:solidFill>
                  <a:schemeClr val="tx1"/>
                </a:solidFill>
              </a:rPr>
              <a:t>');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myEvent.emit('event2');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myEvent.once('event3',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3');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06201" y="1261156"/>
            <a:ext cx="4584493" cy="4504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myEvent.emit</a:t>
            </a:r>
            <a:r>
              <a:rPr lang="en-US" altLang="ko-KR" sz="1600">
                <a:solidFill>
                  <a:schemeClr val="tx1"/>
                </a:solidFill>
              </a:rPr>
              <a:t>('event3');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myEvent.emit('event3');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myEvent.on('event4',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4');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myEvent.removeAllListeners('event4');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myEvent.emit('event4');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listener =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이벤트 </a:t>
            </a:r>
            <a:r>
              <a:rPr lang="en-US" altLang="ko-KR" sz="1600">
                <a:solidFill>
                  <a:schemeClr val="tx1"/>
                </a:solidFill>
              </a:rPr>
              <a:t>5');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myEvent.on('event5', listener);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myEvent.removeListener('event5', listener);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myEvent.emit('event5');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console.log(myEvent.listenerCount('event2'));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 </a:t>
            </a:r>
            <a:r>
              <a:rPr lang="en-US" altLang="ko-KR" b="1" dirty="0" smtClean="0"/>
              <a:t>Events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Node.js</a:t>
            </a:r>
            <a:r>
              <a:rPr lang="ko-KR" altLang="en-US" dirty="0"/>
              <a:t>에서 이벤트를 연결할 수 있는 모든 객체는 </a:t>
            </a:r>
            <a:r>
              <a:rPr lang="en-US" altLang="ko-KR" dirty="0" err="1"/>
              <a:t>EventEmitter</a:t>
            </a:r>
            <a:r>
              <a:rPr lang="en-US" altLang="ko-KR" dirty="0"/>
              <a:t> </a:t>
            </a:r>
            <a:r>
              <a:rPr lang="ko-KR" altLang="en-US" dirty="0"/>
              <a:t>객체의 상속을 받습니다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EventEmitter</a:t>
            </a:r>
            <a:r>
              <a:rPr lang="en-US" altLang="ko-KR" dirty="0"/>
              <a:t> : node.js </a:t>
            </a:r>
            <a:r>
              <a:rPr lang="ko-KR" altLang="en-US" dirty="0"/>
              <a:t>의 모든 이벤트처리가 정의된 기본객체입니다</a:t>
            </a:r>
            <a:r>
              <a:rPr lang="en-US" altLang="ko-KR" dirty="0"/>
              <a:t>. </a:t>
            </a:r>
            <a:r>
              <a:rPr lang="ko-KR" altLang="en-US" dirty="0"/>
              <a:t>이벤트를 사용하기 위해서는 이 객체를 재정의해서 </a:t>
            </a:r>
            <a:r>
              <a:rPr lang="ko-KR" altLang="en-US" dirty="0" err="1"/>
              <a:t>사용해야할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on( ) : </a:t>
            </a:r>
            <a:r>
              <a:rPr lang="ko-KR" altLang="en-US" dirty="0"/>
              <a:t>이벤트를 연결하는 함수입니다</a:t>
            </a:r>
            <a:r>
              <a:rPr lang="en-US" altLang="ko-KR" dirty="0"/>
              <a:t>. </a:t>
            </a:r>
            <a:r>
              <a:rPr lang="ko-KR" altLang="en-US" dirty="0" smtClean="0"/>
              <a:t>  </a:t>
            </a:r>
            <a:r>
              <a:rPr lang="en-US" altLang="ko-KR" dirty="0" smtClean="0"/>
              <a:t> on</a:t>
            </a:r>
            <a:r>
              <a:rPr lang="en-US" altLang="ko-KR" dirty="0"/>
              <a:t>( ) </a:t>
            </a:r>
            <a:r>
              <a:rPr lang="ko-KR" altLang="en-US" dirty="0"/>
              <a:t>함수를 이용해서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이벤트를 캐치 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모든 이벤트처리는 이런 동일한 루틴을 거쳐서 사용하게 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emit( ) : </a:t>
            </a:r>
            <a:r>
              <a:rPr lang="ko-KR" altLang="en-US" dirty="0"/>
              <a:t>이벤트를 발생시키는 함수입니다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emit('data') </a:t>
            </a:r>
            <a:r>
              <a:rPr lang="ko-KR" altLang="en-US" dirty="0"/>
              <a:t>의 형태로 이벤트를 발생시켜야 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이해와 활용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1202" y="3134354"/>
            <a:ext cx="9380483" cy="2680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 1. </a:t>
            </a:r>
            <a:r>
              <a:rPr lang="ko-KR" altLang="en-US" sz="1600" dirty="0">
                <a:solidFill>
                  <a:schemeClr val="tx1"/>
                </a:solidFill>
              </a:rPr>
              <a:t>이벤트가 </a:t>
            </a:r>
            <a:r>
              <a:rPr lang="ko-KR" altLang="en-US" sz="1600" dirty="0" err="1">
                <a:solidFill>
                  <a:schemeClr val="tx1"/>
                </a:solidFill>
              </a:rPr>
              <a:t>정의되</a:t>
            </a:r>
            <a:r>
              <a:rPr lang="ko-KR" altLang="en-US" sz="1600" dirty="0">
                <a:solidFill>
                  <a:schemeClr val="tx1"/>
                </a:solidFill>
              </a:rPr>
              <a:t> 있는 </a:t>
            </a:r>
            <a:r>
              <a:rPr lang="en-US" altLang="ko-KR" sz="1600" dirty="0">
                <a:solidFill>
                  <a:schemeClr val="tx1"/>
                </a:solidFill>
              </a:rPr>
              <a:t>events </a:t>
            </a:r>
            <a:r>
              <a:rPr lang="ko-KR" altLang="en-US" sz="1600" dirty="0">
                <a:solidFill>
                  <a:schemeClr val="tx1"/>
                </a:solidFill>
              </a:rPr>
              <a:t>모듈 생성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이전 버전의 </a:t>
            </a:r>
            <a:r>
              <a:rPr lang="en-US" altLang="ko-KR" sz="1600" dirty="0" err="1">
                <a:solidFill>
                  <a:schemeClr val="tx1"/>
                </a:solidFill>
              </a:rPr>
              <a:t>process.EventEmitter</a:t>
            </a:r>
            <a:r>
              <a:rPr lang="en-US" altLang="ko-KR" sz="1600" dirty="0">
                <a:solidFill>
                  <a:schemeClr val="tx1"/>
                </a:solidFill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deprecated!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EventEmitter</a:t>
            </a:r>
            <a:r>
              <a:rPr lang="en-US" altLang="ko-KR" sz="1600" dirty="0">
                <a:solidFill>
                  <a:schemeClr val="tx1"/>
                </a:solidFill>
              </a:rPr>
              <a:t> = require('events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2. </a:t>
            </a:r>
            <a:r>
              <a:rPr lang="ko-KR" altLang="en-US" sz="1600" dirty="0">
                <a:solidFill>
                  <a:schemeClr val="tx1"/>
                </a:solidFill>
              </a:rPr>
              <a:t>생성된 이벤트 모듈을 사용하기 위해 </a:t>
            </a:r>
            <a:r>
              <a:rPr lang="en-US" altLang="ko-KR" sz="1600" dirty="0" err="1">
                <a:solidFill>
                  <a:schemeClr val="tx1"/>
                </a:solidFill>
              </a:rPr>
              <a:t>custom_object</a:t>
            </a:r>
            <a:r>
              <a:rPr lang="ko-KR" altLang="en-US" sz="1600" dirty="0">
                <a:solidFill>
                  <a:schemeClr val="tx1"/>
                </a:solidFill>
              </a:rPr>
              <a:t>로 초기화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custom_object</a:t>
            </a:r>
            <a:r>
              <a:rPr lang="en-US" altLang="ko-KR" sz="1600" dirty="0">
                <a:solidFill>
                  <a:schemeClr val="tx1"/>
                </a:solidFill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</a:rPr>
              <a:t>EventEmitter</a:t>
            </a:r>
            <a:r>
              <a:rPr lang="en-US" altLang="ko-KR" sz="1600" dirty="0" smtClean="0">
                <a:solidFill>
                  <a:schemeClr val="tx1"/>
                </a:solidFill>
              </a:rPr>
              <a:t>();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3. events </a:t>
            </a:r>
            <a:r>
              <a:rPr lang="ko-KR" altLang="en-US" sz="1600" dirty="0">
                <a:solidFill>
                  <a:schemeClr val="tx1"/>
                </a:solidFill>
              </a:rPr>
              <a:t>모듈에 선언되어 있는 </a:t>
            </a:r>
            <a:r>
              <a:rPr lang="en-US" altLang="ko-KR" sz="1600" dirty="0">
                <a:solidFill>
                  <a:schemeClr val="tx1"/>
                </a:solidFill>
              </a:rPr>
              <a:t>on( ) </a:t>
            </a:r>
            <a:r>
              <a:rPr lang="ko-KR" altLang="en-US" sz="1600" dirty="0">
                <a:solidFill>
                  <a:schemeClr val="tx1"/>
                </a:solidFill>
              </a:rPr>
              <a:t>함수를 재정의 하여 </a:t>
            </a:r>
            <a:r>
              <a:rPr lang="en-US" altLang="ko-KR" sz="1600" dirty="0">
                <a:solidFill>
                  <a:schemeClr val="tx1"/>
                </a:solidFill>
              </a:rPr>
              <a:t>'call' </a:t>
            </a:r>
            <a:r>
              <a:rPr lang="ko-KR" altLang="en-US" sz="1600" dirty="0">
                <a:solidFill>
                  <a:schemeClr val="tx1"/>
                </a:solidFill>
              </a:rPr>
              <a:t>이벤트를 처리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custom_object.on</a:t>
            </a:r>
            <a:r>
              <a:rPr lang="en-US" altLang="ko-KR" sz="1600" dirty="0">
                <a:solidFill>
                  <a:schemeClr val="tx1"/>
                </a:solidFill>
              </a:rPr>
              <a:t>('call', ()=&gt;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console.log('called events!');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4. call </a:t>
            </a:r>
            <a:r>
              <a:rPr lang="ko-KR" altLang="en-US" sz="1600" dirty="0">
                <a:solidFill>
                  <a:schemeClr val="tx1"/>
                </a:solidFill>
              </a:rPr>
              <a:t>이벤트를 강제로 발생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custom_object.emit</a:t>
            </a:r>
            <a:r>
              <a:rPr lang="en-US" altLang="ko-KR" sz="1600" dirty="0">
                <a:solidFill>
                  <a:schemeClr val="tx1"/>
                </a:solidFill>
              </a:rPr>
              <a:t>('call');</a:t>
            </a:r>
          </a:p>
        </p:txBody>
      </p:sp>
    </p:spTree>
    <p:extLst>
      <p:ext uri="{BB962C8B-B14F-4D97-AF65-F5344CB8AC3E}">
        <p14:creationId xmlns:p14="http://schemas.microsoft.com/office/powerpoint/2010/main" val="41596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739" y="733414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en-US" altLang="ko-KR" b="1" dirty="0" smtClean="0"/>
              <a:t>Events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이벤트를 </a:t>
            </a:r>
            <a:r>
              <a:rPr lang="ko-KR" altLang="en-US" dirty="0"/>
              <a:t>이용해서 매초 콘솔상에 주기적으로 현재시간을 출력하는 타이머 </a:t>
            </a:r>
            <a:r>
              <a:rPr lang="ko-KR" altLang="en-US" dirty="0" smtClean="0"/>
              <a:t>모듈 생성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 이해와 활용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0065" y="1508720"/>
            <a:ext cx="9380483" cy="3105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//custom_module_timer.js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EventEmitter</a:t>
            </a:r>
            <a:r>
              <a:rPr lang="en-US" altLang="ko-KR" sz="1600" dirty="0">
                <a:solidFill>
                  <a:schemeClr val="tx1"/>
                </a:solidFill>
              </a:rPr>
              <a:t> = require('events');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// 1. </a:t>
            </a:r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함수가 동작하는 </a:t>
            </a:r>
            <a:r>
              <a:rPr lang="en-US" altLang="ko-KR" sz="1600" dirty="0">
                <a:solidFill>
                  <a:schemeClr val="tx1"/>
                </a:solidFill>
              </a:rPr>
              <a:t>interval </a:t>
            </a:r>
            <a:r>
              <a:rPr lang="ko-KR" altLang="en-US" sz="1600" dirty="0">
                <a:solidFill>
                  <a:schemeClr val="tx1"/>
                </a:solidFill>
              </a:rPr>
              <a:t>값을 설정합니다</a:t>
            </a:r>
            <a:r>
              <a:rPr lang="en-US" altLang="ko-KR" sz="1600" dirty="0">
                <a:solidFill>
                  <a:schemeClr val="tx1"/>
                </a:solidFill>
              </a:rPr>
              <a:t>. 1</a:t>
            </a:r>
            <a:r>
              <a:rPr lang="ko-KR" altLang="en-US" sz="1600" dirty="0">
                <a:solidFill>
                  <a:schemeClr val="tx1"/>
                </a:solidFill>
              </a:rPr>
              <a:t>초에 한번씩 호출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sec = 1;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2. timer</a:t>
            </a:r>
            <a:r>
              <a:rPr lang="ko-KR" altLang="en-US" sz="1600" dirty="0">
                <a:solidFill>
                  <a:schemeClr val="tx1"/>
                </a:solidFill>
              </a:rPr>
              <a:t>변수를 </a:t>
            </a:r>
            <a:r>
              <a:rPr lang="en-US" altLang="ko-KR" sz="1600" dirty="0" err="1">
                <a:solidFill>
                  <a:schemeClr val="tx1"/>
                </a:solidFill>
              </a:rPr>
              <a:t>EventEmitter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초기화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exports.timer</a:t>
            </a:r>
            <a:r>
              <a:rPr lang="en-US" altLang="ko-KR" sz="1600" dirty="0">
                <a:solidFill>
                  <a:schemeClr val="tx1"/>
                </a:solidFill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</a:rPr>
              <a:t>EventEmitter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3. </a:t>
            </a:r>
            <a:r>
              <a:rPr lang="en-US" altLang="ko-KR" sz="1600" dirty="0" err="1">
                <a:solidFill>
                  <a:schemeClr val="tx1"/>
                </a:solidFill>
              </a:rPr>
              <a:t>javascript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내장함수인 </a:t>
            </a:r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을 사용해서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초에 한번씩 </a:t>
            </a:r>
            <a:r>
              <a:rPr lang="en-US" altLang="ko-KR" sz="1600" dirty="0">
                <a:solidFill>
                  <a:schemeClr val="tx1"/>
                </a:solidFill>
              </a:rPr>
              <a:t>timer </a:t>
            </a:r>
            <a:r>
              <a:rPr lang="ko-KR" altLang="en-US" sz="1600" dirty="0">
                <a:solidFill>
                  <a:schemeClr val="tx1"/>
                </a:solidFill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</a:rPr>
              <a:t>tick </a:t>
            </a:r>
            <a:r>
              <a:rPr lang="ko-KR" altLang="en-US" sz="1600" dirty="0">
                <a:solidFill>
                  <a:schemeClr val="tx1"/>
                </a:solidFill>
              </a:rPr>
              <a:t>이벤트 발생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(function(){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exports.timer.emit</a:t>
            </a:r>
            <a:r>
              <a:rPr lang="en-US" altLang="ko-KR" sz="1600" dirty="0">
                <a:solidFill>
                  <a:schemeClr val="tx1"/>
                </a:solidFill>
              </a:rPr>
              <a:t>('tick');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sec*1000);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62096" y="4067503"/>
            <a:ext cx="7204841" cy="2396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//call_timer.js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module = require('./</a:t>
            </a:r>
            <a:r>
              <a:rPr lang="en-US" altLang="ko-KR" sz="1600" dirty="0" err="1">
                <a:solidFill>
                  <a:schemeClr val="tx1"/>
                </a:solidFill>
              </a:rPr>
              <a:t>custom_module_timer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 1. module </a:t>
            </a:r>
            <a:r>
              <a:rPr lang="ko-KR" altLang="en-US" sz="1600" dirty="0">
                <a:solidFill>
                  <a:schemeClr val="tx1"/>
                </a:solidFill>
              </a:rPr>
              <a:t>내부에 선언된 </a:t>
            </a:r>
            <a:r>
              <a:rPr lang="en-US" altLang="ko-KR" sz="1600" dirty="0">
                <a:solidFill>
                  <a:schemeClr val="tx1"/>
                </a:solidFill>
              </a:rPr>
              <a:t>timer</a:t>
            </a:r>
            <a:r>
              <a:rPr lang="ko-KR" altLang="en-US" sz="1600" dirty="0">
                <a:solidFill>
                  <a:schemeClr val="tx1"/>
                </a:solidFill>
              </a:rPr>
              <a:t>객체를 통해 </a:t>
            </a:r>
            <a:r>
              <a:rPr lang="en-US" altLang="ko-KR" sz="1600" dirty="0">
                <a:solidFill>
                  <a:schemeClr val="tx1"/>
                </a:solidFill>
              </a:rPr>
              <a:t>tick </a:t>
            </a:r>
            <a:r>
              <a:rPr lang="ko-KR" altLang="en-US" sz="1600" dirty="0">
                <a:solidFill>
                  <a:schemeClr val="tx1"/>
                </a:solidFill>
              </a:rPr>
              <a:t>이벤트를 캐치하고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이벤트 발생시마다 현재시간을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module.timer.on</a:t>
            </a:r>
            <a:r>
              <a:rPr lang="en-US" altLang="ko-KR" sz="1600" dirty="0">
                <a:solidFill>
                  <a:schemeClr val="tx1"/>
                </a:solidFill>
              </a:rPr>
              <a:t>('tick', function(time){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time = new Date(); // 2. </a:t>
            </a:r>
            <a:r>
              <a:rPr lang="ko-KR" altLang="en-US" sz="1600" dirty="0">
                <a:solidFill>
                  <a:schemeClr val="tx1"/>
                </a:solidFill>
              </a:rPr>
              <a:t>현재 시간을 가져오기 위한 </a:t>
            </a:r>
            <a:r>
              <a:rPr lang="en-US" altLang="ko-KR" sz="1600" dirty="0">
                <a:solidFill>
                  <a:schemeClr val="tx1"/>
                </a:solidFill>
              </a:rPr>
              <a:t>Date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console.log('now:'+time);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8919" y="5423338"/>
            <a:ext cx="251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n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ode call_timer.js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try ~ catch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하나뿐인 스레드가 에러로 인해 멈춘다는 것은 전체 서버가 멈춘다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/>
              <a:t>예외처리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056946" y="1538155"/>
            <a:ext cx="7204841" cy="2860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//error1.js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(()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시작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try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throw new Error('</a:t>
            </a:r>
            <a:r>
              <a:rPr lang="ko-KR" altLang="en-US" sz="1600" dirty="0">
                <a:solidFill>
                  <a:schemeClr val="tx1"/>
                </a:solidFill>
              </a:rPr>
              <a:t>서버를 </a:t>
            </a:r>
            <a:r>
              <a:rPr lang="ko-KR" altLang="en-US" sz="1600" dirty="0" err="1">
                <a:solidFill>
                  <a:schemeClr val="tx1"/>
                </a:solidFill>
              </a:rPr>
              <a:t>고장내주마</a:t>
            </a:r>
            <a:r>
              <a:rPr lang="en-US" altLang="ko-KR" sz="1600" dirty="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 catch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console.error</a:t>
            </a:r>
            <a:r>
              <a:rPr lang="en-US" altLang="ko-KR" sz="1600" dirty="0">
                <a:solidFill>
                  <a:schemeClr val="tx1"/>
                </a:solidFill>
              </a:rPr>
              <a:t>(err);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1000)</a:t>
            </a:r>
          </a:p>
        </p:txBody>
      </p:sp>
    </p:spTree>
    <p:extLst>
      <p:ext uri="{BB962C8B-B14F-4D97-AF65-F5344CB8AC3E}">
        <p14:creationId xmlns:p14="http://schemas.microsoft.com/office/powerpoint/2010/main" val="13730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try ~ catch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 자체에서 잡아주는 에러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/>
              <a:t>예외처리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056946" y="1538155"/>
            <a:ext cx="7204841" cy="2860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//error2.js  - fs.unlink()</a:t>
            </a:r>
            <a:r>
              <a:rPr lang="ko-KR" altLang="en-US" sz="1600">
                <a:solidFill>
                  <a:schemeClr val="tx1"/>
                </a:solidFill>
              </a:rPr>
              <a:t>로 없는 </a:t>
            </a:r>
            <a:r>
              <a:rPr lang="ko-KR" altLang="en-US" sz="1600" smtClean="0">
                <a:solidFill>
                  <a:schemeClr val="tx1"/>
                </a:solidFill>
              </a:rPr>
              <a:t>파일을 삭제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setInterval(()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fs.unlink('./abcdefg.js', (err)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console.error(err);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1000);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6946" y="4762500"/>
            <a:ext cx="1059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노드 내장 모듈의 에러는 실행 중인 프로세스를 멈추지 않습니다</a:t>
            </a:r>
            <a:r>
              <a:rPr lang="en-US" altLang="ko-KR"/>
              <a:t>.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에러 </a:t>
            </a:r>
            <a:r>
              <a:rPr lang="ko-KR" altLang="en-US"/>
              <a:t>로그를 기록해두고 나중에 원인을 찾아 </a:t>
            </a:r>
            <a:r>
              <a:rPr lang="ko-KR" altLang="en-US" smtClean="0"/>
              <a:t>수정합니다</a:t>
            </a:r>
            <a:endParaRPr lang="en-US" altLang="ko-KR" smtClean="0"/>
          </a:p>
          <a:p>
            <a:r>
              <a:rPr lang="en-US" altLang="ko-KR"/>
              <a:t>throw</a:t>
            </a:r>
            <a:r>
              <a:rPr lang="ko-KR" altLang="en-US"/>
              <a:t>를 하는 경우에는 반드시 </a:t>
            </a:r>
            <a:r>
              <a:rPr lang="en-US" altLang="ko-KR"/>
              <a:t>try catch</a:t>
            </a:r>
            <a:r>
              <a:rPr lang="ko-KR" altLang="en-US"/>
              <a:t>문으로 </a:t>
            </a:r>
            <a:r>
              <a:rPr lang="en-US" altLang="ko-KR"/>
              <a:t>throw</a:t>
            </a:r>
            <a:r>
              <a:rPr lang="ko-KR" altLang="en-US"/>
              <a:t>한 에러를 잡아주어야 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try ~ catch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예측이 불가능한 에러를 처리하는 </a:t>
            </a:r>
            <a:r>
              <a:rPr lang="ko-KR" altLang="en-US" smtClean="0"/>
              <a:t>방법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mtClean="0"/>
              <a:t>예외처리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46314" y="1452431"/>
            <a:ext cx="7204841" cy="3367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//error3.js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process.on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en-US" altLang="ko-KR" sz="1600" dirty="0" err="1">
                <a:solidFill>
                  <a:schemeClr val="tx1"/>
                </a:solidFill>
              </a:rPr>
              <a:t>uncaughtException</a:t>
            </a:r>
            <a:r>
              <a:rPr lang="en-US" altLang="ko-KR" sz="1600" dirty="0">
                <a:solidFill>
                  <a:schemeClr val="tx1"/>
                </a:solidFill>
              </a:rPr>
              <a:t>', (err)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console.error</a:t>
            </a:r>
            <a:r>
              <a:rPr lang="en-US" altLang="ko-KR" sz="1600" dirty="0">
                <a:solidFill>
                  <a:schemeClr val="tx1"/>
                </a:solidFill>
              </a:rPr>
              <a:t>('</a:t>
            </a:r>
            <a:r>
              <a:rPr lang="ko-KR" altLang="en-US" sz="1600" dirty="0">
                <a:solidFill>
                  <a:schemeClr val="tx1"/>
                </a:solidFill>
              </a:rPr>
              <a:t>예기치 못한 에러</a:t>
            </a:r>
            <a:r>
              <a:rPr lang="en-US" altLang="ko-KR" sz="1600" dirty="0">
                <a:solidFill>
                  <a:schemeClr val="tx1"/>
                </a:solidFill>
              </a:rPr>
              <a:t>', err);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setInterval</a:t>
            </a:r>
            <a:r>
              <a:rPr lang="en-US" altLang="ko-KR" sz="1600" dirty="0">
                <a:solidFill>
                  <a:schemeClr val="tx1"/>
                </a:solidFill>
              </a:rPr>
              <a:t>(()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throw new Error('</a:t>
            </a:r>
            <a:r>
              <a:rPr lang="ko-KR" altLang="en-US" sz="1600" dirty="0">
                <a:solidFill>
                  <a:schemeClr val="tx1"/>
                </a:solidFill>
              </a:rPr>
              <a:t>서버를 </a:t>
            </a:r>
            <a:r>
              <a:rPr lang="ko-KR" altLang="en-US" sz="1600" dirty="0" err="1">
                <a:solidFill>
                  <a:schemeClr val="tx1"/>
                </a:solidFill>
              </a:rPr>
              <a:t>고장내주마</a:t>
            </a:r>
            <a:r>
              <a:rPr lang="en-US" altLang="ko-KR" sz="1600" dirty="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1000);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setTimeout</a:t>
            </a:r>
            <a:r>
              <a:rPr lang="en-US" altLang="ko-KR" sz="1600" dirty="0">
                <a:solidFill>
                  <a:schemeClr val="tx1"/>
                </a:solidFill>
              </a:rPr>
              <a:t>(()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실행됩니다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2000);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770" y="5057775"/>
            <a:ext cx="1116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process </a:t>
            </a:r>
            <a:r>
              <a:rPr lang="ko-KR" altLang="en-US"/>
              <a:t>객체에 </a:t>
            </a:r>
            <a:r>
              <a:rPr lang="en-US" altLang="ko-KR"/>
              <a:t>uncaughtException </a:t>
            </a:r>
            <a:r>
              <a:rPr lang="ko-KR" altLang="en-US"/>
              <a:t>이벤트 리스너 연결 </a:t>
            </a:r>
            <a:r>
              <a:rPr lang="en-US" altLang="ko-KR"/>
              <a:t>- </a:t>
            </a:r>
            <a:r>
              <a:rPr lang="ko-KR" altLang="en-US"/>
              <a:t>처리하지 못한 에러가 발생했을 때 이벤트 리스너가 실행되고 프로세스가 유지됩니다</a:t>
            </a:r>
            <a:r>
              <a:rPr lang="en-US" altLang="ko-KR"/>
              <a:t>. 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단순히 에러 내용을 기록하는 정도로 사용하고 </a:t>
            </a:r>
            <a:r>
              <a:rPr lang="en-US" altLang="ko-KR"/>
              <a:t>process.exit()</a:t>
            </a:r>
            <a:r>
              <a:rPr lang="ko-KR" altLang="en-US"/>
              <a:t>로 프로세스를 종료하는 것이 좋습니다</a:t>
            </a:r>
            <a:r>
              <a:rPr lang="en-US" altLang="ko-KR"/>
              <a:t>. 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노드는 </a:t>
            </a:r>
            <a:r>
              <a:rPr lang="en-US" altLang="ko-KR"/>
              <a:t>uncaughException </a:t>
            </a:r>
            <a:r>
              <a:rPr lang="ko-KR" altLang="en-US"/>
              <a:t>이벤트 발생 후 다음 동작이 제대로 동작하는지를 보증하지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18059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Node.js </a:t>
            </a:r>
            <a:r>
              <a:rPr lang="ko-KR" altLang="en-US" dirty="0" smtClean="0"/>
              <a:t>특</a:t>
            </a:r>
            <a:r>
              <a:rPr lang="ko-KR" altLang="en-US" dirty="0"/>
              <a:t>징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3588" y="1128386"/>
            <a:ext cx="100326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open </a:t>
            </a:r>
            <a:r>
              <a:rPr lang="en-US" altLang="ko-KR" dirty="0"/>
              <a:t>source server </a:t>
            </a:r>
            <a:r>
              <a:rPr lang="en-US" altLang="ko-KR" dirty="0" smtClean="0"/>
              <a:t>framework (free)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맑은 고딕" panose="020B0503020000020004" pitchFamily="50" charset="-127"/>
              </a:rPr>
              <a:t>R</a:t>
            </a:r>
            <a:r>
              <a:rPr lang="en-US" altLang="ko-KR" dirty="0" smtClean="0"/>
              <a:t>uns </a:t>
            </a:r>
            <a:r>
              <a:rPr lang="en-US" altLang="ko-KR" dirty="0"/>
              <a:t>on various platforms (Windows, Linux, Unix, Mac OS X, etc.)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Uses JavaScript </a:t>
            </a:r>
            <a:r>
              <a:rPr lang="en-US" altLang="ko-KR" dirty="0"/>
              <a:t>on the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Can </a:t>
            </a:r>
            <a:r>
              <a:rPr lang="en-US" altLang="ko-KR" dirty="0"/>
              <a:t>generate dynamic page content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맑은 고딕" panose="020B0503020000020004" pitchFamily="50" charset="-127"/>
              </a:rPr>
              <a:t>C</a:t>
            </a:r>
            <a:r>
              <a:rPr lang="en-US" altLang="ko-KR" dirty="0" smtClean="0"/>
              <a:t>an </a:t>
            </a:r>
            <a:r>
              <a:rPr lang="en-US" altLang="ko-KR" dirty="0"/>
              <a:t>create, open, read, write, delete, and close files on the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맑은 고딕" panose="020B0503020000020004" pitchFamily="50" charset="-127"/>
              </a:rPr>
              <a:t>C</a:t>
            </a:r>
            <a:r>
              <a:rPr lang="en-US" altLang="ko-KR" dirty="0" smtClean="0"/>
              <a:t>an </a:t>
            </a:r>
            <a:r>
              <a:rPr lang="en-US" altLang="ko-KR" dirty="0"/>
              <a:t>collect form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맑은 고딕" panose="020B0503020000020004" pitchFamily="50" charset="-127"/>
              </a:rPr>
              <a:t>C</a:t>
            </a:r>
            <a:r>
              <a:rPr lang="en-US" altLang="ko-KR" dirty="0" smtClean="0"/>
              <a:t>an </a:t>
            </a:r>
            <a:r>
              <a:rPr lang="en-US" altLang="ko-KR" dirty="0"/>
              <a:t>add, delete, modify data in your database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Node.js </a:t>
            </a:r>
            <a:r>
              <a:rPr lang="en-US" altLang="ko-KR" dirty="0"/>
              <a:t>files contain tasks that will be executed on certain events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A </a:t>
            </a:r>
            <a:r>
              <a:rPr lang="en-US" altLang="ko-KR" dirty="0"/>
              <a:t>typical event is someone trying to access a port on the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Node.js </a:t>
            </a:r>
            <a:r>
              <a:rPr lang="en-US" altLang="ko-KR" dirty="0"/>
              <a:t>files must be initiated on the server before having any effect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Node.js </a:t>
            </a:r>
            <a:r>
              <a:rPr lang="en-US" altLang="ko-KR" dirty="0"/>
              <a:t>files have extension ".</a:t>
            </a:r>
            <a:r>
              <a:rPr lang="en-US" altLang="ko-KR" dirty="0" err="1"/>
              <a:t>js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4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Net </a:t>
            </a:r>
            <a:r>
              <a:rPr lang="ko-KR" altLang="en-US" b="1"/>
              <a:t>모듈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TCP </a:t>
            </a:r>
            <a:r>
              <a:rPr lang="ko-KR" altLang="en-US"/>
              <a:t>프로토콜 기반의 소켓 프로그래밍을 지원하는 코어 </a:t>
            </a:r>
            <a:r>
              <a:rPr lang="ko-KR" altLang="en-US" smtClean="0"/>
              <a:t>모듈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Node.js</a:t>
            </a:r>
            <a:r>
              <a:rPr lang="ko-KR" altLang="en-US"/>
              <a:t>에서 소켓은 </a:t>
            </a:r>
            <a:r>
              <a:rPr lang="en-US" altLang="ko-KR"/>
              <a:t>Stream</a:t>
            </a:r>
            <a:r>
              <a:rPr lang="ko-KR" altLang="en-US"/>
              <a:t>이면서 </a:t>
            </a:r>
            <a:r>
              <a:rPr lang="en-US" altLang="ko-KR"/>
              <a:t>EventEmitter</a:t>
            </a:r>
            <a:r>
              <a:rPr lang="ko-KR" altLang="en-US"/>
              <a:t>이다</a:t>
            </a:r>
            <a:r>
              <a:rPr lang="en-US" altLang="ko-KR" smtClean="0"/>
              <a:t>. (</a:t>
            </a:r>
            <a:r>
              <a:rPr lang="ko-KR" altLang="en-US" smtClean="0"/>
              <a:t>기존이 </a:t>
            </a:r>
            <a:r>
              <a:rPr lang="ko-KR" altLang="en-US"/>
              <a:t>이벤트 뿐만 아니라 사용자 정의 이벤트를 만들어 사용자 정의 프로토콜을 설계할 수 </a:t>
            </a:r>
            <a:r>
              <a:rPr lang="ko-KR" altLang="en-US" smtClean="0"/>
              <a:t>있다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40906"/>
              </p:ext>
            </p:extLst>
          </p:nvPr>
        </p:nvGraphicFramePr>
        <p:xfrm>
          <a:off x="567305" y="2054226"/>
          <a:ext cx="11228372" cy="4419600"/>
        </p:xfrm>
        <a:graphic>
          <a:graphicData uri="http://schemas.openxmlformats.org/drawingml/2006/table">
            <a:tbl>
              <a:tblPr/>
              <a:tblGrid>
                <a:gridCol w="3021284"/>
                <a:gridCol w="8207088"/>
              </a:tblGrid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net.createServer([options], [connectionListener])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TCP </a:t>
                      </a:r>
                      <a:r>
                        <a:rPr lang="ko-KR" altLang="en-US" sz="1600" smtClean="0"/>
                        <a:t>서버를 생성</a:t>
                      </a:r>
                      <a:endParaRPr lang="en-US" altLang="ko-KR" sz="160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서버에 새로운 요청이 올 때마다 </a:t>
                      </a:r>
                      <a:r>
                        <a:rPr lang="en-US" altLang="ko-KR" sz="1600" smtClean="0"/>
                        <a:t>connection </a:t>
                      </a:r>
                      <a:r>
                        <a:rPr lang="ko-KR" altLang="en-US" sz="1600" smtClean="0"/>
                        <a:t>이벤트가 발생</a:t>
                      </a:r>
                      <a:endParaRPr lang="en-US" altLang="ko-KR" sz="160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'connectionListener' </a:t>
                      </a:r>
                      <a:r>
                        <a:rPr lang="ko-KR" altLang="en-US" sz="1600" smtClean="0"/>
                        <a:t>매개 변수는 자동으로 </a:t>
                      </a:r>
                      <a:r>
                        <a:rPr lang="en-US" altLang="ko-KR" sz="1600" smtClean="0"/>
                        <a:t>'connection'</a:t>
                      </a:r>
                      <a:r>
                        <a:rPr lang="ko-KR" altLang="en-US" sz="1600" smtClean="0"/>
                        <a:t>이벤트의 리스너로 추가된다</a:t>
                      </a:r>
                      <a:endParaRPr lang="en-US" altLang="ko-KR" sz="160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‘options’</a:t>
                      </a:r>
                      <a:r>
                        <a:rPr lang="ko-KR" altLang="en-US" sz="1600" smtClean="0"/>
                        <a:t>는 </a:t>
                      </a:r>
                      <a:r>
                        <a:rPr lang="en-US" altLang="ko-KR" sz="1600" smtClean="0"/>
                        <a:t>{allowHalfOpen: false}</a:t>
                      </a:r>
                      <a:r>
                        <a:rPr lang="ko-KR" altLang="en-US" sz="1600" smtClean="0"/>
                        <a:t>가 기본값이며 </a:t>
                      </a:r>
                      <a:r>
                        <a:rPr lang="en-US" altLang="ko-KR" sz="1600" smtClean="0"/>
                        <a:t>true</a:t>
                      </a:r>
                      <a:r>
                        <a:rPr lang="ko-KR" altLang="en-US" sz="1600" smtClean="0"/>
                        <a:t>를 지정하면 소켓이 </a:t>
                      </a:r>
                      <a:r>
                        <a:rPr lang="en-US" altLang="ko-KR" sz="1600" smtClean="0"/>
                        <a:t>FIN </a:t>
                      </a:r>
                      <a:r>
                        <a:rPr lang="ko-KR" altLang="en-US" sz="1600" smtClean="0"/>
                        <a:t>패킷을 받았을 때 </a:t>
                      </a:r>
                      <a:r>
                        <a:rPr lang="en-US" altLang="ko-KR" sz="1600" smtClean="0"/>
                        <a:t>FIN </a:t>
                      </a:r>
                      <a:r>
                        <a:rPr lang="ko-KR" altLang="en-US" sz="1600" smtClean="0"/>
                        <a:t>패킷을 자동으로 보내지 않습니다</a:t>
                      </a:r>
                      <a:r>
                        <a:rPr lang="en-US" altLang="ko-KR" sz="1600" smtClean="0"/>
                        <a:t>. (*FIN </a:t>
                      </a:r>
                      <a:r>
                        <a:rPr lang="ko-KR" altLang="en-US" sz="1600" smtClean="0"/>
                        <a:t>패킷은 소켓을 더 이상 사용하지 않겠다는 의미로서</a:t>
                      </a:r>
                      <a:r>
                        <a:rPr lang="en-US" altLang="ko-KR" sz="1600" smtClean="0"/>
                        <a:t>, ‘allowHalfOpen’</a:t>
                      </a:r>
                      <a:r>
                        <a:rPr lang="ko-KR" altLang="en-US" sz="1600" smtClean="0"/>
                        <a:t>은 한쪽에서 연결을 종료했을 때 반대쪽도 종료할 것인지를 결정</a:t>
                      </a:r>
                      <a:r>
                        <a:rPr lang="en-US" altLang="ko-KR" sz="1600" smtClean="0"/>
                        <a:t>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net.connect(options, [connectionListener])</a:t>
                      </a:r>
                    </a:p>
                    <a:p>
                      <a:pPr latinLnBrk="1"/>
                      <a:r>
                        <a:rPr lang="en-US" altLang="ko-KR" sz="1600" smtClean="0"/>
                        <a:t>net.connect(port, [host], [connectionListener])</a:t>
                      </a:r>
                    </a:p>
                    <a:p>
                      <a:pPr latinLnBrk="1"/>
                      <a:r>
                        <a:rPr lang="en-US" altLang="ko-KR" sz="1600" smtClean="0"/>
                        <a:t>net.connect(path, [connectionListener])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새로운 소켓 객체를 생성하고 해당 위치로 소켓을 연다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소켓이 설정되면‘</a:t>
                      </a:r>
                      <a:r>
                        <a:rPr lang="en-US" altLang="ko-KR" sz="1600" smtClean="0"/>
                        <a:t>connection’ </a:t>
                      </a:r>
                      <a:r>
                        <a:rPr lang="ko-KR" altLang="en-US" sz="1600" smtClean="0"/>
                        <a:t>이벤트가 발생되고</a:t>
                      </a:r>
                      <a:r>
                        <a:rPr lang="en-US" altLang="ko-KR" sz="1600" smtClean="0"/>
                        <a:t>, ‘connectionListener’ </a:t>
                      </a:r>
                      <a:r>
                        <a:rPr lang="ko-KR" altLang="en-US" sz="1600" smtClean="0"/>
                        <a:t>매개 변수는‘</a:t>
                      </a:r>
                      <a:r>
                        <a:rPr lang="en-US" altLang="ko-KR" sz="1600" smtClean="0"/>
                        <a:t>connection’ </a:t>
                      </a:r>
                      <a:r>
                        <a:rPr lang="ko-KR" altLang="en-US" sz="1600" smtClean="0"/>
                        <a:t>이벤트에 대한 리스너로서 추가된다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host’</a:t>
                      </a:r>
                      <a:r>
                        <a:rPr lang="ko-KR" altLang="en-US" sz="1600" smtClean="0"/>
                        <a:t>를 생략하면 </a:t>
                      </a:r>
                      <a:r>
                        <a:rPr lang="en-US" altLang="ko-KR" sz="1600" smtClean="0"/>
                        <a:t>IPv4</a:t>
                      </a:r>
                      <a:r>
                        <a:rPr lang="ko-KR" altLang="en-US" sz="1600" smtClean="0"/>
                        <a:t>에 맞는 모든 주소로부터 연결을 받습니다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‘port’</a:t>
                      </a:r>
                      <a:r>
                        <a:rPr lang="ko-KR" altLang="en-US" sz="1600" smtClean="0"/>
                        <a:t>에 </a:t>
                      </a:r>
                      <a:r>
                        <a:rPr lang="en-US" altLang="ko-KR" sz="1600" smtClean="0"/>
                        <a:t>0</a:t>
                      </a:r>
                      <a:r>
                        <a:rPr lang="ko-KR" altLang="en-US" sz="1600" smtClean="0"/>
                        <a:t>을 넣으면 임의의 포트를 선택</a:t>
                      </a:r>
                      <a:endParaRPr lang="en-US" altLang="ko-KR" sz="160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비동기 함수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server.listen(port, [host], [backlog], [callback])</a:t>
                      </a:r>
                    </a:p>
                    <a:p>
                      <a:pPr latinLnBrk="1"/>
                      <a:r>
                        <a:rPr lang="en-US" altLang="ko-KR" sz="1600" smtClean="0"/>
                        <a:t>server.listen(path, [callback])</a:t>
                      </a:r>
                    </a:p>
                    <a:p>
                      <a:pPr latinLnBrk="1"/>
                      <a:r>
                        <a:rPr lang="en-US" altLang="ko-KR" sz="1600" smtClean="0"/>
                        <a:t>server.listen(handle, [callback])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지정된 서버</a:t>
                      </a:r>
                      <a:r>
                        <a:rPr lang="en-US" altLang="ko-KR" sz="1600" smtClean="0"/>
                        <a:t>(port, host, path, …)</a:t>
                      </a:r>
                      <a:r>
                        <a:rPr lang="ko-KR" altLang="en-US" sz="1600" smtClean="0"/>
                        <a:t>의 커넥션 연결을 시작한다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서버가 실행되면 ‘</a:t>
                      </a:r>
                      <a:r>
                        <a:rPr lang="en-US" altLang="ko-KR" sz="1600" smtClean="0"/>
                        <a:t>listening’ </a:t>
                      </a:r>
                      <a:r>
                        <a:rPr lang="ko-KR" altLang="en-US" sz="1600" smtClean="0"/>
                        <a:t>이벤트가 발생되고</a:t>
                      </a:r>
                      <a:r>
                        <a:rPr lang="en-US" altLang="ko-KR" sz="1600" smtClean="0"/>
                        <a:t>, ‘callback’ </a:t>
                      </a:r>
                      <a:r>
                        <a:rPr lang="ko-KR" altLang="en-US" sz="1600" smtClean="0"/>
                        <a:t>매개 변수는 ‘</a:t>
                      </a:r>
                      <a:r>
                        <a:rPr lang="en-US" altLang="ko-KR" sz="1600" smtClean="0"/>
                        <a:t>listening’ </a:t>
                      </a:r>
                      <a:r>
                        <a:rPr lang="ko-KR" altLang="en-US" sz="1600" smtClean="0"/>
                        <a:t>이벤트에 대한 리스너로서 추가된다</a:t>
                      </a:r>
                      <a:r>
                        <a:rPr lang="en-US" altLang="ko-KR" sz="1600" smtClean="0"/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Net </a:t>
            </a:r>
            <a:r>
              <a:rPr lang="ko-KR" altLang="en-US" b="1"/>
              <a:t>모듈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27667"/>
              </p:ext>
            </p:extLst>
          </p:nvPr>
        </p:nvGraphicFramePr>
        <p:xfrm>
          <a:off x="690114" y="1276709"/>
          <a:ext cx="10774392" cy="3139440"/>
        </p:xfrm>
        <a:graphic>
          <a:graphicData uri="http://schemas.openxmlformats.org/drawingml/2006/table">
            <a:tbl>
              <a:tblPr/>
              <a:tblGrid>
                <a:gridCol w="2311878"/>
                <a:gridCol w="8462514"/>
              </a:tblGrid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server.address()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서버에 호스트와 포트에 대한 정보가 담겨 있습니다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IP </a:t>
                      </a:r>
                      <a:r>
                        <a:rPr lang="ko-KR" altLang="en-US" sz="1600" smtClean="0"/>
                        <a:t>주소와 포트 번호와 같은 서버 정보를 운영체제로부터 가져온다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en-US" altLang="ko-KR" sz="1600" smtClean="0"/>
                        <a:t>‘listening’ </a:t>
                      </a:r>
                      <a:r>
                        <a:rPr lang="ko-KR" altLang="en-US" sz="1600" smtClean="0"/>
                        <a:t>이벤트가 발생한 후에만 메소드 호출이 가능하다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server.pause(msec)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서버가 밀리세컨드 동안 새 요청을 받지 않습니다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서버에 부하가 심한 경우 유용하게 사용할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server.close([callback])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Tx/>
                        <a:buNone/>
                      </a:pPr>
                      <a:r>
                        <a:rPr lang="ko-KR" altLang="en-US" sz="1600" smtClean="0"/>
                        <a:t>새로운 커넥션 연결을 중단하고 기존의 커넥션만 유지한다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비동기로 실행됨 모든 커넥션이 종료되었을 때 서버를 닫는다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0" lvl="0" indent="0">
                        <a:buFontTx/>
                        <a:buNone/>
                      </a:pPr>
                      <a:r>
                        <a:rPr lang="ko-KR" altLang="en-US" sz="1600" smtClean="0"/>
                        <a:t>서버는 ‘</a:t>
                      </a:r>
                      <a:r>
                        <a:rPr lang="en-US" altLang="ko-KR" sz="1600" smtClean="0"/>
                        <a:t>close’ </a:t>
                      </a:r>
                      <a:r>
                        <a:rPr lang="ko-KR" altLang="en-US" sz="1600" smtClean="0"/>
                        <a:t>이벤트를 발생시키고 선택적으로 ‘</a:t>
                      </a:r>
                      <a:r>
                        <a:rPr lang="en-US" altLang="ko-KR" sz="1600" smtClean="0"/>
                        <a:t>close’ </a:t>
                      </a:r>
                      <a:r>
                        <a:rPr lang="ko-KR" altLang="en-US" sz="1600" smtClean="0"/>
                        <a:t>이벤트를 받을 수 있는 콜백을 매개 변수로 정할 수 있다</a:t>
                      </a:r>
                      <a:r>
                        <a:rPr lang="en-US" altLang="ko-KR" sz="1600" smtClean="0"/>
                        <a:t>.</a:t>
                      </a:r>
                      <a:endParaRPr lang="en-US" altLang="ko-K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server.maxConnections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서버가 최대로 받아들일 수 있는 연결 수를 지정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server.connections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서버의 동시 연결 </a:t>
                      </a:r>
                      <a:r>
                        <a:rPr lang="en-US" altLang="ko-KR" sz="1600" smtClean="0"/>
                        <a:t>connection</a:t>
                      </a:r>
                      <a:r>
                        <a:rPr lang="ko-KR" altLang="en-US" sz="1600" smtClean="0"/>
                        <a:t>수를 알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1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Net </a:t>
            </a:r>
            <a:r>
              <a:rPr lang="ko-KR" altLang="en-US" b="1" smtClean="0"/>
              <a:t>모듈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5229" y="1350732"/>
            <a:ext cx="10954079" cy="3306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en-US" altLang="ko-KR" sz="1600" smtClean="0">
                <a:solidFill>
                  <a:schemeClr val="tx1"/>
                </a:solidFill>
              </a:rPr>
              <a:t>createServer.js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net = require('net</a:t>
            </a:r>
            <a:r>
              <a:rPr lang="en-US" altLang="ko-KR" sz="1600" smtClean="0">
                <a:solidFill>
                  <a:schemeClr val="tx1"/>
                </a:solidFill>
              </a:rPr>
              <a:t>');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server = net.createServer(function(socket)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console.log('createServer()');  // </a:t>
            </a:r>
            <a:r>
              <a:rPr lang="ko-KR" altLang="en-US" sz="1600">
                <a:solidFill>
                  <a:schemeClr val="tx1"/>
                </a:solidFill>
              </a:rPr>
              <a:t>연결이 되면 서버 로그에 남는 메시지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	</a:t>
            </a:r>
            <a:r>
              <a:rPr lang="en-US" altLang="ko-KR" sz="1600">
                <a:solidFill>
                  <a:schemeClr val="tx1"/>
                </a:solidFill>
              </a:rPr>
              <a:t>socket.on('end',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	console.log('socket end');  // </a:t>
            </a:r>
            <a:r>
              <a:rPr lang="ko-KR" altLang="en-US" sz="1600">
                <a:solidFill>
                  <a:schemeClr val="tx1"/>
                </a:solidFill>
              </a:rPr>
              <a:t>연결이 끊어지면 서버 로그에 남는 메시지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	</a:t>
            </a:r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socket.write('Hello World\r\n');  // </a:t>
            </a:r>
            <a:r>
              <a:rPr lang="ko-KR" altLang="en-US" sz="1600">
                <a:solidFill>
                  <a:schemeClr val="tx1"/>
                </a:solidFill>
              </a:rPr>
              <a:t>클라이언트에게 보여지는 메시지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server.listen(8124,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</a:t>
            </a:r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%d </a:t>
            </a:r>
            <a:r>
              <a:rPr lang="ko-KR" altLang="en-US" sz="1600">
                <a:solidFill>
                  <a:schemeClr val="tx1"/>
                </a:solidFill>
              </a:rPr>
              <a:t>포트에 연결되었습니다</a:t>
            </a:r>
            <a:r>
              <a:rPr lang="en-US" altLang="ko-KR" sz="1600">
                <a:solidFill>
                  <a:schemeClr val="tx1"/>
                </a:solidFill>
              </a:rPr>
              <a:t>.', server.address().port);  // </a:t>
            </a:r>
            <a:r>
              <a:rPr lang="ko-KR" altLang="en-US" sz="1600">
                <a:solidFill>
                  <a:schemeClr val="tx1"/>
                </a:solidFill>
              </a:rPr>
              <a:t>서버가 실행되면 서버 로그에 남는 메시지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5228" y="5072951"/>
            <a:ext cx="10954079" cy="873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ko-KR" altLang="en-US" sz="1600">
                <a:solidFill>
                  <a:schemeClr val="tx1"/>
                </a:solidFill>
              </a:rPr>
              <a:t>윈도 커맨드창에서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telnet localhost 8124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net.Server</a:t>
            </a:r>
            <a:r>
              <a:rPr lang="ko-KR" altLang="en-US" b="1"/>
              <a:t>의 </a:t>
            </a:r>
            <a:r>
              <a:rPr lang="ko-KR" altLang="en-US" b="1" smtClean="0"/>
              <a:t>이벤트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0361"/>
              </p:ext>
            </p:extLst>
          </p:nvPr>
        </p:nvGraphicFramePr>
        <p:xfrm>
          <a:off x="698740" y="1259457"/>
          <a:ext cx="9825486" cy="1584960"/>
        </p:xfrm>
        <a:graphic>
          <a:graphicData uri="http://schemas.openxmlformats.org/drawingml/2006/table">
            <a:tbl>
              <a:tblPr/>
              <a:tblGrid>
                <a:gridCol w="1897811"/>
                <a:gridCol w="7927675"/>
              </a:tblGrid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listening </a:t>
                      </a:r>
                      <a:r>
                        <a:rPr lang="ko-KR" altLang="en-US" sz="1600" dirty="0" smtClean="0"/>
                        <a:t>이벤트 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server.listen()</a:t>
                      </a:r>
                      <a:r>
                        <a:rPr lang="ko-KR" altLang="en-US" sz="1600" smtClean="0"/>
                        <a:t>이 호출될 때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connection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새 연결이 생겼을 때 발생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function(socket) {} , </a:t>
                      </a:r>
                      <a:r>
                        <a:rPr lang="ko-KR" altLang="en-US" sz="1600" smtClean="0"/>
                        <a:t>파라미터인 </a:t>
                      </a:r>
                      <a:r>
                        <a:rPr lang="en-US" altLang="ko-KR" sz="1600" smtClean="0"/>
                        <a:t>socket</a:t>
                      </a:r>
                      <a:r>
                        <a:rPr lang="ko-KR" altLang="en-US" sz="1600" smtClean="0"/>
                        <a:t>은 연결된 소켓으로 </a:t>
                      </a:r>
                      <a:r>
                        <a:rPr lang="en-US" altLang="ko-KR" sz="1600" smtClean="0"/>
                        <a:t>net.Socket</a:t>
                      </a:r>
                      <a:r>
                        <a:rPr lang="ko-KR" altLang="en-US" sz="1600" smtClean="0"/>
                        <a:t>의 객체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error </a:t>
                      </a:r>
                      <a:r>
                        <a:rPr lang="ko-KR" altLang="en-US" sz="1600" smtClean="0"/>
                        <a:t>이벤트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서버에서 에러가 날 때 발</a:t>
                      </a:r>
                      <a:r>
                        <a:rPr lang="en-US" altLang="ko-KR" sz="1600" smtClean="0"/>
                        <a:t>, error </a:t>
                      </a:r>
                      <a:r>
                        <a:rPr lang="ko-KR" altLang="en-US" sz="1600" smtClean="0"/>
                        <a:t>이벤트 발생 후에는 </a:t>
                      </a:r>
                      <a:r>
                        <a:rPr lang="en-US" altLang="ko-KR" sz="1600" smtClean="0"/>
                        <a:t>close </a:t>
                      </a:r>
                      <a:r>
                        <a:rPr lang="ko-KR" altLang="en-US" sz="1600" smtClean="0"/>
                        <a:t>이벤트가 발생함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close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서버가 닫혔을 때 발생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1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net.Socket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net.Socket</a:t>
            </a:r>
            <a:r>
              <a:rPr lang="ko-KR" altLang="en-US"/>
              <a:t>은 </a:t>
            </a:r>
            <a:r>
              <a:rPr lang="en-US" altLang="ko-KR"/>
              <a:t>TCP</a:t>
            </a:r>
            <a:r>
              <a:rPr lang="ko-KR" altLang="en-US"/>
              <a:t>나 유닉스 소켓의 추상객체로써 이중 통신 방식의 스트림 인터페이스를 </a:t>
            </a:r>
            <a:r>
              <a:rPr lang="ko-KR" altLang="en-US" smtClean="0"/>
              <a:t>구현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5510"/>
              </p:ext>
            </p:extLst>
          </p:nvPr>
        </p:nvGraphicFramePr>
        <p:xfrm>
          <a:off x="500332" y="1514787"/>
          <a:ext cx="11300604" cy="5029200"/>
        </p:xfrm>
        <a:graphic>
          <a:graphicData uri="http://schemas.openxmlformats.org/drawingml/2006/table">
            <a:tbl>
              <a:tblPr/>
              <a:tblGrid>
                <a:gridCol w="3038668"/>
                <a:gridCol w="8261936"/>
              </a:tblGrid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socket.setEncoding(encoding)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소켓으로 받는 데이터의 인코딩을 지정</a:t>
                      </a:r>
                      <a:endParaRPr lang="en-US" altLang="ko-KR" sz="160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 ascii, utf8, base64</a:t>
                      </a:r>
                      <a:r>
                        <a:rPr lang="ko-KR" altLang="en-US" sz="1600" smtClean="0"/>
                        <a:t>를 사용할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socket.write(data, [encoding], [callback])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소켓에 데이터를 보내기 위해 사용</a:t>
                      </a:r>
                      <a:endParaRPr lang="en-US" altLang="ko-KR" sz="160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encoding</a:t>
                      </a:r>
                      <a:r>
                        <a:rPr lang="ko-KR" altLang="en-US" sz="1600" smtClean="0"/>
                        <a:t>은 </a:t>
                      </a:r>
                      <a:r>
                        <a:rPr lang="en-US" altLang="ko-KR" sz="1600" smtClean="0"/>
                        <a:t>data</a:t>
                      </a:r>
                      <a:r>
                        <a:rPr lang="ko-KR" altLang="en-US" sz="1600" smtClean="0"/>
                        <a:t>가 문자열일 때 사용하고 기본값을 </a:t>
                      </a:r>
                      <a:r>
                        <a:rPr lang="en-US" altLang="ko-KR" sz="1600" smtClean="0"/>
                        <a:t>UTF-8 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커널 버퍼로 모든 데이터를 보내면 </a:t>
                      </a:r>
                      <a:r>
                        <a:rPr lang="en-US" altLang="ko-KR" sz="1600" smtClean="0"/>
                        <a:t>true</a:t>
                      </a:r>
                      <a:r>
                        <a:rPr lang="ko-KR" altLang="en-US" sz="1600" smtClean="0"/>
                        <a:t>를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아직 큐에 쌓여있다면 </a:t>
                      </a:r>
                      <a:r>
                        <a:rPr lang="en-US" altLang="ko-KR" sz="1600" smtClean="0"/>
                        <a:t>false</a:t>
                      </a:r>
                      <a:r>
                        <a:rPr lang="ko-KR" altLang="en-US" sz="1600" smtClean="0"/>
                        <a:t>를 리턴</a:t>
                      </a:r>
                      <a:endParaRPr lang="en-US" altLang="ko-KR" sz="160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퍼가 비워져서 다시 쓸 수 있는 상태가 되면 </a:t>
                      </a:r>
                      <a:r>
                        <a:rPr lang="en-US" altLang="ko-KR" sz="1600" smtClean="0"/>
                        <a:t>drain </a:t>
                      </a:r>
                      <a:r>
                        <a:rPr lang="ko-KR" altLang="en-US" sz="1600" smtClean="0"/>
                        <a:t>이벤트가 발생</a:t>
                      </a:r>
                      <a:endParaRPr lang="en-US" altLang="ko-KR" sz="1600" smtClean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콜백함수는 데이터가 모두 쓰여졌을 때 호출됨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socket.end([data], [encoding])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FIN </a:t>
                      </a:r>
                      <a:r>
                        <a:rPr lang="ko-KR" altLang="en-US" sz="1600" smtClean="0"/>
                        <a:t>패킷을 보내 소켓을 닫기 때문에 서버 쪽에서는 데이터를 계속해서 보낼 수 있습니다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end() </a:t>
                      </a:r>
                      <a:r>
                        <a:rPr lang="ko-KR" altLang="en-US" sz="1600" smtClean="0"/>
                        <a:t>함수에 </a:t>
                      </a:r>
                      <a:r>
                        <a:rPr lang="en-US" altLang="ko-KR" sz="1600" smtClean="0"/>
                        <a:t>data, encoding </a:t>
                      </a:r>
                      <a:r>
                        <a:rPr lang="ko-KR" altLang="en-US" sz="1600" smtClean="0"/>
                        <a:t>파라미터를 주면 </a:t>
                      </a:r>
                      <a:r>
                        <a:rPr lang="en-US" altLang="ko-KR" sz="1600" smtClean="0"/>
                        <a:t>socket.write() </a:t>
                      </a:r>
                      <a:r>
                        <a:rPr lang="ko-KR" altLang="en-US" sz="1600" smtClean="0"/>
                        <a:t>를 하고 </a:t>
                      </a:r>
                      <a:r>
                        <a:rPr lang="en-US" altLang="ko-KR" sz="1600" smtClean="0"/>
                        <a:t>sockec.end() </a:t>
                      </a:r>
                      <a:r>
                        <a:rPr lang="ko-KR" altLang="en-US" sz="1600" smtClean="0"/>
                        <a:t>를 한 것과 동일합니다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socket.pause()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소켓에서 데이터를 읽는 것을 멈추기 때문에 </a:t>
                      </a:r>
                      <a:r>
                        <a:rPr lang="en-US" altLang="ko-KR" sz="1600" smtClean="0"/>
                        <a:t>data </a:t>
                      </a:r>
                      <a:r>
                        <a:rPr lang="ko-KR" altLang="en-US" sz="1600" smtClean="0"/>
                        <a:t>이벤트가 더 이상 발생하지 않습니다</a:t>
                      </a:r>
                      <a:r>
                        <a:rPr lang="en-US" altLang="ko-KR" sz="1600" smtClean="0"/>
                        <a:t>.  </a:t>
                      </a:r>
                      <a:r>
                        <a:rPr lang="ko-KR" altLang="en-US" sz="1600" smtClean="0"/>
                        <a:t>다시 데이터를 받기 위해서는 </a:t>
                      </a:r>
                      <a:r>
                        <a:rPr lang="en-US" altLang="ko-KR" sz="1600" smtClean="0"/>
                        <a:t>socket.resume()</a:t>
                      </a:r>
                      <a:r>
                        <a:rPr lang="ko-KR" altLang="en-US" sz="1600" smtClean="0"/>
                        <a:t>을 실행합니다</a:t>
                      </a:r>
                      <a:r>
                        <a:rPr lang="en-US" altLang="ko-KR" sz="1600" smtClean="0"/>
                        <a:t>.</a:t>
                      </a:r>
                      <a:r>
                        <a:rPr lang="ko-KR" altLang="en-US" sz="1600" smtClean="0"/>
                        <a:t> 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socket.remoteAddress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접속한 클라이언트의 원격 </a:t>
                      </a:r>
                      <a:r>
                        <a:rPr lang="en-US" altLang="ko-KR" sz="1600" smtClean="0"/>
                        <a:t>IP</a:t>
                      </a:r>
                      <a:r>
                        <a:rPr lang="ko-KR" altLang="en-US" sz="1600" smtClean="0"/>
                        <a:t>를 돌려줍니다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socket.write()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소켓으로 데이터를 보내는데 만약 보낼 수 없을 때는 데이터를 큐에 넣고 추후에 다시 전송합니다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socket.bufferSize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현재 버퍼의 문자 수를 나타내는 프로퍼티</a:t>
                      </a:r>
                      <a:r>
                        <a:rPr lang="en-US" altLang="ko-KR" sz="1600" smtClean="0"/>
                        <a:t>(</a:t>
                      </a:r>
                      <a:r>
                        <a:rPr lang="ko-KR" altLang="en-US" sz="1600" smtClean="0"/>
                        <a:t>버퍼에 존재하는 문자열은 실제 데이터를 보낼 때 인코딩되기 때문에 </a:t>
                      </a:r>
                      <a:r>
                        <a:rPr lang="en-US" altLang="ko-KR" sz="1600" smtClean="0"/>
                        <a:t>socket.bufferSize</a:t>
                      </a:r>
                      <a:r>
                        <a:rPr lang="ko-KR" altLang="en-US" sz="1600" smtClean="0"/>
                        <a:t>가 알려주는 크기는 인코딩되기 전의 문자 크기</a:t>
                      </a:r>
                      <a:r>
                        <a:rPr lang="en-US" altLang="ko-KR" sz="160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7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67466"/>
              </p:ext>
            </p:extLst>
          </p:nvPr>
        </p:nvGraphicFramePr>
        <p:xfrm>
          <a:off x="431320" y="1578634"/>
          <a:ext cx="11231592" cy="4902104"/>
        </p:xfrm>
        <a:graphic>
          <a:graphicData uri="http://schemas.openxmlformats.org/drawingml/2006/table">
            <a:tbl>
              <a:tblPr/>
              <a:tblGrid>
                <a:gridCol w="3277095"/>
                <a:gridCol w="7954497"/>
              </a:tblGrid>
              <a:tr h="1084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socket.connect(port, [host], [connectListener])</a:t>
                      </a:r>
                    </a:p>
                    <a:p>
                      <a:pPr latinLnBrk="1"/>
                      <a:r>
                        <a:rPr lang="en-US" altLang="ko-KR" sz="1600" smtClean="0"/>
                        <a:t>socket.connect(path, [connectListener])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일반적으로 </a:t>
                      </a:r>
                      <a:r>
                        <a:rPr lang="en-US" altLang="ko-KR" sz="1600" smtClean="0"/>
                        <a:t>net.connect </a:t>
                      </a:r>
                      <a:r>
                        <a:rPr lang="ko-KR" altLang="en-US" sz="1600" smtClean="0"/>
                        <a:t>래핑 함수를 호출하여 소켓을 열기 때문에 사용자 정의 소켓을 구현해야 할 경우에만 사용한다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 ‘connectListener’ </a:t>
                      </a:r>
                      <a:r>
                        <a:rPr lang="ko-KR" altLang="en-US" sz="1600" smtClean="0"/>
                        <a:t>매개 변수는 ‘</a:t>
                      </a:r>
                      <a:r>
                        <a:rPr lang="en-US" altLang="ko-KR" sz="1600" smtClean="0"/>
                        <a:t>connect’ </a:t>
                      </a:r>
                      <a:r>
                        <a:rPr lang="ko-KR" altLang="en-US" sz="1600" smtClean="0"/>
                        <a:t>이벤트에 대한 리스너로서 추가된다</a:t>
                      </a:r>
                      <a:r>
                        <a:rPr lang="en-US" altLang="ko-KR" sz="1600" smtClean="0"/>
                        <a:t>.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socket.destroy()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소켓의 </a:t>
                      </a:r>
                      <a:r>
                        <a:rPr lang="en-US" altLang="ko-KR" sz="1600" smtClean="0"/>
                        <a:t>I/O </a:t>
                      </a:r>
                      <a:r>
                        <a:rPr lang="ko-KR" altLang="en-US" sz="1600" smtClean="0"/>
                        <a:t>활동을 발생하지 않게 하는 메소드이며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에러가 발생했을 경우에필요하다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socket.resume()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데이터 읽기를 재개한다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socket.setTimeout(timeout, [callback])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소켓에 설정된 초과 시간이 지나면 ’</a:t>
                      </a:r>
                      <a:r>
                        <a:rPr lang="en-US" altLang="ko-KR" sz="1600" smtClean="0"/>
                        <a:t>timeout’ </a:t>
                      </a:r>
                      <a:r>
                        <a:rPr lang="ko-KR" altLang="en-US" sz="1600" smtClean="0"/>
                        <a:t>이벤트가 발생하며</a:t>
                      </a:r>
                      <a:r>
                        <a:rPr lang="en-US" altLang="ko-KR" sz="1600" smtClean="0"/>
                        <a:t>, ‘callback’ </a:t>
                      </a:r>
                      <a:r>
                        <a:rPr lang="ko-KR" altLang="en-US" sz="1600" smtClean="0"/>
                        <a:t>매개 변수는 ‘</a:t>
                      </a:r>
                      <a:r>
                        <a:rPr lang="en-US" altLang="ko-KR" sz="1600" smtClean="0"/>
                        <a:t>timeout’ </a:t>
                      </a:r>
                      <a:r>
                        <a:rPr lang="ko-KR" altLang="en-US" sz="1600" smtClean="0"/>
                        <a:t>이벤트의 리스너로서 추가된다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‘timeout’ </a:t>
                      </a:r>
                      <a:r>
                        <a:rPr lang="ko-KR" altLang="en-US" sz="1600" smtClean="0"/>
                        <a:t>이벤트가발생하여도 커넥션은 유지된다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커넥션을 끊기 위해서는 사용자가 </a:t>
                      </a:r>
                      <a:r>
                        <a:rPr lang="en-US" altLang="ko-KR" sz="1600" smtClean="0"/>
                        <a:t>end </a:t>
                      </a:r>
                      <a:r>
                        <a:rPr lang="ko-KR" altLang="en-US" sz="1600" smtClean="0"/>
                        <a:t>메소드나 </a:t>
                      </a:r>
                      <a:r>
                        <a:rPr lang="en-US" altLang="ko-KR" sz="1600" smtClean="0"/>
                        <a:t>destroy </a:t>
                      </a:r>
                      <a:r>
                        <a:rPr lang="ko-KR" altLang="en-US" sz="1600" smtClean="0"/>
                        <a:t>메소드를 호출해야 한다</a:t>
                      </a:r>
                      <a:r>
                        <a:rPr lang="en-US" altLang="ko-KR" sz="1600" smtClean="0"/>
                        <a:t>.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socket.setNoDelay([noDelay])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Nagle </a:t>
                      </a:r>
                      <a:r>
                        <a:rPr lang="ko-KR" altLang="en-US" sz="1600" smtClean="0"/>
                        <a:t>알고리즘을 비활성화하고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기본적으로 </a:t>
                      </a:r>
                      <a:r>
                        <a:rPr lang="en-US" altLang="ko-KR" sz="1600" smtClean="0"/>
                        <a:t>TCP </a:t>
                      </a:r>
                      <a:r>
                        <a:rPr lang="ko-KR" altLang="en-US" sz="1600" smtClean="0"/>
                        <a:t>연결은 </a:t>
                      </a:r>
                      <a:r>
                        <a:rPr lang="en-US" altLang="ko-KR" sz="1600" smtClean="0"/>
                        <a:t>Nagle </a:t>
                      </a:r>
                      <a:r>
                        <a:rPr lang="ko-KR" altLang="en-US" sz="1600" smtClean="0"/>
                        <a:t>알고리즘을사용하므로 데이터를 보내기 전에 이를 버퍼에 저장한다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‘noDelay’ </a:t>
                      </a:r>
                      <a:r>
                        <a:rPr lang="ko-KR" altLang="en-US" sz="1600" smtClean="0"/>
                        <a:t>매개 변수를 설정하면 </a:t>
                      </a:r>
                      <a:r>
                        <a:rPr lang="en-US" altLang="ko-KR" sz="1600" smtClean="0"/>
                        <a:t>write </a:t>
                      </a:r>
                      <a:r>
                        <a:rPr lang="ko-KR" altLang="en-US" sz="1600" smtClean="0"/>
                        <a:t>메소드가 호출될 때마다 곧바로 데이터를 전송한다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socket.setKeepAlive([enable], [initialDelay])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Keep-Alive </a:t>
                      </a:r>
                      <a:r>
                        <a:rPr lang="ko-KR" altLang="en-US" sz="1600" smtClean="0"/>
                        <a:t>기능의 활성화 유무를 설정하는 메소드이다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기본적으로 비활성화 되어있으며 지연 시간을 설정할 수 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0025" y="733414"/>
            <a:ext cx="115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net.Socket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net.Socket</a:t>
            </a:r>
            <a:r>
              <a:rPr lang="ko-KR" altLang="en-US"/>
              <a:t>은 </a:t>
            </a:r>
            <a:r>
              <a:rPr lang="en-US" altLang="ko-KR"/>
              <a:t>TCP</a:t>
            </a:r>
            <a:r>
              <a:rPr lang="ko-KR" altLang="en-US"/>
              <a:t>나 유닉스 소켓의 추상객체로써 이중 통신 방식의 스트림 인터페이스를 </a:t>
            </a:r>
            <a:r>
              <a:rPr lang="ko-KR" altLang="en-US" smtClean="0"/>
              <a:t>구현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3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94884"/>
              </p:ext>
            </p:extLst>
          </p:nvPr>
        </p:nvGraphicFramePr>
        <p:xfrm>
          <a:off x="431320" y="1578634"/>
          <a:ext cx="11231592" cy="1725285"/>
        </p:xfrm>
        <a:graphic>
          <a:graphicData uri="http://schemas.openxmlformats.org/drawingml/2006/table">
            <a:tbl>
              <a:tblPr/>
              <a:tblGrid>
                <a:gridCol w="2665563"/>
                <a:gridCol w="8566029"/>
              </a:tblGrid>
              <a:tr h="34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socket.address()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mtClean="0"/>
                        <a:t>IP </a:t>
                      </a:r>
                      <a:r>
                        <a:rPr lang="ko-KR" altLang="en-US" sz="1600" smtClean="0"/>
                        <a:t>주소와 포트 번호와 같은 서버 정보를 운영체제로부터 가져온다</a:t>
                      </a:r>
                      <a:r>
                        <a:rPr lang="en-US" altLang="ko-KR" sz="1600" smtClean="0"/>
                        <a:t>.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socket.remotePort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원격 포트를 가지는 프로퍼티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socket.bytesRead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소켓이 받은 총 바이트 수를 가지는 프로퍼티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socket.bytesWritten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mtClean="0"/>
                        <a:t>소켓에 보낸 총 바이트 수를 가지는 프로퍼티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05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0025" y="733414"/>
            <a:ext cx="115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net.Socket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net.Socket</a:t>
            </a:r>
            <a:r>
              <a:rPr lang="ko-KR" altLang="en-US"/>
              <a:t>은 </a:t>
            </a:r>
            <a:r>
              <a:rPr lang="en-US" altLang="ko-KR"/>
              <a:t>TCP</a:t>
            </a:r>
            <a:r>
              <a:rPr lang="ko-KR" altLang="en-US"/>
              <a:t>나 유닉스 소켓의 추상객체로써 이중 통신 방식의 스트림 인터페이스를 </a:t>
            </a:r>
            <a:r>
              <a:rPr lang="ko-KR" altLang="en-US" smtClean="0"/>
              <a:t>구현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21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395" y="836931"/>
            <a:ext cx="115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net.Socket </a:t>
            </a:r>
            <a:r>
              <a:rPr lang="ko-KR" altLang="en-US" b="1" smtClean="0"/>
              <a:t>이벤트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socket.on(event, listener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60254"/>
              </p:ext>
            </p:extLst>
          </p:nvPr>
        </p:nvGraphicFramePr>
        <p:xfrm>
          <a:off x="1130060" y="1653205"/>
          <a:ext cx="9441625" cy="2346960"/>
        </p:xfrm>
        <a:graphic>
          <a:graphicData uri="http://schemas.openxmlformats.org/drawingml/2006/table">
            <a:tbl>
              <a:tblPr/>
              <a:tblGrid>
                <a:gridCol w="1949570"/>
                <a:gridCol w="749205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connect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소켓 연결이 되면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data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소켓에서 데이터를 받으면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end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소켓으로 </a:t>
                      </a:r>
                      <a:r>
                        <a:rPr lang="en-US" altLang="ko-KR" sz="1600" smtClean="0"/>
                        <a:t>FIN </a:t>
                      </a:r>
                      <a:r>
                        <a:rPr lang="ko-KR" altLang="en-US" sz="1600" smtClean="0"/>
                        <a:t>받았을 때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drain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쓰기 버퍼가 비워졌을 때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timeout</a:t>
                      </a:r>
                      <a:r>
                        <a:rPr lang="ko-KR" altLang="en-US" sz="1600" smtClean="0"/>
                        <a:t>이벤트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시간이 초과된 경우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error </a:t>
                      </a:r>
                      <a:r>
                        <a:rPr lang="ko-KR" altLang="en-US" sz="1600" smtClean="0"/>
                        <a:t>이벤트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에러가 나면 발생</a:t>
                      </a:r>
                      <a:r>
                        <a:rPr lang="en-US" altLang="ko-KR" sz="1600" smtClean="0"/>
                        <a:t>, error </a:t>
                      </a:r>
                      <a:r>
                        <a:rPr lang="ko-KR" altLang="en-US" sz="1600" smtClean="0"/>
                        <a:t>이벤트 발생 후에는 </a:t>
                      </a:r>
                      <a:r>
                        <a:rPr lang="en-US" altLang="ko-KR" sz="1600" smtClean="0"/>
                        <a:t>close </a:t>
                      </a:r>
                      <a:r>
                        <a:rPr lang="ko-KR" altLang="en-US" sz="1600" smtClean="0"/>
                        <a:t>이벤트가 발생함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close </a:t>
                      </a:r>
                      <a:r>
                        <a:rPr lang="ko-KR" altLang="en-US" sz="1600" smtClean="0"/>
                        <a:t>이벤트 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소켓이 완전히 닫혔을 때 발생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6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 </a:t>
            </a:r>
            <a:r>
              <a:rPr lang="ko-KR" altLang="en-US" b="1" smtClean="0"/>
              <a:t>모듈 코드 예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962275" y="769938"/>
            <a:ext cx="7775829" cy="598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tcpserver.js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net = require('net');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서버를 생성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server = net.createServer(function(socket){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console.log(socket.address().address +" connected");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//client</a:t>
            </a:r>
            <a:r>
              <a:rPr lang="ko-KR" altLang="en-US" sz="1600">
                <a:solidFill>
                  <a:schemeClr val="tx1"/>
                </a:solidFill>
              </a:rPr>
              <a:t>로부터 오는 </a:t>
            </a:r>
            <a:r>
              <a:rPr lang="en-US" altLang="ko-KR" sz="1600">
                <a:solidFill>
                  <a:schemeClr val="tx1"/>
                </a:solidFill>
              </a:rPr>
              <a:t>data</a:t>
            </a:r>
            <a:r>
              <a:rPr lang="ko-KR" altLang="en-US" sz="1600">
                <a:solidFill>
                  <a:schemeClr val="tx1"/>
                </a:solidFill>
              </a:rPr>
              <a:t>를 화면에 출력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</a:t>
            </a:r>
            <a:r>
              <a:rPr lang="en-US" altLang="ko-KR" sz="1600">
                <a:solidFill>
                  <a:schemeClr val="tx1"/>
                </a:solidFill>
              </a:rPr>
              <a:t>socket.on('data', function(data)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console.log('rcv:'+data);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//client</a:t>
            </a:r>
            <a:r>
              <a:rPr lang="ko-KR" altLang="en-US" sz="1600">
                <a:solidFill>
                  <a:schemeClr val="tx1"/>
                </a:solidFill>
              </a:rPr>
              <a:t>와 접속이 끊기는 메시지 출력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</a:t>
            </a:r>
            <a:r>
              <a:rPr lang="en-US" altLang="ko-KR" sz="1600">
                <a:solidFill>
                  <a:schemeClr val="tx1"/>
                </a:solidFill>
              </a:rPr>
              <a:t>socket.on('close',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console.log('client disconnected');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//client</a:t>
            </a:r>
            <a:r>
              <a:rPr lang="ko-KR" altLang="en-US" sz="1600">
                <a:solidFill>
                  <a:schemeClr val="tx1"/>
                </a:solidFill>
              </a:rPr>
              <a:t>가 접속하면 화면에 출력해주는 메시지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</a:t>
            </a:r>
            <a:r>
              <a:rPr lang="en-US" altLang="ko-KR" sz="1600">
                <a:solidFill>
                  <a:schemeClr val="tx1"/>
                </a:solidFill>
              </a:rPr>
              <a:t>socket.write('welcome to server');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에러가 발생할 경우 화면에 에러메시지 출력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server.on('error', function(err)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console.log('err' + 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//Port 5000</a:t>
            </a:r>
            <a:r>
              <a:rPr lang="ko-KR" altLang="en-US" sz="1600">
                <a:solidFill>
                  <a:schemeClr val="tx1"/>
                </a:solidFill>
              </a:rPr>
              <a:t>으로 접속이 가능하도록 대기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server.listen(5000,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console.log('listening on 5000...');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5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net </a:t>
            </a:r>
            <a:r>
              <a:rPr lang="ko-KR" altLang="en-US" b="1" smtClean="0"/>
              <a:t>모듈 코드 예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81026" y="1261156"/>
            <a:ext cx="9239250" cy="51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 tcpclient.js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net = require('net');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서버 </a:t>
            </a:r>
            <a:r>
              <a:rPr lang="en-US" altLang="ko-KR" sz="1600">
                <a:solidFill>
                  <a:schemeClr val="tx1"/>
                </a:solidFill>
              </a:rPr>
              <a:t>5000</a:t>
            </a:r>
            <a:r>
              <a:rPr lang="ko-KR" altLang="en-US" sz="1600">
                <a:solidFill>
                  <a:schemeClr val="tx1"/>
                </a:solidFill>
              </a:rPr>
              <a:t>번 포트로 접속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socket = net.connect( { port: 5000} 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socket.on('connect', function( 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console.log("connected to server!");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   setInterval(function</a:t>
            </a:r>
            <a:r>
              <a:rPr lang="en-US" altLang="ko-KR" sz="1600">
                <a:solidFill>
                  <a:schemeClr val="tx1"/>
                </a:solidFill>
              </a:rPr>
              <a:t>() </a:t>
            </a:r>
            <a:r>
              <a:rPr lang="en-US" altLang="ko-KR" sz="1600" smtClean="0">
                <a:solidFill>
                  <a:schemeClr val="tx1"/>
                </a:solidFill>
              </a:rPr>
              <a:t>{  //</a:t>
            </a:r>
            <a:r>
              <a:rPr lang="en-US" altLang="ko-KR" sz="1600">
                <a:solidFill>
                  <a:schemeClr val="tx1"/>
                </a:solidFill>
              </a:rPr>
              <a:t>1000ms</a:t>
            </a:r>
            <a:r>
              <a:rPr lang="ko-KR" altLang="en-US" sz="1600">
                <a:solidFill>
                  <a:schemeClr val="tx1"/>
                </a:solidFill>
              </a:rPr>
              <a:t>의 간격으로 </a:t>
            </a:r>
            <a:r>
              <a:rPr lang="en-US" altLang="ko-KR" sz="1600">
                <a:solidFill>
                  <a:schemeClr val="tx1"/>
                </a:solidFill>
              </a:rPr>
              <a:t>hello korea</a:t>
            </a:r>
            <a:r>
              <a:rPr lang="ko-KR" altLang="en-US" sz="1600">
                <a:solidFill>
                  <a:schemeClr val="tx1"/>
                </a:solidFill>
              </a:rPr>
              <a:t>를 서버로 </a:t>
            </a:r>
            <a:r>
              <a:rPr lang="ko-KR" altLang="en-US" sz="1600" smtClean="0">
                <a:solidFill>
                  <a:schemeClr val="tx1"/>
                </a:solidFill>
              </a:rPr>
              <a:t>요청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    socket.write('hello korea!');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}, 1000</a:t>
            </a:r>
            <a:r>
              <a:rPr lang="en-US" altLang="ko-KR" sz="1600" smtClean="0">
                <a:solidFill>
                  <a:schemeClr val="tx1"/>
                </a:solidFill>
              </a:rPr>
              <a:t>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    socket.on</a:t>
            </a:r>
            <a:r>
              <a:rPr lang="en-US" altLang="ko-KR" sz="1600">
                <a:solidFill>
                  <a:schemeClr val="tx1"/>
                </a:solidFill>
              </a:rPr>
              <a:t>('data', function(chunk) </a:t>
            </a:r>
            <a:r>
              <a:rPr lang="en-US" altLang="ko-KR" sz="1600" smtClean="0">
                <a:solidFill>
                  <a:schemeClr val="tx1"/>
                </a:solidFill>
              </a:rPr>
              <a:t>{  //</a:t>
            </a:r>
            <a:r>
              <a:rPr lang="ko-KR" altLang="en-US" sz="1600">
                <a:solidFill>
                  <a:schemeClr val="tx1"/>
                </a:solidFill>
              </a:rPr>
              <a:t>서버로부터 받은 데이터를 화면에 출력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console.log('recv : ' + chunk);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  socket.on</a:t>
            </a:r>
            <a:r>
              <a:rPr lang="en-US" altLang="ko-KR" sz="1600">
                <a:solidFill>
                  <a:schemeClr val="tx1"/>
                </a:solidFill>
              </a:rPr>
              <a:t>('end', function( ) </a:t>
            </a:r>
            <a:r>
              <a:rPr lang="en-US" altLang="ko-KR" sz="1600" smtClean="0">
                <a:solidFill>
                  <a:schemeClr val="tx1"/>
                </a:solidFill>
              </a:rPr>
              <a:t>{   //</a:t>
            </a:r>
            <a:r>
              <a:rPr lang="ko-KR" altLang="en-US" sz="1600">
                <a:solidFill>
                  <a:schemeClr val="tx1"/>
                </a:solidFill>
              </a:rPr>
              <a:t>접속이 종료되었을 때 메시지 </a:t>
            </a:r>
            <a:r>
              <a:rPr lang="ko-KR" altLang="en-US" sz="1600" smtClean="0">
                <a:solidFill>
                  <a:schemeClr val="tx1"/>
                </a:solidFill>
              </a:rPr>
              <a:t>출력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 console.log('disconnected');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  socket.on</a:t>
            </a:r>
            <a:r>
              <a:rPr lang="en-US" altLang="ko-KR" sz="1600">
                <a:solidFill>
                  <a:schemeClr val="tx1"/>
                </a:solidFill>
              </a:rPr>
              <a:t>('error', function(err) </a:t>
            </a:r>
            <a:r>
              <a:rPr lang="en-US" altLang="ko-KR" sz="1600" smtClean="0">
                <a:solidFill>
                  <a:schemeClr val="tx1"/>
                </a:solidFill>
              </a:rPr>
              <a:t>{   //</a:t>
            </a:r>
            <a:r>
              <a:rPr lang="ko-KR" altLang="en-US" sz="1600">
                <a:solidFill>
                  <a:schemeClr val="tx1"/>
                </a:solidFill>
              </a:rPr>
              <a:t>에러가 발생할 경우 화면에 에러메시지 출력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</a:t>
            </a:r>
            <a:r>
              <a:rPr lang="en-US" altLang="ko-KR" sz="1600" smtClean="0">
                <a:solidFill>
                  <a:schemeClr val="tx1"/>
                </a:solidFill>
              </a:rPr>
              <a:t>   console.log</a:t>
            </a:r>
            <a:r>
              <a:rPr lang="en-US" altLang="ko-KR" sz="1600">
                <a:solidFill>
                  <a:schemeClr val="tx1"/>
                </a:solidFill>
              </a:rPr>
              <a:t>('err : ' + 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socket.on</a:t>
            </a:r>
            <a:r>
              <a:rPr lang="en-US" altLang="ko-KR" sz="1600">
                <a:solidFill>
                  <a:schemeClr val="tx1"/>
                </a:solidFill>
              </a:rPr>
              <a:t>('timeout', function</a:t>
            </a:r>
            <a:r>
              <a:rPr lang="en-US" altLang="ko-KR" sz="1600" smtClean="0">
                <a:solidFill>
                  <a:schemeClr val="tx1"/>
                </a:solidFill>
              </a:rPr>
              <a:t>(){   //</a:t>
            </a:r>
            <a:r>
              <a:rPr lang="en-US" altLang="ko-KR" sz="1600">
                <a:solidFill>
                  <a:schemeClr val="tx1"/>
                </a:solidFill>
              </a:rPr>
              <a:t>//connection</a:t>
            </a:r>
            <a:r>
              <a:rPr lang="ko-KR" altLang="en-US" sz="1600">
                <a:solidFill>
                  <a:schemeClr val="tx1"/>
                </a:solidFill>
              </a:rPr>
              <a:t>에서 </a:t>
            </a:r>
            <a:r>
              <a:rPr lang="en-US" altLang="ko-KR" sz="1600">
                <a:solidFill>
                  <a:schemeClr val="tx1"/>
                </a:solidFill>
              </a:rPr>
              <a:t>timeout</a:t>
            </a:r>
            <a:r>
              <a:rPr lang="ko-KR" altLang="en-US" sz="1600">
                <a:solidFill>
                  <a:schemeClr val="tx1"/>
                </a:solidFill>
              </a:rPr>
              <a:t>이 발생하면 메시지 출력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console.log('connection timeout');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92365" y="5624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682" y="1602616"/>
            <a:ext cx="9785714" cy="48291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256" y="82905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http://nodejs.org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2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4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smtClean="0"/>
              <a:t>Node Package Manager</a:t>
            </a:r>
            <a:endParaRPr lang="ko-KR" altLang="en-US" sz="32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package.json</a:t>
            </a:r>
            <a:r>
              <a:rPr lang="ko-KR" altLang="en-US" sz="2000"/>
              <a:t>으로 패키지 관리하기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npm </a:t>
            </a:r>
            <a:r>
              <a:rPr lang="ko-KR" altLang="en-US" sz="2000"/>
              <a:t>명령어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패키지 </a:t>
            </a:r>
            <a:r>
              <a:rPr lang="ko-KR" altLang="en-US" sz="2000" smtClean="0"/>
              <a:t>배포하기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npm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Node Package </a:t>
            </a:r>
            <a:r>
              <a:rPr lang="en-US" altLang="ko-KR" dirty="0" smtClean="0"/>
              <a:t>Manager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자바스크립트 프로그램은 패키지라는 이름으로 </a:t>
            </a:r>
            <a:r>
              <a:rPr lang="en-US" altLang="ko-KR" dirty="0" err="1"/>
              <a:t>npm</a:t>
            </a:r>
            <a:r>
              <a:rPr lang="ko-KR" altLang="en-US" dirty="0"/>
              <a:t>에 등록되어 있으므로 특정 기능을 하는 패키지가 필요하다면 </a:t>
            </a:r>
            <a:r>
              <a:rPr lang="en-US" altLang="ko-KR" dirty="0" err="1"/>
              <a:t>npm</a:t>
            </a:r>
            <a:r>
              <a:rPr lang="ko-KR" altLang="en-US" dirty="0"/>
              <a:t>에서 찾아 </a:t>
            </a:r>
            <a:r>
              <a:rPr lang="ko-KR" altLang="en-US" dirty="0" smtClean="0"/>
              <a:t>설치합니다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ko-KR" altLang="en-US" dirty="0"/>
              <a:t>에 </a:t>
            </a:r>
            <a:r>
              <a:rPr lang="ko-KR" altLang="en-US" dirty="0" err="1"/>
              <a:t>업로드된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모듈을 패키지라고 부릅니다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패키지가 </a:t>
            </a:r>
            <a:r>
              <a:rPr lang="ko-KR" altLang="en-US" dirty="0"/>
              <a:t>다른 패키지를 사용할 수도 있습니다</a:t>
            </a:r>
            <a:r>
              <a:rPr lang="en-US" altLang="ko-KR" dirty="0"/>
              <a:t>. (</a:t>
            </a:r>
            <a:r>
              <a:rPr lang="ko-KR" altLang="en-US" dirty="0"/>
              <a:t>의존관계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Node.js</a:t>
            </a:r>
            <a:r>
              <a:rPr lang="ko-KR" altLang="en-US" dirty="0"/>
              <a:t>에서는 자주 쓰이고 재사용되는 자바스크립트 코드들을 패키지로 만들어서 사용할 수 있습니다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패키지를 모아놓은 저장소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https</a:t>
            </a:r>
            <a:r>
              <a:rPr lang="en-US" altLang="ko-KR" dirty="0" smtClean="0"/>
              <a:t>://npmjs.com</a:t>
            </a:r>
            <a:r>
              <a:rPr lang="en-US" altLang="ko-KR" dirty="0"/>
              <a:t>/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Node.js</a:t>
            </a:r>
            <a:r>
              <a:rPr lang="ko-KR" altLang="en-US" dirty="0"/>
              <a:t>를 설치하면 자동으로 </a:t>
            </a:r>
            <a:r>
              <a:rPr lang="en-US" altLang="ko-KR" dirty="0" err="1"/>
              <a:t>npm</a:t>
            </a:r>
            <a:r>
              <a:rPr lang="ko-KR" altLang="en-US" dirty="0"/>
              <a:t>이 설치됩니다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-v</a:t>
            </a:r>
            <a:r>
              <a:rPr lang="ko-KR" altLang="en-US" dirty="0"/>
              <a:t>로 버전을 체크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update -g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최신버전으로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ko-KR" altLang="en-US" dirty="0"/>
              <a:t>은 </a:t>
            </a:r>
            <a:r>
              <a:rPr lang="en-US" altLang="ko-KR" dirty="0" err="1" smtClean="0"/>
              <a:t>package.json</a:t>
            </a:r>
            <a:r>
              <a:rPr lang="en-US" altLang="ko-KR" dirty="0" smtClean="0"/>
              <a:t> (</a:t>
            </a:r>
            <a:r>
              <a:rPr lang="ko-KR" altLang="en-US" dirty="0" smtClean="0"/>
              <a:t>패키지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만드는 명령어를 제공합니다</a:t>
            </a:r>
            <a:r>
              <a:rPr lang="en-US" altLang="ko-KR" dirty="0"/>
              <a:t>.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 smtClean="0"/>
              <a:t>패키지 매니저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92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" y="733414"/>
            <a:ext cx="11468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npm</a:t>
            </a:r>
            <a:r>
              <a:rPr lang="en-US" altLang="ko-KR" b="1" dirty="0" smtClean="0"/>
              <a:t> (</a:t>
            </a:r>
            <a:r>
              <a:rPr lang="en-US" altLang="ko-KR" dirty="0" smtClean="0"/>
              <a:t>Node </a:t>
            </a:r>
            <a:r>
              <a:rPr lang="en-US" altLang="ko-KR" dirty="0"/>
              <a:t>Package </a:t>
            </a:r>
            <a:r>
              <a:rPr lang="en-US" altLang="ko-KR" dirty="0" smtClean="0"/>
              <a:t>Manager)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package name: </a:t>
            </a:r>
            <a:r>
              <a:rPr lang="ko-KR" altLang="en-US" dirty="0"/>
              <a:t>패키지의 이름입니다</a:t>
            </a:r>
            <a:r>
              <a:rPr lang="en-US" altLang="ko-KR" dirty="0"/>
              <a:t>. </a:t>
            </a:r>
            <a:r>
              <a:rPr lang="en-US" altLang="ko-KR" dirty="0" err="1"/>
              <a:t>package.json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속성에 저장됩니다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version</a:t>
            </a:r>
            <a:r>
              <a:rPr lang="en-US" altLang="ko-KR" dirty="0"/>
              <a:t>: </a:t>
            </a:r>
            <a:r>
              <a:rPr lang="ko-KR" altLang="en-US" dirty="0"/>
              <a:t>패키지의 버전입니다</a:t>
            </a:r>
            <a:r>
              <a:rPr lang="en-US" altLang="ko-KR" dirty="0"/>
              <a:t>. </a:t>
            </a:r>
            <a:r>
              <a:rPr lang="en-US" altLang="ko-KR" dirty="0" err="1"/>
              <a:t>npm</a:t>
            </a:r>
            <a:r>
              <a:rPr lang="ko-KR" altLang="en-US" dirty="0"/>
              <a:t>의 버전은 다소 엄격하게 관리됩니다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entry </a:t>
            </a:r>
            <a:r>
              <a:rPr lang="en-US" altLang="ko-KR" dirty="0"/>
              <a:t>point: </a:t>
            </a:r>
            <a:r>
              <a:rPr lang="ko-KR" altLang="en-US" dirty="0"/>
              <a:t>자바스크립트 실행 파일 </a:t>
            </a:r>
            <a:r>
              <a:rPr lang="ko-KR" altLang="en-US" dirty="0" err="1"/>
              <a:t>진입점입니다</a:t>
            </a:r>
            <a:r>
              <a:rPr lang="en-US" altLang="ko-KR" dirty="0"/>
              <a:t>. </a:t>
            </a:r>
            <a:r>
              <a:rPr lang="ko-KR" altLang="en-US" dirty="0"/>
              <a:t>보통 마지막으로 </a:t>
            </a:r>
            <a:r>
              <a:rPr lang="en-US" altLang="ko-KR" dirty="0" err="1"/>
              <a:t>module.exports</a:t>
            </a:r>
            <a:r>
              <a:rPr lang="ko-KR" altLang="en-US" dirty="0"/>
              <a:t>를 하는 파일을 지정합니다</a:t>
            </a:r>
            <a:r>
              <a:rPr lang="en-US" altLang="ko-KR" dirty="0"/>
              <a:t>. </a:t>
            </a:r>
            <a:r>
              <a:rPr lang="en-US" altLang="ko-KR" dirty="0" err="1"/>
              <a:t>package.json</a:t>
            </a:r>
            <a:r>
              <a:rPr lang="ko-KR" altLang="en-US" dirty="0"/>
              <a:t>의 </a:t>
            </a:r>
            <a:r>
              <a:rPr lang="en-US" altLang="ko-KR" dirty="0"/>
              <a:t>main </a:t>
            </a:r>
            <a:r>
              <a:rPr lang="ko-KR" altLang="en-US" dirty="0"/>
              <a:t>속성에 저장됩니다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test </a:t>
            </a:r>
            <a:r>
              <a:rPr lang="en-US" altLang="ko-KR" dirty="0"/>
              <a:t>command: </a:t>
            </a:r>
            <a:r>
              <a:rPr lang="ko-KR" altLang="en-US" dirty="0"/>
              <a:t>코드를 테스트할 때 입력할 명령어를 의미합니다</a:t>
            </a:r>
            <a:r>
              <a:rPr lang="en-US" altLang="ko-KR" dirty="0"/>
              <a:t>. </a:t>
            </a:r>
            <a:r>
              <a:rPr lang="en-US" altLang="ko-KR" dirty="0" err="1"/>
              <a:t>package.json</a:t>
            </a:r>
            <a:r>
              <a:rPr lang="en-US" altLang="ko-KR" dirty="0"/>
              <a:t> scripts </a:t>
            </a:r>
            <a:r>
              <a:rPr lang="ko-KR" altLang="en-US" dirty="0"/>
              <a:t>속성 안의 </a:t>
            </a:r>
            <a:r>
              <a:rPr lang="en-US" altLang="ko-KR" dirty="0"/>
              <a:t>test </a:t>
            </a:r>
            <a:r>
              <a:rPr lang="ko-KR" altLang="en-US" dirty="0"/>
              <a:t>속성에 저장됩니다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repository: </a:t>
            </a:r>
            <a:r>
              <a:rPr lang="ko-KR" altLang="en-US" dirty="0"/>
              <a:t>코드를 저장해둔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저장소 주소를 의미합니다</a:t>
            </a:r>
            <a:r>
              <a:rPr lang="en-US" altLang="ko-KR" dirty="0"/>
              <a:t>. </a:t>
            </a:r>
            <a:r>
              <a:rPr lang="ko-KR" altLang="en-US" dirty="0"/>
              <a:t>나중에 소스에 문제가 생겼을 때 사용자들이 이 저장소에 방문해 문제를 제기할 수도 있고</a:t>
            </a:r>
            <a:r>
              <a:rPr lang="en-US" altLang="ko-KR" dirty="0"/>
              <a:t>, </a:t>
            </a:r>
            <a:r>
              <a:rPr lang="ko-KR" altLang="en-US" dirty="0"/>
              <a:t>코드 </a:t>
            </a:r>
            <a:r>
              <a:rPr lang="ko-KR" altLang="en-US" dirty="0" err="1"/>
              <a:t>수정본을</a:t>
            </a:r>
            <a:r>
              <a:rPr lang="ko-KR" altLang="en-US" dirty="0"/>
              <a:t> 올릴 수도 있습니다</a:t>
            </a:r>
            <a:r>
              <a:rPr lang="en-US" altLang="ko-KR" dirty="0"/>
              <a:t>. </a:t>
            </a:r>
            <a:r>
              <a:rPr lang="en-US" altLang="ko-KR" dirty="0" err="1"/>
              <a:t>package.json</a:t>
            </a:r>
            <a:r>
              <a:rPr lang="ko-KR" altLang="en-US" dirty="0"/>
              <a:t>의 </a:t>
            </a:r>
            <a:r>
              <a:rPr lang="en-US" altLang="ko-KR" dirty="0"/>
              <a:t>repository </a:t>
            </a:r>
            <a:r>
              <a:rPr lang="ko-KR" altLang="en-US" dirty="0"/>
              <a:t>속성에 저장됩니다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keywords</a:t>
            </a:r>
            <a:r>
              <a:rPr lang="en-US" altLang="ko-KR" dirty="0"/>
              <a:t>: </a:t>
            </a:r>
            <a:r>
              <a:rPr lang="ko-KR" altLang="en-US" dirty="0"/>
              <a:t>키워드는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공식 홈페이지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https://npmjs.com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에서 패키지를 </a:t>
            </a:r>
            <a:r>
              <a:rPr lang="ko-KR" altLang="en-US" dirty="0"/>
              <a:t>쉽게 찾을 수 있게 해줍니다</a:t>
            </a:r>
            <a:r>
              <a:rPr lang="en-US" altLang="ko-KR" dirty="0"/>
              <a:t>. </a:t>
            </a:r>
            <a:r>
              <a:rPr lang="en-US" altLang="ko-KR" dirty="0" err="1"/>
              <a:t>package.json</a:t>
            </a:r>
            <a:r>
              <a:rPr lang="ko-KR" altLang="en-US" dirty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keywords </a:t>
            </a:r>
            <a:r>
              <a:rPr lang="ko-KR" altLang="en-US" dirty="0"/>
              <a:t>속성에 저장됩니다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license</a:t>
            </a:r>
            <a:r>
              <a:rPr lang="en-US" altLang="ko-KR" dirty="0"/>
              <a:t>: </a:t>
            </a:r>
            <a:r>
              <a:rPr lang="ko-KR" altLang="en-US" dirty="0"/>
              <a:t>해당 패키지의 라이선스를 넣어주면 됩니다</a:t>
            </a:r>
            <a:r>
              <a:rPr lang="en-US" altLang="ko-KR" dirty="0"/>
              <a:t>.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 smtClean="0"/>
              <a:t>패키지 매니저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362825" y="3492501"/>
            <a:ext cx="4499861" cy="3062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init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package </a:t>
            </a:r>
            <a:r>
              <a:rPr lang="en-US" altLang="ko-KR" sz="1600" smtClean="0">
                <a:solidFill>
                  <a:schemeClr val="tx1"/>
                </a:solidFill>
              </a:rPr>
              <a:t>name : </a:t>
            </a:r>
            <a:r>
              <a:rPr lang="en-US" altLang="ko-KR" sz="1600">
                <a:solidFill>
                  <a:schemeClr val="tx1"/>
                </a:solidFill>
              </a:rPr>
              <a:t>(</a:t>
            </a:r>
            <a:r>
              <a:rPr lang="ko-KR" altLang="en-US" sz="1600">
                <a:solidFill>
                  <a:schemeClr val="tx1"/>
                </a:solidFill>
              </a:rPr>
              <a:t>폴더명</a:t>
            </a:r>
            <a:r>
              <a:rPr lang="en-US" altLang="ko-KR" sz="1600">
                <a:solidFill>
                  <a:schemeClr val="tx1"/>
                </a:solidFill>
              </a:rPr>
              <a:t>) [</a:t>
            </a:r>
            <a:r>
              <a:rPr lang="ko-KR" altLang="en-US" sz="1600">
                <a:solidFill>
                  <a:srgbClr val="C00000"/>
                </a:solidFill>
              </a:rPr>
              <a:t>프로젝트 이름 입력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version : </a:t>
            </a:r>
            <a:r>
              <a:rPr lang="en-US" altLang="ko-KR" sz="1600">
                <a:solidFill>
                  <a:schemeClr val="tx1"/>
                </a:solidFill>
              </a:rPr>
              <a:t>(1.0.0)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프로젝트 버전 입력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description : </a:t>
            </a:r>
            <a:r>
              <a:rPr lang="en-US" altLang="ko-KR" sz="1600">
                <a:solidFill>
                  <a:schemeClr val="tx1"/>
                </a:solidFill>
              </a:rPr>
              <a:t>[</a:t>
            </a:r>
            <a:r>
              <a:rPr lang="ko-KR" altLang="en-US" sz="1600">
                <a:solidFill>
                  <a:schemeClr val="tx1"/>
                </a:solidFill>
              </a:rPr>
              <a:t>프로젝트 설명 입력</a:t>
            </a:r>
            <a:r>
              <a:rPr lang="en-US" altLang="ko-KR" sz="160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entry </a:t>
            </a:r>
            <a:r>
              <a:rPr lang="en-US" altLang="ko-KR" sz="1600" smtClean="0">
                <a:solidFill>
                  <a:schemeClr val="tx1"/>
                </a:solidFill>
              </a:rPr>
              <a:t>point : </a:t>
            </a:r>
            <a:r>
              <a:rPr lang="en-US" altLang="ko-KR" sz="1600">
                <a:solidFill>
                  <a:schemeClr val="tx1"/>
                </a:solidFill>
              </a:rPr>
              <a:t>index.js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test </a:t>
            </a:r>
            <a:r>
              <a:rPr lang="en-US" altLang="ko-KR" sz="1600" smtClean="0">
                <a:solidFill>
                  <a:schemeClr val="tx1"/>
                </a:solidFill>
              </a:rPr>
              <a:t>command :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엔터 키 클릭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git </a:t>
            </a:r>
            <a:r>
              <a:rPr lang="en-US" altLang="ko-KR" sz="1600" smtClean="0">
                <a:solidFill>
                  <a:schemeClr val="tx1"/>
                </a:solidFill>
              </a:rPr>
              <a:t>repository :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엔터 키 클릭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keywords :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엔터 키 클릭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author :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여러분의 이름 입력</a:t>
            </a:r>
            <a:r>
              <a:rPr lang="en-US" altLang="ko-KR" sz="1600">
                <a:solidFill>
                  <a:srgbClr val="C00000"/>
                </a:solidFill>
              </a:rPr>
              <a:t>]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license : </a:t>
            </a:r>
            <a:r>
              <a:rPr lang="en-US" altLang="ko-KR" sz="1600">
                <a:solidFill>
                  <a:schemeClr val="tx1"/>
                </a:solidFill>
              </a:rPr>
              <a:t>(ISC) </a:t>
            </a:r>
            <a:r>
              <a:rPr lang="en-US" altLang="ko-KR" sz="1600">
                <a:solidFill>
                  <a:srgbClr val="C00000"/>
                </a:solidFill>
              </a:rPr>
              <a:t>[</a:t>
            </a:r>
            <a:r>
              <a:rPr lang="ko-KR" altLang="en-US" sz="1600">
                <a:solidFill>
                  <a:srgbClr val="C00000"/>
                </a:solidFill>
              </a:rPr>
              <a:t>엔터 키 클릭</a:t>
            </a:r>
            <a:r>
              <a:rPr lang="en-US" altLang="ko-KR" sz="1600" smtClean="0">
                <a:solidFill>
                  <a:srgbClr val="C00000"/>
                </a:solidFill>
              </a:rPr>
              <a:t>]</a:t>
            </a:r>
            <a:endParaRPr lang="en-US" altLang="ko-KR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npm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install </a:t>
            </a:r>
            <a:r>
              <a:rPr lang="ko-KR" altLang="en-US" sz="1600" dirty="0"/>
              <a:t>패키지</a:t>
            </a:r>
            <a:r>
              <a:rPr lang="en-US" altLang="ko-KR" sz="1600" dirty="0"/>
              <a:t>@</a:t>
            </a:r>
            <a:r>
              <a:rPr lang="ko-KR" altLang="en-US" sz="1600" dirty="0"/>
              <a:t>버전 </a:t>
            </a:r>
            <a:r>
              <a:rPr lang="en-US" altLang="ko-KR" sz="1600" dirty="0"/>
              <a:t>:  </a:t>
            </a:r>
            <a:r>
              <a:rPr lang="ko-KR" altLang="en-US" sz="1600" dirty="0"/>
              <a:t>특정한 버전을 설치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install </a:t>
            </a:r>
            <a:r>
              <a:rPr lang="ko-KR" altLang="en-US" sz="1600" dirty="0"/>
              <a:t>주소 </a:t>
            </a:r>
            <a:r>
              <a:rPr lang="en-US" altLang="ko-KR" sz="1600" dirty="0"/>
              <a:t>: </a:t>
            </a:r>
            <a:r>
              <a:rPr lang="ko-KR" altLang="en-US" sz="1600" dirty="0"/>
              <a:t>특정한 저장소에 있는 패키지를 설치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update : </a:t>
            </a:r>
            <a:r>
              <a:rPr lang="ko-KR" altLang="en-US" sz="1600" dirty="0"/>
              <a:t>설치한 패키지를 업데이트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dedupe :  </a:t>
            </a:r>
            <a:r>
              <a:rPr lang="en-US" altLang="ko-KR" sz="1600" dirty="0" err="1"/>
              <a:t>npm</a:t>
            </a:r>
            <a:r>
              <a:rPr lang="ko-KR" altLang="en-US" sz="1600" dirty="0"/>
              <a:t>의 중복된 패키지들을 정리할 때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docs :  </a:t>
            </a:r>
            <a:r>
              <a:rPr lang="ko-KR" altLang="en-US" sz="1600" dirty="0"/>
              <a:t>패키지에 대한 설명을 보여줍니다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root :  </a:t>
            </a:r>
            <a:r>
              <a:rPr lang="en-US" altLang="ko-KR" sz="1600" dirty="0" err="1"/>
              <a:t>node_modules</a:t>
            </a:r>
            <a:r>
              <a:rPr lang="ko-KR" altLang="en-US" sz="1600" dirty="0"/>
              <a:t>의 위치를 알려줍니다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outdated :  </a:t>
            </a:r>
            <a:r>
              <a:rPr lang="ko-KR" altLang="en-US" sz="1600" dirty="0"/>
              <a:t>오래된 패키지가 있는지 알려줍니다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ls :  </a:t>
            </a:r>
            <a:r>
              <a:rPr lang="ko-KR" altLang="en-US" sz="1600" dirty="0"/>
              <a:t>패키지를 </a:t>
            </a:r>
            <a:r>
              <a:rPr lang="ko-KR" altLang="en-US" sz="1600"/>
              <a:t>조회하는 </a:t>
            </a:r>
            <a:r>
              <a:rPr lang="ko-KR" altLang="en-US" sz="1600" smtClean="0"/>
              <a:t>명령어</a:t>
            </a:r>
            <a:r>
              <a:rPr lang="en-US" altLang="ko-KR" sz="1600" smtClean="0"/>
              <a:t>, </a:t>
            </a:r>
            <a:r>
              <a:rPr lang="ko-KR" altLang="en-US" sz="1600" smtClean="0"/>
              <a:t>현재 </a:t>
            </a:r>
            <a:r>
              <a:rPr lang="ko-KR" altLang="en-US" sz="1600" dirty="0"/>
              <a:t>설치된 패키지의 버전과 </a:t>
            </a:r>
            <a:r>
              <a:rPr lang="en-US" altLang="ko-KR" sz="1600" dirty="0"/>
              <a:t>dependencies</a:t>
            </a:r>
            <a:r>
              <a:rPr lang="ko-KR" altLang="en-US" sz="1600" dirty="0"/>
              <a:t>를 트리 구조로 표현합니다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ll</a:t>
            </a:r>
            <a:r>
              <a:rPr lang="en-US" altLang="ko-KR" sz="1600" dirty="0"/>
              <a:t>  </a:t>
            </a:r>
            <a:r>
              <a:rPr lang="ko-KR" altLang="en-US" sz="1600" dirty="0"/>
              <a:t>더 자세한 정보를 줍니다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ls [</a:t>
            </a:r>
            <a:r>
              <a:rPr lang="ko-KR" altLang="en-US" sz="1600" dirty="0" err="1"/>
              <a:t>패키지명</a:t>
            </a:r>
            <a:r>
              <a:rPr lang="en-US" altLang="ko-KR" sz="1600" dirty="0"/>
              <a:t>] :  </a:t>
            </a:r>
            <a:r>
              <a:rPr lang="ko-KR" altLang="en-US" sz="1600" dirty="0"/>
              <a:t>해당 패키지가 </a:t>
            </a:r>
            <a:r>
              <a:rPr lang="ko-KR" altLang="en-US" sz="1600" dirty="0" err="1"/>
              <a:t>있는지와</a:t>
            </a:r>
            <a:r>
              <a:rPr lang="en-US" altLang="ko-KR" sz="1600" dirty="0"/>
              <a:t>, </a:t>
            </a:r>
            <a:r>
              <a:rPr lang="ko-KR" altLang="en-US" sz="1600" dirty="0"/>
              <a:t>해당 패키지가 어떤 패키지의 </a:t>
            </a:r>
            <a:r>
              <a:rPr lang="en-US" altLang="ko-KR" sz="1600" dirty="0"/>
              <a:t>dependencies</a:t>
            </a:r>
            <a:r>
              <a:rPr lang="ko-KR" altLang="en-US" sz="1600" dirty="0"/>
              <a:t>인지 보여줍니다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search : 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ko-KR" altLang="en-US" sz="1600" dirty="0"/>
              <a:t>저장소에서 패키지를 검색하는 명령어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owner : </a:t>
            </a:r>
            <a:r>
              <a:rPr lang="ko-KR" altLang="en-US" sz="1600" dirty="0" err="1"/>
              <a:t>키지의</a:t>
            </a:r>
            <a:r>
              <a:rPr lang="ko-KR" altLang="en-US" sz="1600" dirty="0"/>
              <a:t> 주인이 누군지 알려주는 명령어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bugs : </a:t>
            </a:r>
            <a:r>
              <a:rPr lang="ko-KR" altLang="en-US" sz="1600" dirty="0"/>
              <a:t>버그가 발생했을 때 어떻게 패키지의 주인에게 연락을 취할지 알려줍니다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err="1"/>
              <a:t>npm</a:t>
            </a:r>
            <a:r>
              <a:rPr lang="en-US" altLang="ko-KR" sz="1600"/>
              <a:t> </a:t>
            </a:r>
            <a:r>
              <a:rPr lang="en-US" altLang="ko-KR" sz="1600" smtClean="0"/>
              <a:t>[start | stop | restart | test | run ]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cache :  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ko-KR" altLang="en-US" sz="1600" dirty="0"/>
              <a:t>내의 </a:t>
            </a:r>
            <a:r>
              <a:rPr lang="en-US" altLang="ko-KR" sz="1600" dirty="0"/>
              <a:t>cache</a:t>
            </a:r>
            <a:r>
              <a:rPr lang="ko-KR" altLang="en-US" sz="1600" dirty="0"/>
              <a:t>를 보여줍니다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rebuild : </a:t>
            </a:r>
            <a:r>
              <a:rPr lang="en-US" altLang="ko-KR" sz="1600" dirty="0" err="1"/>
              <a:t>npm</a:t>
            </a:r>
            <a:r>
              <a:rPr lang="ko-KR" altLang="en-US" sz="1600" dirty="0"/>
              <a:t>을 다시 설치하는 명령어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npm</a:t>
            </a:r>
            <a:r>
              <a:rPr lang="ko-KR" altLang="en-US" sz="1600" dirty="0"/>
              <a:t>의 설정을 </a:t>
            </a:r>
            <a:r>
              <a:rPr lang="ko-KR" altLang="en-US" sz="1600"/>
              <a:t>조작하는 </a:t>
            </a:r>
            <a:r>
              <a:rPr lang="ko-KR" altLang="en-US" sz="1600" smtClean="0"/>
              <a:t>명령어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npm uninstall [</a:t>
            </a:r>
            <a:r>
              <a:rPr lang="ko-KR" altLang="en-US" sz="1600"/>
              <a:t>패키지명</a:t>
            </a:r>
            <a:r>
              <a:rPr lang="en-US" altLang="ko-KR" sz="1600" smtClean="0"/>
              <a:t>]</a:t>
            </a:r>
            <a:r>
              <a:rPr lang="ko-KR" altLang="en-US" sz="1600" smtClean="0"/>
              <a:t> </a:t>
            </a:r>
            <a:r>
              <a:rPr lang="en-US" altLang="ko-KR" sz="1600" smtClean="0"/>
              <a:t>: </a:t>
            </a:r>
            <a:r>
              <a:rPr lang="ko-KR" altLang="en-US" sz="1600" smtClean="0"/>
              <a:t> </a:t>
            </a:r>
            <a:r>
              <a:rPr lang="ko-KR" altLang="en-US" sz="1600"/>
              <a:t>해당 패키지를 제거하는 </a:t>
            </a:r>
            <a:r>
              <a:rPr lang="ko-KR" altLang="en-US" sz="1600" smtClean="0"/>
              <a:t>명령어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npm info [</a:t>
            </a:r>
            <a:r>
              <a:rPr lang="ko-KR" altLang="en-US" sz="1600"/>
              <a:t>패키지명</a:t>
            </a:r>
            <a:r>
              <a:rPr lang="en-US" altLang="ko-KR" sz="1600"/>
              <a:t>]</a:t>
            </a:r>
            <a:r>
              <a:rPr lang="ko-KR" altLang="en-US" sz="1600"/>
              <a:t>은 패키지의 세부 정보를 파악하고자 할 때 사용하는 명령어입니다</a:t>
            </a:r>
            <a:r>
              <a:rPr lang="en-US" altLang="ko-KR" sz="1600"/>
              <a:t>. package.json</a:t>
            </a:r>
            <a:r>
              <a:rPr lang="ko-KR" altLang="en-US" sz="1600"/>
              <a:t>의 내용과 의존 관계</a:t>
            </a:r>
            <a:r>
              <a:rPr lang="en-US" altLang="ko-KR" sz="1600"/>
              <a:t>, </a:t>
            </a:r>
            <a:r>
              <a:rPr lang="ko-KR" altLang="en-US" sz="1600"/>
              <a:t>설치 가능한 버전 정보 등이 표시됩니다</a:t>
            </a:r>
            <a:r>
              <a:rPr lang="en-US" altLang="ko-KR" sz="1600" smtClean="0"/>
              <a:t>.</a:t>
            </a:r>
            <a:r>
              <a:rPr lang="ko-KR" altLang="en-US" sz="1600"/>
              <a:t> </a:t>
            </a:r>
            <a:endParaRPr lang="en-US" altLang="ko-KR" sz="160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NPM </a:t>
            </a:r>
            <a:r>
              <a:rPr lang="ko-KR" altLang="en-US" b="1"/>
              <a:t>패키지 매니저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14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package.json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프로젝트에서 필요로 하는 패키지명과 함께 패키지 버전관리에 사용됨</a:t>
            </a:r>
            <a:r>
              <a:rPr lang="en-US" altLang="ko-KR" sz="1600" dirty="0" smtClean="0"/>
              <a:t>  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명령어로 </a:t>
            </a:r>
            <a:r>
              <a:rPr lang="en-US" altLang="ko-KR" sz="1600" dirty="0" err="1"/>
              <a:t>package.json</a:t>
            </a:r>
            <a:r>
              <a:rPr lang="en-US" altLang="ko-KR" sz="1600" dirty="0"/>
              <a:t> </a:t>
            </a:r>
            <a:r>
              <a:rPr lang="ko-KR" altLang="en-US" sz="1600" dirty="0"/>
              <a:t>생성 </a:t>
            </a:r>
            <a:r>
              <a:rPr lang="en-US" altLang="ko-KR" sz="1600" dirty="0"/>
              <a:t>(</a:t>
            </a:r>
            <a:r>
              <a:rPr lang="ko-KR" altLang="en-US" sz="1600" dirty="0"/>
              <a:t>프로젝트 폴더 안으로 </a:t>
            </a:r>
            <a:r>
              <a:rPr lang="en-US" altLang="ko-KR" sz="1600" dirty="0" err="1"/>
              <a:t>cmd</a:t>
            </a:r>
            <a:r>
              <a:rPr lang="ko-KR" altLang="en-US" sz="1600" dirty="0"/>
              <a:t>를 통해서 이동한 후 입력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노드</a:t>
            </a:r>
            <a:r>
              <a:rPr lang="ko-KR" altLang="en-US" sz="1600" dirty="0"/>
              <a:t> 어플리케이션 </a:t>
            </a:r>
            <a:r>
              <a:rPr lang="en-US" altLang="ko-KR" sz="1600" dirty="0"/>
              <a:t>/ </a:t>
            </a:r>
            <a:r>
              <a:rPr lang="ko-KR" altLang="en-US" sz="1600" dirty="0"/>
              <a:t>모듈의 경로에 위치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패키지의 </a:t>
            </a:r>
            <a:r>
              <a:rPr lang="ko-KR" altLang="en-US" sz="1600"/>
              <a:t>속성을 </a:t>
            </a:r>
            <a:r>
              <a:rPr lang="ko-KR" altLang="en-US" sz="1600" smtClean="0"/>
              <a:t>정의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scripts </a:t>
            </a:r>
            <a:r>
              <a:rPr lang="ko-KR" altLang="en-US" sz="1600" smtClean="0"/>
              <a:t>부분은 </a:t>
            </a:r>
            <a:r>
              <a:rPr lang="en-US" altLang="ko-KR" sz="1600" smtClean="0"/>
              <a:t>npm </a:t>
            </a:r>
            <a:r>
              <a:rPr lang="ko-KR" altLang="en-US" sz="1600" smtClean="0"/>
              <a:t>명령어를 저장해두는 부분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/>
              <a:t>패키지 매니저</a:t>
            </a:r>
            <a:endParaRPr lang="en-US" altLang="ko-KR" b="1"/>
          </a:p>
          <a:p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244223" y="1813878"/>
            <a:ext cx="4224258" cy="4937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package.json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형식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"name":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akasha</a:t>
            </a:r>
            <a:r>
              <a:rPr lang="en-US" altLang="ko-KR" sz="1600" dirty="0" smtClean="0">
                <a:solidFill>
                  <a:schemeClr val="tx1"/>
                </a:solidFill>
              </a:rPr>
              <a:t>",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"version": "1.0.0",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"description": "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 description",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"main": "server.js",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"scripts":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</a:t>
            </a:r>
            <a:r>
              <a:rPr lang="en-US" altLang="ko-KR" sz="1600" dirty="0">
                <a:solidFill>
                  <a:srgbClr val="C00000"/>
                </a:solidFill>
              </a:rPr>
              <a:t>test</a:t>
            </a:r>
            <a:r>
              <a:rPr lang="en-US" altLang="ko-KR" sz="1600" dirty="0">
                <a:solidFill>
                  <a:schemeClr val="tx1"/>
                </a:solidFill>
              </a:rPr>
              <a:t>": "echo \"Error: no test specified\" &amp;&amp; exit 1",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</a:t>
            </a:r>
            <a:r>
              <a:rPr lang="en-US" altLang="ko-KR" sz="1600" dirty="0">
                <a:solidFill>
                  <a:srgbClr val="C00000"/>
                </a:solidFill>
              </a:rPr>
              <a:t>start</a:t>
            </a:r>
            <a:r>
              <a:rPr lang="en-US" altLang="ko-KR" sz="1600" dirty="0">
                <a:solidFill>
                  <a:schemeClr val="tx1"/>
                </a:solidFill>
              </a:rPr>
              <a:t>": "node server.js"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"keywords": [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akasha</a:t>
            </a:r>
            <a:r>
              <a:rPr lang="en-US" altLang="ko-KR" sz="1600" dirty="0" smtClean="0">
                <a:solidFill>
                  <a:schemeClr val="tx1"/>
                </a:solidFill>
              </a:rPr>
              <a:t>",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"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</a:t>
            </a:r>
            <a:r>
              <a:rPr lang="en-US" altLang="ko-KR" sz="1600" dirty="0" err="1">
                <a:solidFill>
                  <a:schemeClr val="tx1"/>
                </a:solidFill>
              </a:rPr>
              <a:t>nodejs</a:t>
            </a:r>
            <a:r>
              <a:rPr lang="en-US" altLang="ko-KR" sz="16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"lecture"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],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"author":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Akasha.Park</a:t>
            </a:r>
            <a:r>
              <a:rPr lang="en-US" altLang="ko-KR" sz="1600" dirty="0" smtClean="0">
                <a:solidFill>
                  <a:schemeClr val="tx1"/>
                </a:solidFill>
              </a:rPr>
              <a:t>",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"license": </a:t>
            </a:r>
            <a:r>
              <a:rPr lang="en-US" altLang="ko-KR" sz="1600" dirty="0" smtClean="0">
                <a:solidFill>
                  <a:schemeClr val="tx1"/>
                </a:solidFill>
              </a:rPr>
              <a:t>“ "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014" y="4886427"/>
            <a:ext cx="4224258" cy="1276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$npm</a:t>
            </a:r>
            <a:r>
              <a:rPr lang="ko-KR" altLang="en-US" sz="1600" smtClean="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run</a:t>
            </a:r>
            <a:r>
              <a:rPr lang="ko-KR" altLang="en-US" sz="1600" smtClean="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[</a:t>
            </a:r>
            <a:r>
              <a:rPr lang="ko-KR" altLang="en-US" sz="1600" smtClean="0">
                <a:solidFill>
                  <a:schemeClr val="tx1"/>
                </a:solidFill>
              </a:rPr>
              <a:t>스크립트 명령어</a:t>
            </a:r>
            <a:r>
              <a:rPr lang="en-US" altLang="ko-KR" sz="160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$npm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run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test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$npm</a:t>
            </a:r>
            <a:r>
              <a:rPr lang="ko-KR" altLang="en-US" sz="1600" smtClean="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run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 start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2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package.json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npm</a:t>
            </a:r>
            <a:r>
              <a:rPr lang="en-US" altLang="ko-KR" sz="1600" dirty="0"/>
              <a:t> install </a:t>
            </a:r>
            <a:r>
              <a:rPr lang="ko-KR" altLang="en-US" sz="1600" dirty="0"/>
              <a:t>명령어에 </a:t>
            </a:r>
            <a:r>
              <a:rPr lang="en-US" altLang="ko-KR" sz="1600" dirty="0"/>
              <a:t>--save </a:t>
            </a:r>
            <a:r>
              <a:rPr lang="ko-KR" altLang="en-US" sz="1600" dirty="0"/>
              <a:t>옵션은  </a:t>
            </a:r>
            <a:r>
              <a:rPr lang="en-US" altLang="ko-KR" sz="1600" dirty="0"/>
              <a:t>dependencies</a:t>
            </a:r>
            <a:r>
              <a:rPr lang="ko-KR" altLang="en-US" sz="1600" dirty="0"/>
              <a:t>에 패키지 이름을 추가하는 옵션이지만 </a:t>
            </a:r>
            <a:r>
              <a:rPr lang="en-US" altLang="ko-KR" sz="1600" dirty="0"/>
              <a:t>npm@5</a:t>
            </a:r>
            <a:r>
              <a:rPr lang="ko-KR" altLang="en-US" sz="1600" dirty="0"/>
              <a:t>부터는 기본값으로 설정되어 있으므로 </a:t>
            </a:r>
            <a:r>
              <a:rPr lang="ko-KR" altLang="en-US" sz="1600" dirty="0" smtClean="0"/>
              <a:t>생략가능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node_modules</a:t>
            </a:r>
            <a:r>
              <a:rPr lang="ko-KR" altLang="en-US" sz="1600" dirty="0"/>
              <a:t>폴더가 생성되고 의존하는  다른 패키지들이 </a:t>
            </a:r>
            <a:r>
              <a:rPr lang="ko-KR" altLang="en-US" sz="1600" dirty="0" smtClean="0"/>
              <a:t>저장됩니다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설치한 패키지들이 </a:t>
            </a:r>
            <a:r>
              <a:rPr lang="en-US" altLang="ko-KR" sz="1600" dirty="0"/>
              <a:t>dependencies </a:t>
            </a:r>
            <a:r>
              <a:rPr lang="ko-KR" altLang="en-US" sz="1600" dirty="0"/>
              <a:t>속성에 기록됩니다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 </a:t>
            </a:r>
            <a:r>
              <a:rPr lang="en-US" altLang="ko-KR" sz="1600" dirty="0" err="1"/>
              <a:t>node_modules</a:t>
            </a:r>
            <a:r>
              <a:rPr lang="ko-KR" altLang="en-US" sz="1600" dirty="0"/>
              <a:t>는 언제든지 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 install</a:t>
            </a:r>
            <a:r>
              <a:rPr lang="ko-KR" altLang="en-US" sz="1600" dirty="0"/>
              <a:t>로 설치할 수 있으므로 </a:t>
            </a:r>
            <a:r>
              <a:rPr lang="en-US" altLang="ko-KR" sz="1600" dirty="0" err="1"/>
              <a:t>node_modules</a:t>
            </a:r>
            <a:r>
              <a:rPr lang="ko-KR" altLang="en-US" sz="1600" dirty="0"/>
              <a:t>는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보관할 </a:t>
            </a:r>
            <a:r>
              <a:rPr lang="ko-KR" altLang="en-US" sz="1600" dirty="0"/>
              <a:t>필요가 없다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/>
              <a:t>패키지 매니저</a:t>
            </a:r>
            <a:endParaRPr lang="en-US" altLang="ko-KR" b="1"/>
          </a:p>
          <a:p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843422" y="2590370"/>
            <a:ext cx="3538077" cy="2596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package.json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형식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"name": "</a:t>
            </a:r>
            <a:r>
              <a:rPr lang="en-US" altLang="ko-KR" sz="1600" dirty="0" err="1">
                <a:solidFill>
                  <a:schemeClr val="tx1"/>
                </a:solidFill>
              </a:rPr>
              <a:t>npmtest</a:t>
            </a:r>
            <a:r>
              <a:rPr lang="en-US" altLang="ko-KR" sz="16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// </a:t>
            </a:r>
            <a:r>
              <a:rPr lang="ko-KR" altLang="en-US" sz="1600" dirty="0">
                <a:solidFill>
                  <a:schemeClr val="tx1"/>
                </a:solidFill>
              </a:rPr>
              <a:t>생략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chemeClr val="tx1"/>
                </a:solidFill>
              </a:rPr>
              <a:t>"license": "ISC",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"dependencies":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"express": "^4.16.3"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43423" y="5425734"/>
            <a:ext cx="3538077" cy="798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$</a:t>
            </a:r>
            <a:r>
              <a:rPr lang="en-US" altLang="ko-KR" sz="1600">
                <a:solidFill>
                  <a:schemeClr val="tx1"/>
                </a:solidFill>
              </a:rPr>
              <a:t>npm install [</a:t>
            </a:r>
            <a:r>
              <a:rPr lang="ko-KR" altLang="en-US" sz="1600">
                <a:solidFill>
                  <a:schemeClr val="tx1"/>
                </a:solidFill>
              </a:rPr>
              <a:t>패키지 이름</a:t>
            </a:r>
            <a:r>
              <a:rPr lang="en-US" altLang="ko-KR" sz="160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$ npm install </a:t>
            </a:r>
            <a:r>
              <a:rPr lang="en-US" altLang="ko-KR" sz="1600" smtClean="0">
                <a:solidFill>
                  <a:schemeClr val="tx1"/>
                </a:solidFill>
              </a:rPr>
              <a:t>express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0" y="1385887"/>
            <a:ext cx="1747810" cy="5242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55" y="2738483"/>
            <a:ext cx="4338637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개발용 패키지를 </a:t>
            </a:r>
            <a:r>
              <a:rPr lang="ko-KR" altLang="en-US" b="1" smtClean="0"/>
              <a:t>설치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실제 배포 시에는 사용되지 않고</a:t>
            </a:r>
            <a:r>
              <a:rPr lang="en-US" altLang="ko-KR" sz="1600"/>
              <a:t>, </a:t>
            </a:r>
            <a:r>
              <a:rPr lang="ko-KR" altLang="en-US" sz="1600"/>
              <a:t>개발 중에만 사용되는 패키지들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npm install --save-dev [</a:t>
            </a:r>
            <a:r>
              <a:rPr lang="ko-KR" altLang="en-US" sz="1600"/>
              <a:t>패키지</a:t>
            </a:r>
            <a:r>
              <a:rPr lang="en-US" altLang="ko-KR" sz="1600"/>
              <a:t>] [...]</a:t>
            </a:r>
            <a:r>
              <a:rPr lang="ko-KR" altLang="en-US" sz="1600"/>
              <a:t>로 </a:t>
            </a:r>
            <a:r>
              <a:rPr lang="ko-KR" altLang="en-US" sz="1600" smtClean="0"/>
              <a:t>설치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package.json</a:t>
            </a:r>
            <a:r>
              <a:rPr lang="ko-KR" altLang="en-US" sz="1600"/>
              <a:t>에 새로운 속성 </a:t>
            </a:r>
            <a:r>
              <a:rPr lang="en-US" altLang="ko-KR" sz="1600"/>
              <a:t>devDependencies </a:t>
            </a:r>
            <a:r>
              <a:rPr lang="ko-KR" altLang="en-US" sz="1600"/>
              <a:t>에서는 개발용 패키지들만 따로 관리합니다</a:t>
            </a:r>
            <a:r>
              <a:rPr lang="en-US" altLang="ko-KR" sz="1600"/>
              <a:t>.</a:t>
            </a:r>
            <a:endParaRPr lang="ko-KR" altLang="en-US" sz="160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60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/>
              <a:t>패키지 매니저</a:t>
            </a:r>
            <a:endParaRPr lang="en-US" altLang="ko-KR" b="1"/>
          </a:p>
          <a:p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320422" y="2133588"/>
            <a:ext cx="3538077" cy="2134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package.json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형식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"devDependencies":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"nodemon": "^1.17.3"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8698" y="2133588"/>
            <a:ext cx="3742864" cy="798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$ </a:t>
            </a:r>
            <a:r>
              <a:rPr lang="en-US" altLang="ko-KR" sz="1600">
                <a:solidFill>
                  <a:schemeClr val="tx1"/>
                </a:solidFill>
              </a:rPr>
              <a:t>npm install --save-dev </a:t>
            </a:r>
            <a:r>
              <a:rPr lang="en-US" altLang="ko-KR" sz="1600" smtClean="0">
                <a:solidFill>
                  <a:schemeClr val="tx1"/>
                </a:solidFill>
              </a:rPr>
              <a:t>nodemon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전역 </a:t>
            </a:r>
            <a:r>
              <a:rPr lang="ko-KR" altLang="en-US" b="1" smtClean="0"/>
              <a:t>설치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패키지를 현재 폴더의 </a:t>
            </a:r>
            <a:r>
              <a:rPr lang="en-US" altLang="ko-KR" sz="1600"/>
              <a:t>node_modules</a:t>
            </a:r>
            <a:r>
              <a:rPr lang="ko-KR" altLang="en-US" sz="1600"/>
              <a:t>에 설치하는 것이 아니라 </a:t>
            </a:r>
            <a:r>
              <a:rPr lang="en-US" altLang="ko-KR" sz="1600"/>
              <a:t>npm</a:t>
            </a:r>
            <a:r>
              <a:rPr lang="ko-KR" altLang="en-US" sz="1600"/>
              <a:t>이 설치되어 있는 폴더</a:t>
            </a:r>
            <a:r>
              <a:rPr lang="en-US" altLang="ko-KR" sz="1600"/>
              <a:t>(</a:t>
            </a:r>
            <a:r>
              <a:rPr lang="ko-KR" altLang="en-US" sz="1600"/>
              <a:t>윈도의 경우 기본 경로는 </a:t>
            </a:r>
            <a:r>
              <a:rPr lang="en-US" altLang="ko-KR" sz="1600"/>
              <a:t>C:\Users\</a:t>
            </a:r>
            <a:r>
              <a:rPr lang="ko-KR" altLang="en-US" sz="1600"/>
              <a:t>사용자이름</a:t>
            </a:r>
            <a:r>
              <a:rPr lang="en-US" altLang="ko-KR" sz="1600"/>
              <a:t>\AppData\Roamng\npm)</a:t>
            </a:r>
            <a:r>
              <a:rPr lang="ko-KR" altLang="en-US" sz="1600"/>
              <a:t>에 설치합니다</a:t>
            </a:r>
            <a:r>
              <a:rPr lang="en-US" altLang="ko-KR" sz="160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전역 설치한 패키지는 콘솔의 커맨드로 사용할 수 있습니다</a:t>
            </a:r>
            <a:r>
              <a:rPr lang="en-US" altLang="ko-KR" sz="160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rimraf</a:t>
            </a:r>
            <a:r>
              <a:rPr lang="ko-KR" altLang="en-US" sz="1600"/>
              <a:t>는 리눅스나 </a:t>
            </a:r>
            <a:r>
              <a:rPr lang="en-US" altLang="ko-KR" sz="1600"/>
              <a:t>macOS</a:t>
            </a:r>
            <a:r>
              <a:rPr lang="ko-KR" altLang="en-US" sz="1600"/>
              <a:t>의 </a:t>
            </a:r>
            <a:r>
              <a:rPr lang="en-US" altLang="ko-KR" sz="1600"/>
              <a:t>rm -rf </a:t>
            </a:r>
            <a:r>
              <a:rPr lang="ko-KR" altLang="en-US" sz="1600"/>
              <a:t>명령어를 윈도에서도 사용할 수 있게 해주는 패키지입니다</a:t>
            </a:r>
            <a:r>
              <a:rPr lang="en-US" altLang="ko-KR" sz="1600"/>
              <a:t>. rm -rf</a:t>
            </a:r>
            <a:r>
              <a:rPr lang="ko-KR" altLang="en-US" sz="1600"/>
              <a:t>는 지정한 파일이나 폴더를 지우는 </a:t>
            </a:r>
            <a:r>
              <a:rPr lang="ko-KR" altLang="en-US" sz="1600" smtClean="0"/>
              <a:t>명령어</a:t>
            </a:r>
            <a:r>
              <a:rPr lang="en-US" altLang="ko-KR" sz="160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smtClean="0"/>
              <a:t>전역 </a:t>
            </a:r>
            <a:r>
              <a:rPr lang="ko-KR" altLang="en-US" sz="1600"/>
              <a:t>설치했으므로 </a:t>
            </a:r>
            <a:r>
              <a:rPr lang="en-US" altLang="ko-KR" sz="1600"/>
              <a:t>rimraf </a:t>
            </a:r>
            <a:r>
              <a:rPr lang="ko-KR" altLang="en-US" sz="1600"/>
              <a:t>명령어를 콘솔에서 사용할 수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smtClean="0"/>
              <a:t>전역 </a:t>
            </a:r>
            <a:r>
              <a:rPr lang="ko-KR" altLang="en-US" sz="1600"/>
              <a:t>설치한 패키지는 </a:t>
            </a:r>
            <a:r>
              <a:rPr lang="en-US" altLang="ko-KR" sz="1600"/>
              <a:t>package.json</a:t>
            </a:r>
            <a:r>
              <a:rPr lang="ko-KR" altLang="en-US" sz="1600"/>
              <a:t>에 기록되지 않습니다</a:t>
            </a:r>
            <a:r>
              <a:rPr lang="en-US" altLang="ko-KR" sz="1600"/>
              <a:t>.</a:t>
            </a:r>
            <a:endParaRPr lang="ko-KR" altLang="en-US" sz="160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60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NPM </a:t>
            </a:r>
            <a:r>
              <a:rPr lang="ko-KR" altLang="en-US" b="1"/>
              <a:t>패키지 매니저</a:t>
            </a:r>
            <a:endParaRPr lang="en-US" altLang="ko-KR" b="1"/>
          </a:p>
          <a:p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167273" y="2933848"/>
            <a:ext cx="3742864" cy="798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install --global rimraf</a:t>
            </a:r>
            <a:r>
              <a:rPr lang="en-US" altLang="ko-KR" sz="160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$ rimraf node_modules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275" y="3896327"/>
            <a:ext cx="11052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rimraf </a:t>
            </a:r>
            <a:r>
              <a:rPr lang="ko-KR" altLang="en-US"/>
              <a:t>모듈을 </a:t>
            </a:r>
            <a:r>
              <a:rPr lang="en-US" altLang="ko-KR"/>
              <a:t>package.json</a:t>
            </a:r>
            <a:r>
              <a:rPr lang="ko-KR" altLang="en-US"/>
              <a:t>의 </a:t>
            </a:r>
            <a:r>
              <a:rPr lang="en-US" altLang="ko-KR"/>
              <a:t>devDependencies </a:t>
            </a:r>
            <a:r>
              <a:rPr lang="ko-KR" altLang="en-US"/>
              <a:t>속성에 기록한 후</a:t>
            </a:r>
            <a:r>
              <a:rPr lang="en-US" altLang="ko-KR"/>
              <a:t>, </a:t>
            </a:r>
            <a:r>
              <a:rPr lang="ko-KR" altLang="en-US"/>
              <a:t>앞에 </a:t>
            </a:r>
            <a:r>
              <a:rPr lang="en-US" altLang="ko-KR"/>
              <a:t>npx </a:t>
            </a:r>
            <a:r>
              <a:rPr lang="ko-KR" altLang="en-US"/>
              <a:t>명령어를 붙여 실행하면 됩니다</a:t>
            </a:r>
            <a:r>
              <a:rPr lang="en-US" altLang="ko-KR"/>
              <a:t>. </a:t>
            </a:r>
            <a:r>
              <a:rPr lang="ko-KR" altLang="en-US"/>
              <a:t>패키지를 전역 설치한 것과 같은 효과를 얻을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$ npm install --save-dev rimraf</a:t>
            </a:r>
          </a:p>
          <a:p>
            <a:r>
              <a:rPr lang="en-US" altLang="ko-KR"/>
              <a:t>$ npx rimraf node_modules</a:t>
            </a:r>
          </a:p>
          <a:p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모든 패키지가 </a:t>
            </a:r>
            <a:r>
              <a:rPr lang="en-US" altLang="ko-KR"/>
              <a:t>npm</a:t>
            </a:r>
            <a:r>
              <a:rPr lang="ko-KR" altLang="en-US"/>
              <a:t>에 등록되어 있는 것은 아닙니다</a:t>
            </a:r>
            <a:r>
              <a:rPr lang="en-US" altLang="ko-KR"/>
              <a:t>. </a:t>
            </a:r>
            <a:r>
              <a:rPr lang="ko-KR" altLang="en-US"/>
              <a:t>일부 패키지는 오픈 소스가 아니거나 개발 중인 패키지라서 </a:t>
            </a:r>
            <a:r>
              <a:rPr lang="en-US" altLang="ko-KR"/>
              <a:t>GitHub</a:t>
            </a:r>
            <a:r>
              <a:rPr lang="ko-KR" altLang="en-US"/>
              <a:t>나 </a:t>
            </a:r>
            <a:r>
              <a:rPr lang="en-US" altLang="ko-KR"/>
              <a:t>nexus </a:t>
            </a:r>
            <a:r>
              <a:rPr lang="ko-KR" altLang="en-US"/>
              <a:t>등의 저장소에 보관되어 있을 수도 있습니다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npm </a:t>
            </a:r>
            <a:r>
              <a:rPr lang="en-US" altLang="ko-KR"/>
              <a:t>install [</a:t>
            </a:r>
            <a:r>
              <a:rPr lang="ko-KR" altLang="en-US"/>
              <a:t>저장소 주소</a:t>
            </a:r>
            <a:r>
              <a:rPr lang="en-US" altLang="ko-KR"/>
              <a:t>] </a:t>
            </a:r>
            <a:r>
              <a:rPr lang="ko-KR" altLang="en-US"/>
              <a:t>명령어를 통해 </a:t>
            </a:r>
            <a:r>
              <a:rPr lang="ko-KR" altLang="en-US" smtClean="0"/>
              <a:t>설치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NPM </a:t>
            </a:r>
            <a:r>
              <a:rPr lang="ko-KR" altLang="en-US" b="1"/>
              <a:t>패키지 매니저</a:t>
            </a:r>
            <a:r>
              <a:rPr lang="en-US" altLang="ko-KR" b="1"/>
              <a:t/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176336"/>
            <a:ext cx="5981700" cy="1781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924" y="3032144"/>
            <a:ext cx="11229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npm adduser :  npm </a:t>
            </a:r>
            <a:r>
              <a:rPr lang="ko-KR" altLang="en-US"/>
              <a:t>로그인을 위한 명령어</a:t>
            </a:r>
            <a:r>
              <a:rPr lang="en-US" altLang="ko-KR"/>
              <a:t>( npm </a:t>
            </a:r>
            <a:r>
              <a:rPr lang="ko-KR" altLang="en-US"/>
              <a:t>공식 사이트에서 가입한 계정으로 로그인</a:t>
            </a:r>
            <a:r>
              <a:rPr lang="en-US" altLang="ko-KR"/>
              <a:t>) </a:t>
            </a:r>
            <a:r>
              <a:rPr lang="ko-KR" altLang="en-US"/>
              <a:t>패키지를 배포할 때 로그인이 필요합니다</a:t>
            </a:r>
            <a:r>
              <a:rPr lang="en-US" altLang="ko-KR"/>
              <a:t>. </a:t>
            </a: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npm </a:t>
            </a:r>
            <a:r>
              <a:rPr lang="en-US" altLang="ko-KR"/>
              <a:t>whoami</a:t>
            </a:r>
            <a:r>
              <a:rPr lang="ko-KR" altLang="en-US"/>
              <a:t>는 로그인한 사용자가 누구인지 알려줍니다</a:t>
            </a:r>
            <a:r>
              <a:rPr lang="en-US" altLang="ko-KR"/>
              <a:t>. </a:t>
            </a:r>
            <a:r>
              <a:rPr lang="ko-KR" altLang="en-US"/>
              <a:t>로그인된 상태가 아니라면 에러가 </a:t>
            </a:r>
            <a:r>
              <a:rPr lang="ko-KR" altLang="en-US" smtClean="0"/>
              <a:t>발생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logout</a:t>
            </a:r>
            <a:r>
              <a:rPr lang="ko-KR" altLang="en-US"/>
              <a:t>은 </a:t>
            </a:r>
            <a:r>
              <a:rPr lang="en-US" altLang="ko-KR"/>
              <a:t>npm adduser</a:t>
            </a:r>
            <a:r>
              <a:rPr lang="ko-KR" altLang="en-US"/>
              <a:t>로 로그인한 계정을 로그아웃할 때 사용합니다</a:t>
            </a:r>
            <a:r>
              <a:rPr lang="en-US" altLang="ko-KR" smtClean="0"/>
              <a:t>.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version [</a:t>
            </a:r>
            <a:r>
              <a:rPr lang="ko-KR" altLang="en-US"/>
              <a:t>버전</a:t>
            </a:r>
            <a:r>
              <a:rPr lang="en-US" altLang="ko-KR"/>
              <a:t>] </a:t>
            </a:r>
            <a:r>
              <a:rPr lang="ko-KR" altLang="en-US"/>
              <a:t>명령어를 사용하면 </a:t>
            </a:r>
            <a:r>
              <a:rPr lang="en-US" altLang="ko-KR"/>
              <a:t>package.json</a:t>
            </a:r>
            <a:r>
              <a:rPr lang="ko-KR" altLang="en-US"/>
              <a:t>의 버전을 올려줍니다</a:t>
            </a:r>
            <a:r>
              <a:rPr lang="en-US" altLang="ko-KR"/>
              <a:t>. </a:t>
            </a: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deprecate [</a:t>
            </a:r>
            <a:r>
              <a:rPr lang="ko-KR" altLang="en-US"/>
              <a:t>패키지명</a:t>
            </a:r>
            <a:r>
              <a:rPr lang="en-US" altLang="ko-KR"/>
              <a:t>][</a:t>
            </a:r>
            <a:r>
              <a:rPr lang="ko-KR" altLang="en-US"/>
              <a:t>버전</a:t>
            </a:r>
            <a:r>
              <a:rPr lang="en-US" altLang="ko-KR"/>
              <a:t>] [</a:t>
            </a:r>
            <a:r>
              <a:rPr lang="ko-KR" altLang="en-US"/>
              <a:t>메시지</a:t>
            </a:r>
            <a:r>
              <a:rPr lang="en-US" altLang="ko-KR"/>
              <a:t>] : </a:t>
            </a:r>
            <a:r>
              <a:rPr lang="ko-KR" altLang="en-US"/>
              <a:t>해당 패키지를 설치할 때 경고 메시지를 띄우게 하는 명령어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publish : </a:t>
            </a:r>
            <a:r>
              <a:rPr lang="ko-KR" altLang="en-US"/>
              <a:t>자신이 만든 패키지를 배포할 때 사용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unpublish</a:t>
            </a:r>
            <a:r>
              <a:rPr lang="ko-KR" altLang="en-US"/>
              <a:t>는 배포한 패키지를 제거할 때 </a:t>
            </a:r>
            <a:r>
              <a:rPr lang="ko-KR" altLang="en-US" smtClean="0"/>
              <a:t>사용 </a:t>
            </a:r>
            <a:r>
              <a:rPr lang="en-US" altLang="ko-KR"/>
              <a:t>(24</a:t>
            </a:r>
            <a:r>
              <a:rPr lang="ko-KR" altLang="en-US"/>
              <a:t>시간 이내에 배포한 패키지만 제거할 수 있습니다</a:t>
            </a:r>
            <a:r>
              <a:rPr lang="en-US" altLang="ko-KR" smtClean="0"/>
              <a:t>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npm </a:t>
            </a:r>
            <a:r>
              <a:rPr lang="ko-KR" altLang="en-US"/>
              <a:t>공식 문서</a:t>
            </a:r>
            <a:r>
              <a:rPr lang="en-US" altLang="ko-KR"/>
              <a:t>(</a:t>
            </a:r>
            <a:r>
              <a:rPr lang="en-US" altLang="ko-KR">
                <a:hlinkClick r:id="rId3"/>
              </a:rPr>
              <a:t>https://docs.npmjs.com/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CLI Commands</a:t>
            </a:r>
            <a:r>
              <a:rPr lang="ko-KR" altLang="en-US"/>
              <a:t>에서 </a:t>
            </a:r>
            <a:r>
              <a:rPr lang="ko-KR" altLang="en-US" smtClean="0"/>
              <a:t>명령어 확인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701" y="647700"/>
            <a:ext cx="420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패키지 배포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96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NPM </a:t>
            </a:r>
            <a:r>
              <a:rPr lang="ko-KR" altLang="en-US" b="1"/>
              <a:t>패키지 매니저</a:t>
            </a:r>
            <a:r>
              <a:rPr lang="en-US" altLang="ko-KR" b="1"/>
              <a:t/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6249" y="1153579"/>
            <a:ext cx="11229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패키지로 </a:t>
            </a:r>
            <a:r>
              <a:rPr lang="ko-KR" altLang="en-US"/>
              <a:t>만들 </a:t>
            </a:r>
            <a:r>
              <a:rPr lang="ko-KR" altLang="en-US" smtClean="0"/>
              <a:t>코드는 </a:t>
            </a:r>
            <a:r>
              <a:rPr lang="en-US" altLang="ko-KR" smtClean="0"/>
              <a:t>package.json</a:t>
            </a:r>
            <a:r>
              <a:rPr lang="ko-KR" altLang="en-US"/>
              <a:t>의 </a:t>
            </a:r>
            <a:r>
              <a:rPr lang="en-US" altLang="ko-KR"/>
              <a:t>main </a:t>
            </a:r>
            <a:r>
              <a:rPr lang="ko-KR" altLang="en-US"/>
              <a:t>부분의 파일명과 일치해야 합니다</a:t>
            </a:r>
            <a:r>
              <a:rPr lang="en-US" altLang="ko-KR"/>
              <a:t>. 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npm</a:t>
            </a:r>
            <a:r>
              <a:rPr lang="ko-KR" altLang="en-US"/>
              <a:t>에서 이 파일이 패키지의 진입점임을 알 수 있습니다</a:t>
            </a:r>
            <a:r>
              <a:rPr lang="en-US" altLang="ko-KR" smtClean="0"/>
              <a:t>.</a:t>
            </a:r>
            <a:endParaRPr lang="ko-KR" altLang="en-US"/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npm</a:t>
            </a:r>
            <a:r>
              <a:rPr lang="ko-KR" altLang="en-US"/>
              <a:t>은 패키지의 이름이 겹치는 것을 허용하지 않습니다</a:t>
            </a:r>
            <a:r>
              <a:rPr lang="en-US" altLang="ko-KR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패키지 이름 사용 </a:t>
            </a:r>
            <a:r>
              <a:rPr lang="ko-KR" altLang="en-US" smtClean="0"/>
              <a:t>확인 </a:t>
            </a:r>
            <a:r>
              <a:rPr lang="en-US" altLang="ko-KR" smtClean="0"/>
              <a:t>- </a:t>
            </a:r>
            <a:r>
              <a:rPr lang="en-US" altLang="ko-KR"/>
              <a:t>npm info [</a:t>
            </a:r>
            <a:r>
              <a:rPr lang="ko-KR" altLang="en-US"/>
              <a:t>패키지명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701" y="647700"/>
            <a:ext cx="420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mtClean="0"/>
              <a:t>패키지 배포</a:t>
            </a:r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848721" y="2819502"/>
            <a:ext cx="4183986" cy="1276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//index.js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module.exports =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return'hello package';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4264" y="4591152"/>
            <a:ext cx="4183986" cy="1276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</a:t>
            </a:r>
            <a:r>
              <a:rPr lang="en-US" altLang="ko-KR" sz="1600" smtClean="0">
                <a:solidFill>
                  <a:schemeClr val="tx1"/>
                </a:solidFill>
              </a:rPr>
              <a:t>publish npmtest-1234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$ npm unpublish npmtest-1234 --force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$ npm info npmtest-1234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51577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4256" y="82905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http://nodejs.org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27" y="2185261"/>
            <a:ext cx="4896173" cy="40354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2185261"/>
            <a:ext cx="4985288" cy="40354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6297" y="1215142"/>
            <a:ext cx="10032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설치 </a:t>
            </a:r>
            <a:r>
              <a:rPr lang="ko-KR" altLang="en-US" sz="1600" dirty="0"/>
              <a:t>시 전부다 </a:t>
            </a:r>
            <a:r>
              <a:rPr lang="en-US" altLang="ko-KR" sz="1600" dirty="0"/>
              <a:t>next</a:t>
            </a:r>
            <a:r>
              <a:rPr lang="ko-KR" altLang="en-US" sz="1600" dirty="0"/>
              <a:t>로 끝낸다 </a:t>
            </a:r>
            <a:r>
              <a:rPr lang="en-US" altLang="ko-KR" sz="1600" dirty="0"/>
              <a:t>(</a:t>
            </a:r>
            <a:r>
              <a:rPr lang="ko-KR" altLang="en-US" sz="1600" dirty="0"/>
              <a:t>환경변수까지 다 알아서 잡아준다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56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5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/>
              <a:t>http </a:t>
            </a:r>
            <a:r>
              <a:rPr lang="ko-KR" altLang="en-US" sz="3200"/>
              <a:t>모듈로 웹 서버 만들기</a:t>
            </a:r>
            <a:endParaRPr lang="ko-KR" altLang="en-US" sz="32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요청과 응답 </a:t>
            </a:r>
            <a:r>
              <a:rPr lang="ko-KR" altLang="en-US" sz="2000" smtClean="0"/>
              <a:t>이해하기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쿠키와 세션 이해하기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REST API</a:t>
            </a:r>
            <a:r>
              <a:rPr lang="ko-KR" altLang="en-US" sz="2000"/>
              <a:t>와 라우팅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https</a:t>
            </a:r>
            <a:r>
              <a:rPr lang="ko-KR" altLang="en-US" sz="2000"/>
              <a:t>와 </a:t>
            </a:r>
            <a:r>
              <a:rPr lang="en-US" altLang="ko-KR" sz="2000"/>
              <a:t>http2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cluster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995" y="847714"/>
            <a:ext cx="1174967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HTTP </a:t>
            </a:r>
            <a:r>
              <a:rPr lang="en-US" altLang="ko-KR" b="1" dirty="0" smtClean="0"/>
              <a:t>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클라이언트에서 서버로 요청</a:t>
            </a:r>
            <a:r>
              <a:rPr lang="en-US" altLang="ko-KR" sz="1600"/>
              <a:t>(request)</a:t>
            </a:r>
            <a:r>
              <a:rPr lang="ko-KR" altLang="en-US" sz="1600"/>
              <a:t>을 보내고</a:t>
            </a:r>
            <a:r>
              <a:rPr lang="en-US" altLang="ko-KR" sz="1600"/>
              <a:t>, </a:t>
            </a:r>
            <a:r>
              <a:rPr lang="ko-KR" altLang="en-US" sz="1600"/>
              <a:t>서버에서는 요청의 내용을 읽고 처리한 뒤 클라이언트에게 응답</a:t>
            </a:r>
            <a:r>
              <a:rPr lang="en-US" altLang="ko-KR" sz="1600"/>
              <a:t>(response)</a:t>
            </a:r>
            <a:r>
              <a:rPr lang="ko-KR" altLang="en-US" sz="1600"/>
              <a:t>을 보냅니다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서버에는 요청을 받는 부분과 응답을 보내는 부분이 있어야 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요청과 응답은 이벤트 방식으로 클라이언트로부터 요청이 왔을 때 어떤 작업을 수행할지 이벤트 리스너를 미리 등록해두어야 합니다</a:t>
            </a:r>
            <a:r>
              <a:rPr lang="en-US" altLang="ko-KR" sz="1600" smtClean="0"/>
              <a:t>.</a:t>
            </a:r>
            <a:r>
              <a:rPr lang="en-US" altLang="ko-KR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55996" y="11442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mtClean="0"/>
              <a:t>HTTP Module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7" y="2780215"/>
            <a:ext cx="4953000" cy="16287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11636" y="2478930"/>
            <a:ext cx="4788973" cy="206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//createServer.js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 = </a:t>
            </a:r>
            <a:r>
              <a:rPr lang="en-US" altLang="ko-KR" sz="1600">
                <a:solidFill>
                  <a:srgbClr val="C00000"/>
                </a:solidFill>
              </a:rPr>
              <a:t>require('http');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http.createServer((req, res) </a:t>
            </a:r>
            <a:r>
              <a:rPr lang="en-US" altLang="ko-KR" sz="1600">
                <a:solidFill>
                  <a:schemeClr val="tx1"/>
                </a:solidFill>
              </a:rPr>
              <a:t>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// </a:t>
            </a:r>
            <a:r>
              <a:rPr lang="ko-KR" altLang="en-US" sz="1600">
                <a:solidFill>
                  <a:schemeClr val="tx1"/>
                </a:solidFill>
              </a:rPr>
              <a:t>여기에 어떻게 응답할지 적어줍니다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0137" y="4932219"/>
            <a:ext cx="536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요청이 들어올 때마다 매번 콜백 함수가 실행됩니다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콜백 함수에 응답을 적어주면 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92866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996" y="681459"/>
            <a:ext cx="737594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HTTP </a:t>
            </a:r>
            <a:r>
              <a:rPr lang="en-US" altLang="ko-KR" b="1" dirty="0" smtClean="0"/>
              <a:t>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가장 기본적인 웹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HTTP </a:t>
            </a:r>
            <a:r>
              <a:rPr lang="ko-KR" altLang="en-US" sz="1600" dirty="0"/>
              <a:t>웹 서버를 생성하는 것과 관련된 모든 기능을 </a:t>
            </a:r>
            <a:r>
              <a:rPr lang="ko-KR" altLang="en-US" sz="1600" dirty="0" smtClean="0"/>
              <a:t>담당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createServer</a:t>
            </a:r>
            <a:r>
              <a:rPr lang="en-US" altLang="ko-KR"/>
              <a:t>() </a:t>
            </a:r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객체를 생성 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listen(port[, callback]) : </a:t>
            </a:r>
            <a:r>
              <a:rPr lang="ko-KR" altLang="en-US" sz="1600" dirty="0"/>
              <a:t>서버를 실행합니다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close() : </a:t>
            </a:r>
            <a:r>
              <a:rPr lang="ko-KR" altLang="en-US" sz="1600" dirty="0"/>
              <a:t>서버를 종료합니다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Server </a:t>
            </a:r>
            <a:r>
              <a:rPr lang="ko-KR" altLang="en-US" b="1" smtClean="0"/>
              <a:t>객체 </a:t>
            </a:r>
            <a:r>
              <a:rPr lang="ko-KR" altLang="en-US" b="1" dirty="0"/>
              <a:t>이벤트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request </a:t>
            </a:r>
            <a:r>
              <a:rPr lang="en-US" altLang="ko-KR" sz="1600" smtClean="0"/>
              <a:t>- </a:t>
            </a:r>
            <a:r>
              <a:rPr lang="ko-KR" altLang="en-US" sz="1600" smtClean="0"/>
              <a:t>클라이언트가 </a:t>
            </a:r>
            <a:r>
              <a:rPr lang="ko-KR" altLang="en-US" sz="1600" dirty="0"/>
              <a:t>요청할 때 발생하는 </a:t>
            </a:r>
            <a:r>
              <a:rPr lang="ko-KR" altLang="en-US" sz="1600" dirty="0" smtClean="0"/>
              <a:t>이벤트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connection </a:t>
            </a:r>
            <a:r>
              <a:rPr lang="en-US" altLang="ko-KR" sz="1600" smtClean="0"/>
              <a:t> - </a:t>
            </a:r>
            <a:r>
              <a:rPr lang="ko-KR" altLang="en-US" sz="1600" dirty="0"/>
              <a:t>클라이언트가 접속할 때 발생하는 </a:t>
            </a:r>
            <a:r>
              <a:rPr lang="ko-KR" altLang="en-US" sz="1600" dirty="0" smtClean="0"/>
              <a:t>이벤트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close </a:t>
            </a:r>
            <a:r>
              <a:rPr lang="en-US" altLang="ko-KR" sz="1600" smtClean="0"/>
              <a:t>- </a:t>
            </a:r>
            <a:r>
              <a:rPr lang="ko-KR" altLang="en-US" sz="1600" dirty="0"/>
              <a:t>서버가 종료될 때 발생하는 </a:t>
            </a:r>
            <a:r>
              <a:rPr lang="ko-KR" altLang="en-US" sz="1600" dirty="0" smtClean="0"/>
              <a:t>이벤트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err="1"/>
              <a:t>checkContinue</a:t>
            </a:r>
            <a:r>
              <a:rPr lang="en-US" altLang="ko-KR" sz="1600"/>
              <a:t>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클라이언트가 </a:t>
            </a:r>
            <a:r>
              <a:rPr lang="ko-KR" altLang="en-US" sz="1600" dirty="0"/>
              <a:t>지속적인 연결을 하고 있을 때 발생하는 </a:t>
            </a:r>
            <a:r>
              <a:rPr lang="ko-KR" altLang="en-US" sz="1600" dirty="0" smtClean="0"/>
              <a:t>이벤트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upgrade  </a:t>
            </a:r>
            <a:r>
              <a:rPr lang="en-US" altLang="ko-KR" sz="1600" smtClean="0"/>
              <a:t>- </a:t>
            </a:r>
            <a:r>
              <a:rPr lang="ko-KR" altLang="en-US" sz="1600" smtClean="0"/>
              <a:t>클라이언트가 </a:t>
            </a:r>
            <a:r>
              <a:rPr lang="en-US" altLang="ko-KR" sz="1600" dirty="0"/>
              <a:t>HTTP </a:t>
            </a:r>
            <a:r>
              <a:rPr lang="ko-KR" altLang="en-US" sz="1600" dirty="0"/>
              <a:t>업그레이드를 요청할 때 발생하는 </a:t>
            </a:r>
            <a:r>
              <a:rPr lang="ko-KR" altLang="en-US" sz="1600" dirty="0" smtClean="0"/>
              <a:t>이벤트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err="1"/>
              <a:t>clientError</a:t>
            </a:r>
            <a:r>
              <a:rPr lang="en-US" altLang="ko-KR" sz="1600"/>
              <a:t> </a:t>
            </a:r>
            <a:r>
              <a:rPr lang="en-US" altLang="ko-KR" sz="1600" smtClean="0"/>
              <a:t> - </a:t>
            </a:r>
            <a:r>
              <a:rPr lang="ko-KR" altLang="en-US" sz="1600" dirty="0"/>
              <a:t>클라이언트에서 오류가 발생할 때 발생하는 </a:t>
            </a:r>
            <a:r>
              <a:rPr lang="ko-KR" altLang="en-US" sz="1600" dirty="0" smtClean="0"/>
              <a:t>이벤트</a:t>
            </a:r>
            <a:endParaRPr lang="en-US" altLang="ko-KR" sz="16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55996" y="11442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HTTP Module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8070520" y="965319"/>
            <a:ext cx="3645726" cy="3191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</a:t>
            </a:r>
            <a:r>
              <a:rPr lang="en-US" altLang="ko-KR" sz="1600" dirty="0" smtClean="0">
                <a:solidFill>
                  <a:schemeClr val="tx1"/>
                </a:solidFill>
              </a:rPr>
              <a:t>');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server = </a:t>
            </a:r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 smtClean="0">
                <a:solidFill>
                  <a:schemeClr val="tx1"/>
                </a:solidFill>
              </a:rPr>
              <a:t>();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server.on</a:t>
            </a:r>
            <a:r>
              <a:rPr lang="en-US" altLang="ko-KR" sz="1600" dirty="0">
                <a:solidFill>
                  <a:schemeClr val="tx1"/>
                </a:solidFill>
              </a:rPr>
              <a:t>('request',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console.log('Request on');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server.on</a:t>
            </a:r>
            <a:r>
              <a:rPr lang="en-US" altLang="ko-KR" sz="1600" dirty="0">
                <a:solidFill>
                  <a:schemeClr val="tx1"/>
                </a:solidFill>
              </a:rPr>
              <a:t>('connection',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console.log('Connection on');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server.on</a:t>
            </a:r>
            <a:r>
              <a:rPr lang="en-US" altLang="ko-KR" sz="1600" dirty="0">
                <a:solidFill>
                  <a:schemeClr val="tx1"/>
                </a:solidFill>
              </a:rPr>
              <a:t>('close',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console.log('Close on');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server.listen</a:t>
            </a:r>
            <a:r>
              <a:rPr lang="en-US" altLang="ko-KR" sz="1600" dirty="0" smtClean="0">
                <a:solidFill>
                  <a:schemeClr val="tx1"/>
                </a:solidFill>
              </a:rPr>
              <a:t>(8000);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996" y="681459"/>
            <a:ext cx="737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/>
              <a:t>HTTP </a:t>
            </a:r>
            <a:r>
              <a:rPr lang="en-US" altLang="ko-KR" b="1" smtClean="0"/>
              <a:t>Module</a:t>
            </a:r>
            <a:r>
              <a:rPr lang="en-US" altLang="ko-KR" sz="1600" smtClean="0"/>
              <a:t>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55996" y="11442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HTTP Module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6382327" y="1185821"/>
            <a:ext cx="5333919" cy="3681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//server1-0.js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server = http.createServer((req,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res.write('&lt;h1&gt;Hello Node!&lt;/h1&gt;');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res.end('&lt;p&gt;Hello Server!&lt;/p&gt;');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server.listen(8080);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server.on('listening',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console.log('8080</a:t>
            </a:r>
            <a:r>
              <a:rPr lang="ko-KR" altLang="en-US" sz="1600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 sz="160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server.on('error', 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1128" y="1185821"/>
            <a:ext cx="5154557" cy="1920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</a:t>
            </a:r>
            <a:r>
              <a:rPr lang="en-US" altLang="ko-KR" sz="1600" dirty="0" smtClean="0">
                <a:solidFill>
                  <a:schemeClr val="tx1"/>
                </a:solidFill>
              </a:rPr>
              <a:t>server1.js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rgbClr val="C00000"/>
                </a:solidFill>
              </a:rPr>
              <a:t>res.write</a:t>
            </a:r>
            <a:r>
              <a:rPr lang="en-US" altLang="ko-KR" sz="1600" dirty="0">
                <a:solidFill>
                  <a:schemeClr val="tx1"/>
                </a:solidFill>
              </a:rPr>
              <a:t>('&lt;h1&gt;Hello Node!&lt;/h1&gt;');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rgbClr val="C00000"/>
                </a:solidFill>
              </a:rPr>
              <a:t>res.end</a:t>
            </a:r>
            <a:r>
              <a:rPr lang="en-US" altLang="ko-KR" sz="1600" dirty="0">
                <a:solidFill>
                  <a:schemeClr val="tx1"/>
                </a:solidFill>
              </a:rPr>
              <a:t>('&lt;p&gt;Hello Server!&lt;/p&gt;');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}).listen(8080, 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console.log('8080</a:t>
            </a:r>
            <a:r>
              <a:rPr lang="ko-KR" altLang="en-US" sz="1600" dirty="0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 sz="1600" dirty="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1128" y="5273497"/>
            <a:ext cx="1084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res </a:t>
            </a:r>
            <a:r>
              <a:rPr lang="ko-KR" altLang="en-US"/>
              <a:t>객체에는 </a:t>
            </a:r>
            <a:r>
              <a:rPr lang="en-US" altLang="ko-KR"/>
              <a:t>res.write</a:t>
            </a:r>
            <a:r>
              <a:rPr lang="ko-KR" altLang="en-US"/>
              <a:t>와 </a:t>
            </a:r>
            <a:r>
              <a:rPr lang="en-US" altLang="ko-KR"/>
              <a:t>res.end </a:t>
            </a:r>
            <a:r>
              <a:rPr lang="ko-KR" altLang="en-US"/>
              <a:t>메서드가 있습니다</a:t>
            </a:r>
            <a:r>
              <a:rPr lang="en-US" altLang="ko-KR"/>
              <a:t>. 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res.write</a:t>
            </a:r>
            <a:r>
              <a:rPr lang="ko-KR" altLang="en-US"/>
              <a:t>의 첫 번째 인자는 클라이언트로 보낼 데이터입니다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HTML, </a:t>
            </a:r>
            <a:r>
              <a:rPr lang="ko-KR" altLang="en-US"/>
              <a:t>버퍼를 보낼 수도 있습니다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여러 번 호출해서 데이터를 여러 개 보낼 수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" y="733414"/>
            <a:ext cx="6185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HTTP </a:t>
            </a:r>
            <a:r>
              <a:rPr lang="en-US" altLang="ko-KR" b="1" dirty="0" smtClean="0"/>
              <a:t>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listen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 </a:t>
            </a:r>
            <a:r>
              <a:rPr lang="ko-KR" altLang="en-US" dirty="0" smtClean="0"/>
              <a:t>포트와 </a:t>
            </a:r>
            <a:r>
              <a:rPr lang="en-US" altLang="ko-KR" dirty="0" smtClean="0"/>
              <a:t>bind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응답 </a:t>
            </a:r>
            <a:r>
              <a:rPr lang="en-US" altLang="ko-KR" dirty="0"/>
              <a:t>response </a:t>
            </a:r>
            <a:r>
              <a:rPr lang="ko-KR" altLang="en-US" dirty="0"/>
              <a:t>객체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writeHead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statusCode</a:t>
            </a:r>
            <a:r>
              <a:rPr lang="en-US" altLang="ko-KR" dirty="0"/>
              <a:t>, object</a:t>
            </a:r>
            <a:r>
              <a:rPr lang="en-US" altLang="ko-KR"/>
              <a:t>) </a:t>
            </a:r>
            <a:r>
              <a:rPr lang="en-US" altLang="ko-KR" smtClean="0"/>
              <a:t>- </a:t>
            </a:r>
            <a:r>
              <a:rPr lang="ko-KR" altLang="en-US" smtClean="0"/>
              <a:t>응답 </a:t>
            </a:r>
            <a:r>
              <a:rPr lang="ko-KR" altLang="en-US" dirty="0"/>
              <a:t>헤더를 작성합니다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end</a:t>
            </a:r>
            <a:r>
              <a:rPr lang="en-US" altLang="ko-KR" dirty="0"/>
              <a:t>([data], [encoding]) : </a:t>
            </a:r>
            <a:r>
              <a:rPr lang="ko-KR" altLang="en-US" dirty="0"/>
              <a:t>응답 본문을 </a:t>
            </a:r>
            <a:r>
              <a:rPr lang="ko-KR" altLang="en-US"/>
              <a:t>작성합니다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res.end</a:t>
            </a:r>
            <a:r>
              <a:rPr lang="ko-KR" altLang="en-US"/>
              <a:t>는 응답을 종료하는 메서드</a:t>
            </a:r>
            <a:r>
              <a:rPr lang="en-US" altLang="ko-KR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35226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HTTP Module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6716568" y="733414"/>
            <a:ext cx="5119158" cy="4595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require("http");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(function(request, response){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/*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HTTP </a:t>
            </a:r>
            <a:r>
              <a:rPr lang="ko-KR" altLang="en-US" sz="1600" dirty="0">
                <a:solidFill>
                  <a:schemeClr val="tx1"/>
                </a:solidFill>
              </a:rPr>
              <a:t>헤더 전송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>
                <a:solidFill>
                  <a:schemeClr val="tx1"/>
                </a:solidFill>
              </a:rPr>
              <a:t>HTTP Status: 200 : OK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Content Type: text/plain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*/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</a:t>
            </a:r>
            <a:r>
              <a:rPr lang="en-US" altLang="ko-KR" sz="1600" dirty="0" err="1">
                <a:solidFill>
                  <a:srgbClr val="C00000"/>
                </a:solidFill>
              </a:rPr>
              <a:t>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'text/plain'});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/*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Response Body 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</a:rPr>
              <a:t>"Hello World" </a:t>
            </a:r>
            <a:r>
              <a:rPr lang="ko-KR" altLang="en-US" sz="1600" dirty="0">
                <a:solidFill>
                  <a:schemeClr val="tx1"/>
                </a:solidFill>
              </a:rPr>
              <a:t>로 설정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*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</a:t>
            </a:r>
            <a:r>
              <a:rPr lang="en-US" altLang="ko-KR" sz="1600" dirty="0" err="1">
                <a:solidFill>
                  <a:srgbClr val="C00000"/>
                </a:solidFill>
              </a:rPr>
              <a:t>end</a:t>
            </a:r>
            <a:r>
              <a:rPr lang="en-US" altLang="ko-KR" sz="1600" dirty="0">
                <a:solidFill>
                  <a:schemeClr val="tx1"/>
                </a:solidFill>
              </a:rPr>
              <a:t>("Hello World\n");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}).listen(8081);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console.log("Server running at http://127.0.0.1:8081");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16568" y="5487792"/>
            <a:ext cx="5119158" cy="1106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</a:t>
            </a:r>
            <a:r>
              <a:rPr lang="en-US" altLang="ko-KR" sz="1600" smtClean="0">
                <a:solidFill>
                  <a:schemeClr val="tx1"/>
                </a:solidFill>
              </a:rPr>
              <a:t>server1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브라우저를 </a:t>
            </a:r>
            <a:r>
              <a:rPr lang="ko-KR" altLang="en-US" sz="1600" smtClean="0">
                <a:solidFill>
                  <a:schemeClr val="tx1"/>
                </a:solidFill>
              </a:rPr>
              <a:t>열어 </a:t>
            </a:r>
            <a:r>
              <a:rPr lang="en-US" altLang="ko-KR" sz="1600" smtClean="0">
                <a:solidFill>
                  <a:schemeClr val="tx1"/>
                </a:solidFill>
              </a:rPr>
              <a:t>http</a:t>
            </a:r>
            <a:r>
              <a:rPr lang="en-US" altLang="ko-KR" sz="1600">
                <a:solidFill>
                  <a:schemeClr val="tx1"/>
                </a:solidFill>
              </a:rPr>
              <a:t>://localhost:8081 </a:t>
            </a:r>
            <a:r>
              <a:rPr lang="ko-KR" altLang="en-US" sz="1600">
                <a:solidFill>
                  <a:schemeClr val="tx1"/>
                </a:solidFill>
              </a:rPr>
              <a:t>또는 </a:t>
            </a:r>
            <a:r>
              <a:rPr lang="en-US" altLang="ko-KR" sz="1600">
                <a:solidFill>
                  <a:schemeClr val="tx1"/>
                </a:solidFill>
              </a:rPr>
              <a:t>http://127.0.0.1:8080</a:t>
            </a:r>
            <a:r>
              <a:rPr lang="ko-KR" altLang="en-US" sz="1600">
                <a:solidFill>
                  <a:schemeClr val="tx1"/>
                </a:solidFill>
              </a:rPr>
              <a:t>에 접속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44" y="3234598"/>
            <a:ext cx="5557550" cy="33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975" y="733414"/>
            <a:ext cx="1135265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Http Module  -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request </a:t>
            </a:r>
            <a:r>
              <a:rPr lang="ko-KR" altLang="en-US" b="1" dirty="0" smtClean="0"/>
              <a:t>객체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Server </a:t>
            </a:r>
            <a:r>
              <a:rPr lang="ko-KR" altLang="en-US" sz="1600" dirty="0"/>
              <a:t>객체의 </a:t>
            </a:r>
            <a:r>
              <a:rPr lang="en-US" altLang="ko-KR" sz="1600" dirty="0"/>
              <a:t>request </a:t>
            </a:r>
            <a:r>
              <a:rPr lang="ko-KR" altLang="en-US" sz="1600" dirty="0"/>
              <a:t>이벤트가 발생할 때 이벤트 </a:t>
            </a:r>
            <a:r>
              <a:rPr lang="ko-KR" altLang="en-US" sz="1600" dirty="0" err="1"/>
              <a:t>핸들러의</a:t>
            </a:r>
            <a:r>
              <a:rPr lang="ko-KR" altLang="en-US" sz="1600" dirty="0"/>
              <a:t> 첫 번째 매개 변수에 </a:t>
            </a:r>
            <a:r>
              <a:rPr lang="en-US" altLang="ko-KR" sz="1600" dirty="0"/>
              <a:t>request </a:t>
            </a:r>
            <a:r>
              <a:rPr lang="ko-KR" altLang="en-US" sz="1600" dirty="0"/>
              <a:t>객체가 들어갑니다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request </a:t>
            </a:r>
            <a:r>
              <a:rPr lang="ko-KR" altLang="en-US" b="1" dirty="0"/>
              <a:t>객체의 속성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method : </a:t>
            </a:r>
            <a:r>
              <a:rPr lang="ko-KR" altLang="en-US" dirty="0"/>
              <a:t>클라이언트 요청 방식을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ko-KR" altLang="en-US" dirty="0"/>
              <a:t>클라이언트가 요청한 </a:t>
            </a:r>
            <a:r>
              <a:rPr lang="en-US" altLang="ko-KR" dirty="0"/>
              <a:t>URL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headers : </a:t>
            </a:r>
            <a:r>
              <a:rPr lang="ko-KR" altLang="en-US" dirty="0"/>
              <a:t>요청 메시지 헤더를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trailers : </a:t>
            </a:r>
            <a:r>
              <a:rPr lang="ko-KR" altLang="en-US" dirty="0"/>
              <a:t>요청 메시지 트레일러를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httpVersion</a:t>
            </a:r>
            <a:r>
              <a:rPr lang="en-US" altLang="ko-KR" dirty="0"/>
              <a:t> : HTTP </a:t>
            </a:r>
            <a:r>
              <a:rPr lang="ko-KR" altLang="en-US" dirty="0"/>
              <a:t>프로토콜 버전을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33771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HTML </a:t>
            </a:r>
            <a:r>
              <a:rPr lang="ko-KR" altLang="en-US" b="1"/>
              <a:t>파일을 읽어서 전송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fs </a:t>
            </a:r>
            <a:r>
              <a:rPr lang="ko-KR" altLang="en-US"/>
              <a:t>모듈로 </a:t>
            </a:r>
            <a:r>
              <a:rPr lang="en-US" altLang="ko-KR"/>
              <a:t>HTML </a:t>
            </a:r>
            <a:r>
              <a:rPr lang="ko-KR" altLang="en-US"/>
              <a:t>파일을 읽습니다</a:t>
            </a:r>
            <a:r>
              <a:rPr lang="en-US" altLang="ko-KR"/>
              <a:t>. data </a:t>
            </a:r>
            <a:r>
              <a:rPr lang="ko-KR" altLang="en-US"/>
              <a:t>변수에 저장된 버퍼를 그대로 클라이언트에 보내주면 됩니다</a:t>
            </a:r>
            <a:r>
              <a:rPr lang="en-US" altLang="ko-KR"/>
              <a:t>.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8500" y="176533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HTTP Module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822036" y="1652815"/>
            <a:ext cx="3887769" cy="3002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&lt;!--demofile1.html--&gt;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&lt;meta charset="utf-8" /&gt;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&lt;title&gt;Node.js </a:t>
            </a:r>
            <a:r>
              <a:rPr lang="ko-KR" altLang="en-US" sz="1600">
                <a:solidFill>
                  <a:schemeClr val="tx1"/>
                </a:solidFill>
              </a:rPr>
              <a:t>웹 서버</a:t>
            </a:r>
            <a:r>
              <a:rPr lang="en-US" altLang="ko-KR" sz="1600">
                <a:solidFill>
                  <a:schemeClr val="tx1"/>
                </a:solidFill>
              </a:rPr>
              <a:t>&lt;/title&gt;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&lt;h1&gt;Node.js </a:t>
            </a:r>
            <a:r>
              <a:rPr lang="ko-KR" altLang="en-US" sz="1600">
                <a:solidFill>
                  <a:schemeClr val="tx1"/>
                </a:solidFill>
              </a:rPr>
              <a:t>웹 서버</a:t>
            </a:r>
            <a:r>
              <a:rPr lang="en-US" altLang="ko-KR" sz="160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&lt;p&gt;</a:t>
            </a:r>
            <a:r>
              <a:rPr lang="ko-KR" altLang="en-US" sz="1600">
                <a:solidFill>
                  <a:schemeClr val="tx1"/>
                </a:solidFill>
              </a:rPr>
              <a:t>만들 준비되셨나요</a:t>
            </a:r>
            <a:r>
              <a:rPr lang="en-US" altLang="ko-KR" sz="1600">
                <a:solidFill>
                  <a:schemeClr val="tx1"/>
                </a:solidFill>
              </a:rPr>
              <a:t>?&lt;/p&gt;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&lt;/html&gt;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23345" y="1652815"/>
            <a:ext cx="5794136" cy="4480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</a:rPr>
              <a:t>//server2.js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http.createServer((req, res) =&gt; {</a:t>
            </a:r>
          </a:p>
          <a:p>
            <a:r>
              <a:rPr lang="en-US" altLang="ko-KR">
                <a:solidFill>
                  <a:srgbClr val="C00000"/>
                </a:solidFill>
              </a:rPr>
              <a:t>  fs.readFile('./demofile1.html', (err, data) =&gt; {</a:t>
            </a:r>
          </a:p>
          <a:p>
            <a:r>
              <a:rPr lang="en-US" altLang="ko-KR">
                <a:solidFill>
                  <a:srgbClr val="C00000"/>
                </a:solidFill>
              </a:rPr>
              <a:t>    if (err) {</a:t>
            </a:r>
          </a:p>
          <a:p>
            <a:r>
              <a:rPr lang="en-US" altLang="ko-KR">
                <a:solidFill>
                  <a:srgbClr val="C00000"/>
                </a:solidFill>
              </a:rPr>
              <a:t>      throw err;</a:t>
            </a:r>
          </a:p>
          <a:p>
            <a:r>
              <a:rPr lang="en-US" altLang="ko-KR">
                <a:solidFill>
                  <a:srgbClr val="C00000"/>
                </a:solidFill>
              </a:rPr>
              <a:t>    }</a:t>
            </a:r>
          </a:p>
          <a:p>
            <a:r>
              <a:rPr lang="en-US" altLang="ko-KR">
                <a:solidFill>
                  <a:srgbClr val="C00000"/>
                </a:solidFill>
              </a:rPr>
              <a:t>    res.end(data);</a:t>
            </a:r>
          </a:p>
          <a:p>
            <a:r>
              <a:rPr lang="en-US" altLang="ko-KR">
                <a:solidFill>
                  <a:srgbClr val="C00000"/>
                </a:solidFill>
              </a:rPr>
              <a:t>  });</a:t>
            </a:r>
          </a:p>
          <a:p>
            <a:r>
              <a:rPr lang="en-US" altLang="ko-KR">
                <a:solidFill>
                  <a:schemeClr val="tx1"/>
                </a:solidFill>
              </a:rPr>
              <a:t>}).listen(8081, () =&gt; {</a:t>
            </a:r>
          </a:p>
          <a:p>
            <a:r>
              <a:rPr lang="en-US" altLang="ko-KR">
                <a:solidFill>
                  <a:schemeClr val="tx1"/>
                </a:solidFill>
              </a:rPr>
              <a:t>  console.log('8081</a:t>
            </a:r>
            <a:r>
              <a:rPr lang="ko-KR" altLang="en-US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>
                <a:solidFill>
                  <a:schemeClr val="tx1"/>
                </a:solidFill>
              </a:rPr>
              <a:t>!');</a:t>
            </a:r>
          </a:p>
          <a:p>
            <a:r>
              <a:rPr lang="en-US" altLang="ko-KR">
                <a:solidFill>
                  <a:schemeClr val="tx1"/>
                </a:solidFill>
              </a:rPr>
              <a:t>});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975" y="733414"/>
            <a:ext cx="11352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Http, File </a:t>
            </a:r>
            <a:r>
              <a:rPr lang="en-US" altLang="ko-KR" b="1" dirty="0"/>
              <a:t>System</a:t>
            </a:r>
            <a:r>
              <a:rPr lang="en-US" altLang="ko-KR" b="1" dirty="0" smtClean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File System </a:t>
            </a:r>
            <a:r>
              <a:rPr lang="ko-KR" altLang="en-US" dirty="0"/>
              <a:t>모듈을 사용한 이미지와 음악 파일 </a:t>
            </a:r>
            <a:r>
              <a:rPr lang="ko-KR" altLang="en-US" dirty="0" smtClean="0"/>
              <a:t>제공</a:t>
            </a:r>
            <a:endParaRPr lang="ko-KR" altLang="en-US" dirty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80975" y="15883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HTTP Module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088510" y="1450565"/>
            <a:ext cx="6491906" cy="5023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</a:t>
            </a:r>
            <a:r>
              <a:rPr lang="en-US" altLang="ko-KR" sz="1600" dirty="0" smtClean="0">
                <a:solidFill>
                  <a:schemeClr val="tx1"/>
                </a:solidFill>
              </a:rPr>
              <a:t>');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// Image File Read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fs.readFile</a:t>
            </a:r>
            <a:r>
              <a:rPr lang="en-US" altLang="ko-KR" sz="1600" dirty="0">
                <a:solidFill>
                  <a:schemeClr val="tx1"/>
                </a:solidFill>
              </a:rPr>
              <a:t>('lion.jpeg', function(error, 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'image/jpeg'});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(data);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chemeClr val="tx1"/>
                </a:solidFill>
              </a:rPr>
              <a:t>});   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}).</a:t>
            </a:r>
            <a:r>
              <a:rPr lang="en-US" altLang="ko-KR" sz="1600" smtClean="0">
                <a:solidFill>
                  <a:schemeClr val="tx1"/>
                </a:solidFill>
              </a:rPr>
              <a:t>listen(30000, </a:t>
            </a:r>
            <a:r>
              <a:rPr lang="en-US" altLang="ko-KR" sz="1600" dirty="0">
                <a:solidFill>
                  <a:schemeClr val="tx1"/>
                </a:solidFill>
              </a:rPr>
              <a:t>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</a:t>
            </a:r>
            <a:r>
              <a:rPr lang="en-US" altLang="ko-KR" sz="1600">
                <a:solidFill>
                  <a:schemeClr val="tx1"/>
                </a:solidFill>
              </a:rPr>
              <a:t>://</a:t>
            </a:r>
            <a:r>
              <a:rPr lang="en-US" altLang="ko-KR" sz="1600" smtClean="0">
                <a:solidFill>
                  <a:schemeClr val="tx1"/>
                </a:solidFill>
              </a:rPr>
              <a:t>127.0.0.1:8081');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}); 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// Music File Read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fs.readFile</a:t>
            </a:r>
            <a:r>
              <a:rPr lang="en-US" altLang="ko-KR" sz="1600" dirty="0">
                <a:solidFill>
                  <a:schemeClr val="tx1"/>
                </a:solidFill>
              </a:rPr>
              <a:t>('Sam Smith.mp3', function(error, 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'audio/mp3'});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(data);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chemeClr val="tx1"/>
                </a:solidFill>
              </a:rPr>
              <a:t>});   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}).</a:t>
            </a:r>
            <a:r>
              <a:rPr lang="en-US" altLang="ko-KR" sz="1600" smtClean="0">
                <a:solidFill>
                  <a:schemeClr val="tx1"/>
                </a:solidFill>
              </a:rPr>
              <a:t>listen(30000, </a:t>
            </a:r>
            <a:r>
              <a:rPr lang="en-US" altLang="ko-KR" sz="1600" dirty="0">
                <a:solidFill>
                  <a:schemeClr val="tx1"/>
                </a:solidFill>
              </a:rPr>
              <a:t>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</a:t>
            </a:r>
            <a:r>
              <a:rPr lang="en-US" altLang="ko-KR" sz="1600">
                <a:solidFill>
                  <a:schemeClr val="tx1"/>
                </a:solidFill>
              </a:rPr>
              <a:t>://127.0.0.1:8081');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52114" y="2244436"/>
            <a:ext cx="1579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MIME </a:t>
            </a:r>
            <a:r>
              <a:rPr lang="ko-KR" altLang="en-US" sz="1600" b="1" dirty="0"/>
              <a:t>형식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text/plain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text/html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text/</a:t>
            </a:r>
            <a:r>
              <a:rPr lang="en-US" altLang="ko-KR" sz="1600" dirty="0" err="1">
                <a:solidFill>
                  <a:srgbClr val="0070C0"/>
                </a:solidFill>
              </a:rPr>
              <a:t>css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en-US" altLang="ko-KR" sz="1600" dirty="0">
                <a:solidFill>
                  <a:srgbClr val="0070C0"/>
                </a:solidFill>
              </a:rPr>
              <a:t>text/xml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image/jpeg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image/</a:t>
            </a:r>
            <a:r>
              <a:rPr lang="en-US" altLang="ko-KR" sz="1600" dirty="0" err="1">
                <a:solidFill>
                  <a:srgbClr val="0070C0"/>
                </a:solidFill>
              </a:rPr>
              <a:t>png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en-US" altLang="ko-KR" sz="1600" dirty="0">
                <a:solidFill>
                  <a:srgbClr val="0070C0"/>
                </a:solidFill>
              </a:rPr>
              <a:t>video/mpeg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audio/mp3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세션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쿠키는 키와 값이 들어 있는 작은 데이터 조각으로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값</a:t>
            </a:r>
            <a:r>
              <a:rPr lang="en-US" altLang="ko-KR" sz="1600" dirty="0"/>
              <a:t>, </a:t>
            </a:r>
            <a:r>
              <a:rPr lang="ko-KR" altLang="en-US" sz="1600" dirty="0"/>
              <a:t>파기 날짜와 경로 정보를 가지고 있습니다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쿠키는 서버와 클라이언트에서 모두 저장하고 사용할 수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smtClean="0"/>
              <a:t>쿠키는 </a:t>
            </a:r>
            <a:r>
              <a:rPr lang="ko-KR" altLang="en-US" sz="1600" dirty="0"/>
              <a:t>일정 기간 동안 데이터를 저장할 수 있으므로 일정 기간 동안 </a:t>
            </a:r>
            <a:r>
              <a:rPr lang="ko-KR" altLang="en-US" sz="1600" dirty="0" err="1"/>
              <a:t>로그인을</a:t>
            </a:r>
            <a:r>
              <a:rPr lang="ko-KR" altLang="en-US" sz="1600" dirty="0"/>
              <a:t> 유지하는 데 사용됩니다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response </a:t>
            </a:r>
            <a:r>
              <a:rPr lang="ko-KR" altLang="en-US" sz="1600" dirty="0"/>
              <a:t>객체를 사용하면 클라이언트에게 쿠키를 할당할 수 있습니다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쿠키를 할당할 때 응답 헤더의 </a:t>
            </a:r>
            <a:r>
              <a:rPr lang="en-US" altLang="ko-KR" sz="1600" dirty="0"/>
              <a:t>Set-Cookie </a:t>
            </a:r>
            <a:r>
              <a:rPr lang="ko-KR" altLang="en-US" sz="1600" dirty="0"/>
              <a:t>속성을 사용합니다</a:t>
            </a:r>
            <a:r>
              <a:rPr lang="en-US" altLang="ko-KR" sz="1600" dirty="0"/>
              <a:t>. Set-Cookie </a:t>
            </a:r>
            <a:r>
              <a:rPr lang="ko-KR" altLang="en-US" sz="1600" dirty="0"/>
              <a:t>속성에는 쿠키의 배열을 넣습니다</a:t>
            </a:r>
            <a:r>
              <a:rPr lang="en-US" altLang="ko-KR" sz="1600" dirty="0"/>
              <a:t>.</a:t>
            </a:r>
            <a:endParaRPr lang="en-US" altLang="ko-KR" sz="16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3376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89" y="2468129"/>
            <a:ext cx="8134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</a:t>
            </a:r>
            <a:r>
              <a:rPr lang="ko-KR" altLang="en-US" b="1" smtClean="0"/>
              <a:t>세션</a:t>
            </a:r>
            <a:r>
              <a:rPr lang="en-US" altLang="ko-KR" sz="1600" smtClean="0"/>
              <a:t> </a:t>
            </a: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20305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60585" y="1189839"/>
            <a:ext cx="5851052" cy="5335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//server3.js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parseCookies</a:t>
            </a:r>
            <a:r>
              <a:rPr lang="en-US" altLang="ko-KR" sz="1600" dirty="0">
                <a:solidFill>
                  <a:schemeClr val="tx1"/>
                </a:solidFill>
              </a:rPr>
              <a:t> = (cookie ='') =&gt;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cookie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.split(';')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.map(v =&gt; </a:t>
            </a:r>
            <a:r>
              <a:rPr lang="en-US" altLang="ko-KR" sz="1600" dirty="0" err="1">
                <a:solidFill>
                  <a:schemeClr val="tx1"/>
                </a:solidFill>
              </a:rPr>
              <a:t>v.split</a:t>
            </a:r>
            <a:r>
              <a:rPr lang="en-US" altLang="ko-KR" sz="1600" dirty="0">
                <a:solidFill>
                  <a:schemeClr val="tx1"/>
                </a:solidFill>
              </a:rPr>
              <a:t>('='))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.map(([k, ...</a:t>
            </a:r>
            <a:r>
              <a:rPr lang="en-US" altLang="ko-KR" sz="1600" dirty="0" err="1">
                <a:solidFill>
                  <a:schemeClr val="tx1"/>
                </a:solidFill>
              </a:rPr>
              <a:t>vs</a:t>
            </a:r>
            <a:r>
              <a:rPr lang="en-US" altLang="ko-KR" sz="1600" dirty="0">
                <a:solidFill>
                  <a:schemeClr val="tx1"/>
                </a:solidFill>
              </a:rPr>
              <a:t>]) =&gt; [k, </a:t>
            </a:r>
            <a:r>
              <a:rPr lang="en-US" altLang="ko-KR" sz="1600" dirty="0" err="1">
                <a:solidFill>
                  <a:schemeClr val="tx1"/>
                </a:solidFill>
              </a:rPr>
              <a:t>vs.join</a:t>
            </a:r>
            <a:r>
              <a:rPr lang="en-US" altLang="ko-KR" sz="1600" dirty="0">
                <a:solidFill>
                  <a:schemeClr val="tx1"/>
                </a:solidFill>
              </a:rPr>
              <a:t>('=')])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.reduce((</a:t>
            </a:r>
            <a:r>
              <a:rPr lang="en-US" altLang="ko-KR" sz="1600" dirty="0" err="1">
                <a:solidFill>
                  <a:schemeClr val="tx1"/>
                </a:solidFill>
              </a:rPr>
              <a:t>acc</a:t>
            </a:r>
            <a:r>
              <a:rPr lang="en-US" altLang="ko-KR" sz="1600" dirty="0">
                <a:solidFill>
                  <a:schemeClr val="tx1"/>
                </a:solidFill>
              </a:rPr>
              <a:t>, [k, v])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r>
              <a:rPr lang="en-US" altLang="ko-KR" sz="1600" dirty="0" err="1">
                <a:solidFill>
                  <a:schemeClr val="tx1"/>
                </a:solidFill>
              </a:rPr>
              <a:t>acc</a:t>
            </a: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k.trim</a:t>
            </a:r>
            <a:r>
              <a:rPr lang="en-US" altLang="ko-KR" sz="1600" dirty="0">
                <a:solidFill>
                  <a:schemeClr val="tx1"/>
                </a:solidFill>
              </a:rPr>
              <a:t>()] = </a:t>
            </a:r>
            <a:r>
              <a:rPr lang="en-US" altLang="ko-KR" sz="1600" dirty="0" err="1">
                <a:solidFill>
                  <a:schemeClr val="tx1"/>
                </a:solidFill>
              </a:rPr>
              <a:t>decodeURIComponent</a:t>
            </a:r>
            <a:r>
              <a:rPr lang="en-US" altLang="ko-KR" sz="1600" dirty="0">
                <a:solidFill>
                  <a:schemeClr val="tx1"/>
                </a:solidFill>
              </a:rPr>
              <a:t>(v);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acc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}, </a:t>
            </a:r>
            <a:r>
              <a:rPr lang="en-US" altLang="ko-KR" sz="1600" dirty="0" smtClean="0">
                <a:solidFill>
                  <a:schemeClr val="tx1"/>
                </a:solidFill>
              </a:rPr>
              <a:t>{});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cookies = </a:t>
            </a:r>
            <a:r>
              <a:rPr lang="en-US" altLang="ko-KR" sz="1600" dirty="0" err="1">
                <a:solidFill>
                  <a:srgbClr val="C00000"/>
                </a:solidFill>
              </a:rPr>
              <a:t>parseCookies</a:t>
            </a:r>
            <a:r>
              <a:rPr lang="en-US" altLang="ko-KR" sz="1600" dirty="0">
                <a:solidFill>
                  <a:srgbClr val="C00000"/>
                </a:solidFill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</a:rPr>
              <a:t>req.headers.cookie</a:t>
            </a:r>
            <a:r>
              <a:rPr lang="en-US" altLang="ko-KR" sz="1600" dirty="0">
                <a:solidFill>
                  <a:srgbClr val="C00000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console.log(req.url, cookies);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res.writeHead</a:t>
            </a:r>
            <a:r>
              <a:rPr lang="en-US" altLang="ko-KR" sz="1600" dirty="0">
                <a:solidFill>
                  <a:schemeClr val="tx1"/>
                </a:solidFill>
              </a:rPr>
              <a:t>(200, {'Set-Cookie':'</a:t>
            </a:r>
            <a:r>
              <a:rPr lang="en-US" altLang="ko-KR" sz="1600" dirty="0" err="1">
                <a:solidFill>
                  <a:schemeClr val="tx1"/>
                </a:solidFill>
              </a:rPr>
              <a:t>mycookie</a:t>
            </a:r>
            <a:r>
              <a:rPr lang="en-US" altLang="ko-KR" sz="1600" dirty="0">
                <a:solidFill>
                  <a:schemeClr val="tx1"/>
                </a:solidFill>
              </a:rPr>
              <a:t>=test'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res.end</a:t>
            </a:r>
            <a:r>
              <a:rPr lang="en-US" altLang="ko-KR" sz="1600" dirty="0">
                <a:solidFill>
                  <a:schemeClr val="tx1"/>
                </a:solidFill>
              </a:rPr>
              <a:t>('Hello Cookie');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.listen(8082, () =&gt;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console.log('8082</a:t>
            </a:r>
            <a:r>
              <a:rPr lang="ko-KR" altLang="en-US" sz="1600" dirty="0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 sz="1600" dirty="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});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4836" y="1283855"/>
            <a:ext cx="514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쿠키는 </a:t>
            </a:r>
            <a:r>
              <a:rPr lang="en-US" altLang="ko-KR" sz="1600"/>
              <a:t>req.headers.cookie</a:t>
            </a:r>
            <a:r>
              <a:rPr lang="ko-KR" altLang="en-US" sz="1600"/>
              <a:t>에 들어 있습니다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Set-Cookie</a:t>
            </a:r>
            <a:r>
              <a:rPr lang="ko-KR" altLang="en-US" sz="1600"/>
              <a:t>는 브라우저한테  값을 쿠키로 저장하라는 의미입니다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3657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40587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4256" y="82905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http://nodejs.org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297" y="1215142"/>
            <a:ext cx="10032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설치 </a:t>
            </a:r>
            <a:r>
              <a:rPr lang="ko-KR" altLang="en-US" sz="1600" dirty="0"/>
              <a:t>시 전부다 </a:t>
            </a:r>
            <a:r>
              <a:rPr lang="en-US" altLang="ko-KR" sz="1600" dirty="0"/>
              <a:t>next</a:t>
            </a:r>
            <a:r>
              <a:rPr lang="ko-KR" altLang="en-US" sz="1600" dirty="0"/>
              <a:t>로 끝낸다 </a:t>
            </a:r>
            <a:r>
              <a:rPr lang="en-US" altLang="ko-KR" sz="1600" dirty="0"/>
              <a:t>(</a:t>
            </a:r>
            <a:r>
              <a:rPr lang="ko-KR" altLang="en-US" sz="1600" dirty="0"/>
              <a:t>환경변수까지 다 알아서 잡아준다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181" y="1968285"/>
            <a:ext cx="5119345" cy="42893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9837" y="1957287"/>
            <a:ext cx="5067946" cy="430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9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</a:t>
            </a:r>
            <a:r>
              <a:rPr lang="ko-KR" altLang="en-US" b="1" smtClean="0"/>
              <a:t>세션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쿠키명</a:t>
            </a:r>
            <a:r>
              <a:rPr lang="en-US" altLang="ko-KR" sz="1600"/>
              <a:t>=</a:t>
            </a:r>
            <a:r>
              <a:rPr lang="ko-KR" altLang="en-US" sz="1600"/>
              <a:t>쿠키값</a:t>
            </a:r>
            <a:r>
              <a:rPr lang="en-US" altLang="ko-KR" sz="1600"/>
              <a:t>: </a:t>
            </a:r>
            <a:r>
              <a:rPr lang="ko-KR" altLang="en-US" sz="1600"/>
              <a:t>기본적인 쿠키의 값입니다</a:t>
            </a:r>
            <a:r>
              <a:rPr lang="en-US" altLang="ko-KR" sz="1600"/>
              <a:t>. mycookie=test </a:t>
            </a:r>
            <a:r>
              <a:rPr lang="ko-KR" altLang="en-US" sz="1600"/>
              <a:t>또는 </a:t>
            </a:r>
            <a:r>
              <a:rPr lang="en-US" altLang="ko-KR" sz="1600"/>
              <a:t>name=zerocho </a:t>
            </a:r>
            <a:r>
              <a:rPr lang="ko-KR" altLang="en-US" sz="1600"/>
              <a:t>같이 설정합니다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Expires=</a:t>
            </a:r>
            <a:r>
              <a:rPr lang="ko-KR" altLang="en-US" sz="1600"/>
              <a:t>날짜</a:t>
            </a:r>
            <a:r>
              <a:rPr lang="en-US" altLang="ko-KR" sz="1600"/>
              <a:t>: </a:t>
            </a:r>
            <a:r>
              <a:rPr lang="ko-KR" altLang="en-US" sz="1600"/>
              <a:t>만료 기한입니다</a:t>
            </a:r>
            <a:r>
              <a:rPr lang="en-US" altLang="ko-KR" sz="1600"/>
              <a:t>. </a:t>
            </a:r>
            <a:r>
              <a:rPr lang="ko-KR" altLang="en-US" sz="1600"/>
              <a:t>이 기한이 지나면 쿠키가 제거됩니다</a:t>
            </a:r>
            <a:r>
              <a:rPr lang="en-US" altLang="ko-KR" sz="1600"/>
              <a:t>. </a:t>
            </a:r>
            <a:r>
              <a:rPr lang="ko-KR" altLang="en-US" sz="1600"/>
              <a:t>기본값은 클라이언트가 종료될 때까지입니다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Max-age=</a:t>
            </a:r>
            <a:r>
              <a:rPr lang="ko-KR" altLang="en-US" sz="1600"/>
              <a:t>초</a:t>
            </a:r>
            <a:r>
              <a:rPr lang="en-US" altLang="ko-KR" sz="1600"/>
              <a:t>: Expires</a:t>
            </a:r>
            <a:r>
              <a:rPr lang="ko-KR" altLang="en-US" sz="1600"/>
              <a:t>와 비슷하지만 날짜 대신 초를 입력할 수 있습니다</a:t>
            </a:r>
            <a:r>
              <a:rPr lang="en-US" altLang="ko-KR" sz="1600"/>
              <a:t>. </a:t>
            </a:r>
            <a:r>
              <a:rPr lang="ko-KR" altLang="en-US" sz="1600"/>
              <a:t>해당 초가 지나면 쿠기가 제거됩니다</a:t>
            </a:r>
            <a:r>
              <a:rPr lang="en-US" altLang="ko-KR" sz="1600"/>
              <a:t>. Expires</a:t>
            </a:r>
            <a:r>
              <a:rPr lang="ko-KR" altLang="en-US" sz="1600"/>
              <a:t>보다 우선합니다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Domain=</a:t>
            </a:r>
            <a:r>
              <a:rPr lang="ko-KR" altLang="en-US" sz="1600"/>
              <a:t>도메인명</a:t>
            </a:r>
            <a:r>
              <a:rPr lang="en-US" altLang="ko-KR" sz="1600"/>
              <a:t>: </a:t>
            </a:r>
            <a:r>
              <a:rPr lang="ko-KR" altLang="en-US" sz="1600"/>
              <a:t>쿠키가 전송될 도메인을 특정할 수 있습니다</a:t>
            </a:r>
            <a:r>
              <a:rPr lang="en-US" altLang="ko-KR" sz="1600"/>
              <a:t>. </a:t>
            </a:r>
            <a:r>
              <a:rPr lang="ko-KR" altLang="en-US" sz="1600"/>
              <a:t>기본값은 현재 도메인입니다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Path=URL: </a:t>
            </a:r>
            <a:r>
              <a:rPr lang="ko-KR" altLang="en-US" sz="1600"/>
              <a:t>쿠키가 전송될 </a:t>
            </a:r>
            <a:r>
              <a:rPr lang="en-US" altLang="ko-KR" sz="1600"/>
              <a:t>URL</a:t>
            </a:r>
            <a:r>
              <a:rPr lang="ko-KR" altLang="en-US" sz="1600"/>
              <a:t>을 특정할 수 있습니다</a:t>
            </a:r>
            <a:r>
              <a:rPr lang="en-US" altLang="ko-KR" sz="1600"/>
              <a:t>. </a:t>
            </a:r>
            <a:r>
              <a:rPr lang="ko-KR" altLang="en-US" sz="1600"/>
              <a:t>기본값은 ‘</a:t>
            </a:r>
            <a:r>
              <a:rPr lang="en-US" altLang="ko-KR" sz="1600"/>
              <a:t>/’</a:t>
            </a:r>
            <a:r>
              <a:rPr lang="ko-KR" altLang="en-US" sz="1600"/>
              <a:t>이고 이 경우 모든 </a:t>
            </a:r>
            <a:r>
              <a:rPr lang="en-US" altLang="ko-KR" sz="1600"/>
              <a:t>URL</a:t>
            </a:r>
            <a:r>
              <a:rPr lang="ko-KR" altLang="en-US" sz="1600"/>
              <a:t>에서 쿠키를 전송할 수 있습니다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Secure: HTTPS</a:t>
            </a:r>
            <a:r>
              <a:rPr lang="ko-KR" altLang="en-US" sz="1600"/>
              <a:t>일 경우에만 쿠키가 전송됩니다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HttpOnly: </a:t>
            </a:r>
            <a:r>
              <a:rPr lang="ko-KR" altLang="en-US" sz="1600"/>
              <a:t>설정 시 자바스크립트에서 쿠키에 접근할 수 없습니다</a:t>
            </a:r>
            <a:r>
              <a:rPr lang="en-US" altLang="ko-KR" sz="1600"/>
              <a:t>. </a:t>
            </a:r>
            <a:r>
              <a:rPr lang="ko-KR" altLang="en-US" sz="1600"/>
              <a:t>쿠키 조작을 방지하기 위해 설정하는 것이 좋습니다</a:t>
            </a:r>
            <a:r>
              <a:rPr lang="en-US" altLang="ko-KR" sz="1600"/>
              <a:t>. </a:t>
            </a: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2453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54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</a:t>
            </a:r>
            <a:r>
              <a:rPr lang="ko-KR" altLang="en-US" b="1" smtClean="0"/>
              <a:t>세션</a:t>
            </a:r>
            <a:r>
              <a:rPr lang="en-US" altLang="ko-KR" sz="1600" smtClean="0"/>
              <a:t> </a:t>
            </a: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2453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577458" y="1189839"/>
            <a:ext cx="5851052" cy="40379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//server4.html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&lt;meta charset="utf-8" /&gt;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&lt;title&gt;</a:t>
            </a:r>
            <a:r>
              <a:rPr lang="ko-KR" altLang="en-US" sz="1600">
                <a:solidFill>
                  <a:schemeClr val="tx1"/>
                </a:solidFill>
              </a:rPr>
              <a:t>쿠키</a:t>
            </a:r>
            <a:r>
              <a:rPr lang="en-US" altLang="ko-KR" sz="1600">
                <a:solidFill>
                  <a:schemeClr val="tx1"/>
                </a:solidFill>
              </a:rPr>
              <a:t>&amp;</a:t>
            </a:r>
            <a:r>
              <a:rPr lang="ko-KR" altLang="en-US" sz="1600">
                <a:solidFill>
                  <a:schemeClr val="tx1"/>
                </a:solidFill>
              </a:rPr>
              <a:t>세션 이해하기</a:t>
            </a:r>
            <a:r>
              <a:rPr lang="en-US" altLang="ko-KR" sz="1600">
                <a:solidFill>
                  <a:schemeClr val="tx1"/>
                </a:solidFill>
              </a:rPr>
              <a:t>&lt;/title&gt;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&lt;form action="/login"&gt;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&lt;input id="name" name="name" placeholder="</a:t>
            </a:r>
            <a:r>
              <a:rPr lang="ko-KR" altLang="en-US" sz="1600">
                <a:solidFill>
                  <a:schemeClr val="tx1"/>
                </a:solidFill>
              </a:rPr>
              <a:t>이름을 입력하세요</a:t>
            </a:r>
            <a:r>
              <a:rPr lang="en-US" altLang="ko-KR" sz="1600">
                <a:solidFill>
                  <a:schemeClr val="tx1"/>
                </a:solidFill>
              </a:rPr>
              <a:t>" /&gt;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&lt;button id="login"&gt;</a:t>
            </a:r>
            <a:r>
              <a:rPr lang="ko-KR" altLang="en-US" sz="1600">
                <a:solidFill>
                  <a:schemeClr val="tx1"/>
                </a:solidFill>
              </a:rPr>
              <a:t>로그인</a:t>
            </a:r>
            <a:r>
              <a:rPr lang="en-US" altLang="ko-KR" sz="1600">
                <a:solidFill>
                  <a:schemeClr val="tx1"/>
                </a:solidFill>
              </a:rPr>
              <a:t>&lt;/button&gt;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&lt;/form&gt;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&lt;/html&gt;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4185" y="1189839"/>
            <a:ext cx="5116760" cy="5496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//server4.js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url = require('url');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qs = require('querystring');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parseCookies = (cookie ='') =&gt;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cookie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.split(';')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.map(v =&gt; v.split('='))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.map(([k, ...vs]) =&gt; [k, vs.join('=')])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.reduce((acc, [k, v])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acc[k.trim()] = decodeURIComponent(v);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acc;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}, </a:t>
            </a:r>
            <a:r>
              <a:rPr lang="en-US" altLang="ko-KR" sz="1600" smtClean="0">
                <a:solidFill>
                  <a:schemeClr val="tx1"/>
                </a:solidFill>
              </a:rPr>
              <a:t>{});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http.createServer((req,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cookies = parseCookies(req.headers.cookie);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(req.url.startsWith('/login')) {   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{ query } = url.parse(req.url);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{ name } = qs.parse(query);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expires = new Date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9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</a:t>
            </a:r>
            <a:r>
              <a:rPr lang="ko-KR" altLang="en-US" b="1" smtClean="0"/>
              <a:t>세션</a:t>
            </a:r>
            <a:r>
              <a:rPr lang="en-US" altLang="ko-KR" sz="1600" smtClean="0"/>
              <a:t> </a:t>
            </a: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2453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577458" y="1189839"/>
            <a:ext cx="4798106" cy="4952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//server5.js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url = require('url');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qs = require('querystring');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parseCookies = (cookie ='') =&gt;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cookie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.split(';')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.map(v =&gt; v.split('='))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.map(([k, ...vs]) =&gt; [k, vs.join('=')])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.reduce((acc, [k, v])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acc[k.trim()] = decodeURIComponent(v);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acc;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}, {});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session = {};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57686" y="1206660"/>
            <a:ext cx="5361524" cy="4952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http.createServer</a:t>
            </a:r>
            <a:r>
              <a:rPr lang="en-US" altLang="ko-KR" sz="1600">
                <a:solidFill>
                  <a:schemeClr val="tx1"/>
                </a:solidFill>
              </a:rPr>
              <a:t>((req,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cookies = parseCookies(req.headers.cookie);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(req.url.startsWith('/login'))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const { query } = url.parse(req.url);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const { name } = qs.parse(query);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const expires = new Date();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expires.setMinutes(expires.getMinutes() + 5);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const randomInt = +new Date();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session[randomInt]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name,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expires,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</a:t>
            </a:r>
            <a:r>
              <a:rPr lang="en-US" altLang="ko-KR" sz="1600" smtClean="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res.writeHead(302,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Location:'/',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'Set-Cookie': `session=${randomInt}; Expires=${expires.toGMTString()}; HttpOnly; Path=/`,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res.end();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5" y="733414"/>
            <a:ext cx="113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/>
              <a:t>쿠키와 </a:t>
            </a:r>
            <a:r>
              <a:rPr lang="ko-KR" altLang="en-US" b="1" smtClean="0"/>
              <a:t>세션</a:t>
            </a:r>
            <a:r>
              <a:rPr lang="en-US" altLang="ko-KR" sz="1600" smtClean="0"/>
              <a:t> </a:t>
            </a:r>
            <a:endParaRPr lang="en-US" altLang="ko-KR" sz="1600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00025" y="12453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577458" y="1189839"/>
            <a:ext cx="5851052" cy="40379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//server4.html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&lt;meta charset="utf-8" /&gt;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&lt;title&gt;</a:t>
            </a:r>
            <a:r>
              <a:rPr lang="ko-KR" altLang="en-US" sz="1600" dirty="0">
                <a:solidFill>
                  <a:schemeClr val="tx1"/>
                </a:solidFill>
              </a:rPr>
              <a:t>쿠키</a:t>
            </a:r>
            <a:r>
              <a:rPr lang="en-US" altLang="ko-KR" sz="1600" dirty="0">
                <a:solidFill>
                  <a:schemeClr val="tx1"/>
                </a:solidFill>
              </a:rPr>
              <a:t>&amp;</a:t>
            </a:r>
            <a:r>
              <a:rPr lang="ko-KR" altLang="en-US" sz="1600" dirty="0">
                <a:solidFill>
                  <a:schemeClr val="tx1"/>
                </a:solidFill>
              </a:rPr>
              <a:t>세션 이해하기</a:t>
            </a:r>
            <a:r>
              <a:rPr lang="en-US" altLang="ko-KR" sz="1600" dirty="0">
                <a:solidFill>
                  <a:schemeClr val="tx1"/>
                </a:solidFill>
              </a:rPr>
              <a:t>&lt;/title&gt;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&lt;form action="/login"&gt;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&lt;input id="name" name="name" placeholder="</a:t>
            </a:r>
            <a:r>
              <a:rPr lang="ko-KR" altLang="en-US" sz="1600" dirty="0">
                <a:solidFill>
                  <a:schemeClr val="tx1"/>
                </a:solidFill>
              </a:rPr>
              <a:t>이름을 입력하세요</a:t>
            </a:r>
            <a:r>
              <a:rPr lang="en-US" altLang="ko-KR" sz="1600" dirty="0">
                <a:solidFill>
                  <a:schemeClr val="tx1"/>
                </a:solidFill>
              </a:rPr>
              <a:t>" /&gt;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&lt;button id="login"&gt;</a:t>
            </a:r>
            <a:r>
              <a:rPr lang="ko-KR" altLang="en-US" sz="1600" dirty="0">
                <a:solidFill>
                  <a:schemeClr val="tx1"/>
                </a:solidFill>
              </a:rPr>
              <a:t>로그인</a:t>
            </a:r>
            <a:r>
              <a:rPr lang="en-US" altLang="ko-KR" sz="1600" dirty="0">
                <a:solidFill>
                  <a:schemeClr val="tx1"/>
                </a:solidFill>
              </a:rPr>
              <a:t>&lt;/button&gt;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&lt;/form&gt;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&lt;/html&gt;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4185" y="1189839"/>
            <a:ext cx="5116760" cy="5496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//server4.js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url = require('url');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qs = require('querystring');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parseCookies = (cookie ='') =&gt;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cookie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.split(';')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.map(v =&gt; v.split('='))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.map(([k, ...vs]) =&gt; [k, vs.join('=')])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.reduce((acc, [k, v])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acc[k.trim()] = decodeURIComponent(v);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acc;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}, </a:t>
            </a:r>
            <a:r>
              <a:rPr lang="en-US" altLang="ko-KR" sz="1600" smtClean="0">
                <a:solidFill>
                  <a:schemeClr val="tx1"/>
                </a:solidFill>
              </a:rPr>
              <a:t>{});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http.createServer((req,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cookies = parseCookies(req.headers.cookie);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(req.url.startsWith('/login')) {   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{ query } = url.parse(req.url);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{ name } = qs.parse(query);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expires = new Date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372" y="735133"/>
            <a:ext cx="113240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Http Module  </a:t>
            </a:r>
            <a:r>
              <a:rPr lang="en-US" altLang="ko-KR" b="1" smtClean="0"/>
              <a:t>-  REST API</a:t>
            </a:r>
            <a:r>
              <a:rPr lang="ko-KR" altLang="en-US" b="1" smtClean="0"/>
              <a:t>와 라우팅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REST(REpresentational </a:t>
            </a:r>
            <a:r>
              <a:rPr lang="en-US" altLang="ko-KR" sz="1600"/>
              <a:t>State Transfer) </a:t>
            </a:r>
            <a:r>
              <a:rPr lang="en-US" altLang="ko-KR" sz="1600" smtClean="0"/>
              <a:t>API </a:t>
            </a:r>
            <a:r>
              <a:rPr lang="ko-KR" altLang="en-US" sz="1600"/>
              <a:t>와 라우팅</a:t>
            </a:r>
            <a:endParaRPr lang="en-US" altLang="ko-KR" sz="160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네트워크 구조의 한 형식인데요</a:t>
            </a:r>
            <a:r>
              <a:rPr lang="en-US" altLang="ko-KR" sz="1600"/>
              <a:t>. </a:t>
            </a:r>
            <a:r>
              <a:rPr lang="ko-KR" altLang="en-US" sz="1600"/>
              <a:t>서버의 자원을 정의하고</a:t>
            </a:r>
            <a:r>
              <a:rPr lang="en-US" altLang="ko-KR" sz="1600"/>
              <a:t>, </a:t>
            </a:r>
            <a:r>
              <a:rPr lang="ko-KR" altLang="en-US" sz="1600"/>
              <a:t>자원에 대한 주소를 지정하는 방법을 가리킵니다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주소는 의미를 명확히 전달하기 위해 명사로 구성됩니다</a:t>
            </a:r>
            <a:r>
              <a:rPr lang="en-US" altLang="ko-KR" sz="160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예</a:t>
            </a:r>
            <a:r>
              <a:rPr lang="en-US" altLang="ko-KR" sz="1600"/>
              <a:t>] /user</a:t>
            </a:r>
            <a:r>
              <a:rPr lang="ko-KR" altLang="en-US" sz="1600"/>
              <a:t>이면 사용자 정보에 관련된 자원을 </a:t>
            </a:r>
            <a:r>
              <a:rPr lang="ko-KR" altLang="en-US" sz="1600" smtClean="0"/>
              <a:t>요청</a:t>
            </a:r>
            <a:r>
              <a:rPr lang="en-US" altLang="ko-KR" sz="1600" smtClean="0"/>
              <a:t>, </a:t>
            </a:r>
            <a:r>
              <a:rPr lang="ko-KR" altLang="en-US" sz="1600" smtClean="0"/>
              <a:t>   </a:t>
            </a:r>
            <a:r>
              <a:rPr lang="en-US" altLang="ko-KR" sz="1600"/>
              <a:t>/post</a:t>
            </a:r>
            <a:r>
              <a:rPr lang="ko-KR" altLang="en-US" sz="1600"/>
              <a:t>라면 게시글에 관련된 자원을 </a:t>
            </a:r>
            <a:r>
              <a:rPr lang="ko-KR" altLang="en-US" sz="1600" smtClean="0"/>
              <a:t>요청</a:t>
            </a:r>
            <a:endParaRPr lang="en-US" altLang="ko-KR" sz="160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</a:rPr>
              <a:t>GET</a:t>
            </a:r>
            <a:r>
              <a:rPr lang="en-US" altLang="ko-KR" sz="1600" smtClean="0"/>
              <a:t> : </a:t>
            </a:r>
            <a:r>
              <a:rPr lang="ko-KR" altLang="en-US" sz="1600"/>
              <a:t>서버 자원을 가져오고자 할 때 사용합니다</a:t>
            </a:r>
            <a:r>
              <a:rPr lang="en-US" altLang="ko-KR" sz="1600"/>
              <a:t>. </a:t>
            </a:r>
            <a:r>
              <a:rPr lang="ko-KR" altLang="en-US" sz="1600"/>
              <a:t>요청의 본문</a:t>
            </a:r>
            <a:r>
              <a:rPr lang="en-US" altLang="ko-KR" sz="1600"/>
              <a:t>(body)</a:t>
            </a:r>
            <a:r>
              <a:rPr lang="ko-KR" altLang="en-US" sz="1600"/>
              <a:t>에 데이터를 넣지 않습니다</a:t>
            </a:r>
            <a:r>
              <a:rPr lang="en-US" altLang="ko-KR" sz="1600"/>
              <a:t>. </a:t>
            </a:r>
            <a:r>
              <a:rPr lang="ko-KR" altLang="en-US" sz="1600"/>
              <a:t>데이터를 서버로 보내야 한다면 쿼리스트링을 사용합니다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</a:rPr>
              <a:t>POST</a:t>
            </a:r>
            <a:r>
              <a:rPr lang="en-US" altLang="ko-KR" sz="1600" smtClean="0"/>
              <a:t> : </a:t>
            </a:r>
            <a:r>
              <a:rPr lang="ko-KR" altLang="en-US" sz="1600"/>
              <a:t>서버에 자원을 새로 등록하고자 할 때 사용합니다</a:t>
            </a:r>
            <a:r>
              <a:rPr lang="en-US" altLang="ko-KR" sz="1600"/>
              <a:t>. </a:t>
            </a:r>
            <a:r>
              <a:rPr lang="ko-KR" altLang="en-US" sz="1600"/>
              <a:t>요청의 본문에 새로 등록할 데이터를 넣어 보냅니다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</a:rPr>
              <a:t>PUT</a:t>
            </a:r>
            <a:r>
              <a:rPr lang="en-US" altLang="ko-KR" sz="1600" smtClean="0"/>
              <a:t> : </a:t>
            </a:r>
            <a:r>
              <a:rPr lang="ko-KR" altLang="en-US" sz="1600"/>
              <a:t>서버의 자원을 요청에 들어 있는 자원으로 치환하고자 할 때 사용합니다</a:t>
            </a:r>
            <a:r>
              <a:rPr lang="en-US" altLang="ko-KR" sz="1600"/>
              <a:t>. </a:t>
            </a:r>
            <a:r>
              <a:rPr lang="ko-KR" altLang="en-US" sz="1600"/>
              <a:t>요청의 본문에 치환할 데이터를 넣어 보냅니다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</a:rPr>
              <a:t>PATCH</a:t>
            </a:r>
            <a:r>
              <a:rPr lang="en-US" altLang="ko-KR" sz="1600" smtClean="0"/>
              <a:t> : </a:t>
            </a:r>
            <a:r>
              <a:rPr lang="ko-KR" altLang="en-US" sz="1600"/>
              <a:t>서버 자원의 일부만 수정하고자 할 때 사용합니다</a:t>
            </a:r>
            <a:r>
              <a:rPr lang="en-US" altLang="ko-KR" sz="1600"/>
              <a:t>. </a:t>
            </a:r>
            <a:r>
              <a:rPr lang="ko-KR" altLang="en-US" sz="1600"/>
              <a:t>요청의 본문에 일부 수정할 데이터를 넣어 보냅니다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</a:rPr>
              <a:t>DELETE</a:t>
            </a:r>
            <a:r>
              <a:rPr lang="en-US" altLang="ko-KR" sz="1600" smtClean="0"/>
              <a:t> : </a:t>
            </a:r>
            <a:r>
              <a:rPr lang="ko-KR" altLang="en-US" sz="1600"/>
              <a:t>서버의 자원을 삭제하고자 할 때 사용합니다</a:t>
            </a:r>
            <a:r>
              <a:rPr lang="en-US" altLang="ko-KR" sz="1600"/>
              <a:t>.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25372" y="10605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09" y="3825714"/>
            <a:ext cx="6130925" cy="27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372" y="735133"/>
            <a:ext cx="1132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Http Module  </a:t>
            </a:r>
            <a:r>
              <a:rPr lang="en-US" altLang="ko-KR" b="1" smtClean="0"/>
              <a:t>- </a:t>
            </a:r>
            <a:r>
              <a:rPr lang="en-US" altLang="ko-KR" b="1"/>
              <a:t>REST API</a:t>
            </a:r>
            <a:r>
              <a:rPr lang="ko-KR" altLang="en-US" b="1"/>
              <a:t>와 </a:t>
            </a:r>
            <a:r>
              <a:rPr lang="ko-KR" altLang="en-US" b="1" smtClean="0"/>
              <a:t>라우팅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25372" y="10605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53374"/>
              </p:ext>
            </p:extLst>
          </p:nvPr>
        </p:nvGraphicFramePr>
        <p:xfrm>
          <a:off x="674257" y="1320800"/>
          <a:ext cx="5583668" cy="2689224"/>
        </p:xfrm>
        <a:graphic>
          <a:graphicData uri="http://schemas.openxmlformats.org/drawingml/2006/table">
            <a:tbl>
              <a:tblPr/>
              <a:tblGrid>
                <a:gridCol w="1411718"/>
                <a:gridCol w="1609725"/>
                <a:gridCol w="2562225"/>
              </a:tblGrid>
              <a:tr h="336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HTTP </a:t>
                      </a:r>
                      <a:r>
                        <a:rPr lang="ko-KR" altLang="en-US" sz="1600" smtClean="0"/>
                        <a:t>메서드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주소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역할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GET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restFront.html </a:t>
                      </a:r>
                      <a:r>
                        <a:rPr lang="ko-KR" altLang="en-US" sz="1600" smtClean="0"/>
                        <a:t>파일 제공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GET</a:t>
                      </a: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/about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about.html </a:t>
                      </a:r>
                      <a:r>
                        <a:rPr lang="ko-KR" altLang="en-US" sz="1600" smtClean="0"/>
                        <a:t>파일 제공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GET</a:t>
                      </a:r>
                      <a:endParaRPr lang="ko-KR" altLang="en-US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/users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사용자 목록 제공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GET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기타 정적 파일 제공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POST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/users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사용자 등록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PUT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/users/</a:t>
                      </a:r>
                      <a:r>
                        <a:rPr lang="ko-KR" altLang="en-US" sz="1600" smtClean="0"/>
                        <a:t>사용자</a:t>
                      </a:r>
                      <a:r>
                        <a:rPr lang="en-US" altLang="ko-KR" sz="1600" smtClean="0"/>
                        <a:t>id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해당 </a:t>
                      </a:r>
                      <a:r>
                        <a:rPr lang="en-US" altLang="ko-KR" sz="1600" smtClean="0"/>
                        <a:t>id</a:t>
                      </a:r>
                      <a:r>
                        <a:rPr lang="ko-KR" altLang="en-US" sz="1600" smtClean="0"/>
                        <a:t>의 사용자 수정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DELETE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/users/</a:t>
                      </a:r>
                      <a:r>
                        <a:rPr lang="ko-KR" altLang="en-US" sz="1600" smtClean="0"/>
                        <a:t>사용자</a:t>
                      </a:r>
                      <a:r>
                        <a:rPr lang="en-US" altLang="ko-KR" sz="1600" smtClean="0"/>
                        <a:t>id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해당 </a:t>
                      </a:r>
                      <a:r>
                        <a:rPr lang="en-US" altLang="ko-KR" sz="1600" smtClean="0"/>
                        <a:t>id</a:t>
                      </a:r>
                      <a:r>
                        <a:rPr lang="ko-KR" altLang="en-US" sz="1600" smtClean="0"/>
                        <a:t>의 사용자 제거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7312" y="4394349"/>
            <a:ext cx="3534638" cy="1625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//restFront.css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color: blue;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text-decoration: none;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66637" y="914400"/>
            <a:ext cx="4963388" cy="586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//restFront.html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&lt;meta charset="utf-8" /&gt;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&lt;title&gt;RESTful SERVER&lt;/title&gt;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&lt;link rel="stylesheet" href="./restFront.css" /&gt;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&lt;nav&gt;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&lt;a href="/"&gt;Home&lt;/a&gt;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&lt;a href="/about"&gt;About&lt;/a&gt;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&lt;/nav&gt;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&lt;form id="form"&gt;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&lt;input type="text" id="username"&gt;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&lt;button type="submit"&gt;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  <a:r>
              <a:rPr lang="en-US" altLang="ko-KR" sz="1600">
                <a:solidFill>
                  <a:schemeClr val="tx1"/>
                </a:solidFill>
              </a:rPr>
              <a:t>&lt;/button&gt;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&lt;/form&gt;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&lt;/div&gt;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&lt;div id="list"&gt;&lt;/div&gt;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&lt;script src="./restFront.js"&gt;&lt;/script&gt;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</a:t>
            </a:r>
            <a:r>
              <a:rPr lang="en-US" altLang="ko-KR" sz="1600" smtClean="0">
                <a:solidFill>
                  <a:schemeClr val="tx1"/>
                </a:solidFill>
              </a:rPr>
              <a:t>html&gt;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372" y="735133"/>
            <a:ext cx="1132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Http Module  </a:t>
            </a:r>
            <a:r>
              <a:rPr lang="en-US" altLang="ko-KR" b="1" smtClean="0"/>
              <a:t>- </a:t>
            </a:r>
            <a:r>
              <a:rPr lang="en-US" altLang="ko-KR" b="1"/>
              <a:t>REST API</a:t>
            </a:r>
            <a:r>
              <a:rPr lang="ko-KR" altLang="en-US" b="1"/>
              <a:t>와 </a:t>
            </a:r>
            <a:r>
              <a:rPr lang="ko-KR" altLang="en-US" b="1" smtClean="0"/>
              <a:t>라우팅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25372" y="106059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418237" y="1190625"/>
            <a:ext cx="6306413" cy="5283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//restFront.js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function getUser() { // </a:t>
            </a:r>
            <a:r>
              <a:rPr lang="ko-KR" altLang="en-US" sz="1600">
                <a:solidFill>
                  <a:schemeClr val="tx1"/>
                </a:solidFill>
              </a:rPr>
              <a:t>로딩 시 사용자가 가져오는 함수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var xhr = new XMLHttpRequest();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xhr.onload = function 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(xhr.status === 200)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var users = JSON.parse(xhr.responseText);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var list = document.getElementById('list');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list.innerHTML ='';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Object.keys(users).map(function (key)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var userDiv = document.createElement('div');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var span = document.createElement('span');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span.textContent = users[key];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var edit = document.createElement('button');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edit.textContent ='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  <a:r>
              <a:rPr lang="en-US" altLang="ko-KR" sz="1600">
                <a:solidFill>
                  <a:schemeClr val="tx1"/>
                </a:solidFill>
              </a:rPr>
              <a:t>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edit.addEventListener('click', function () { // </a:t>
            </a:r>
            <a:r>
              <a:rPr lang="ko-KR" altLang="en-US" sz="1600">
                <a:solidFill>
                  <a:schemeClr val="tx1"/>
                </a:solidFill>
              </a:rPr>
              <a:t>수정 버튼 클릭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    </a:t>
            </a:r>
            <a:r>
              <a:rPr lang="en-US" altLang="ko-KR" sz="1600">
                <a:solidFill>
                  <a:schemeClr val="tx1"/>
                </a:solidFill>
              </a:rPr>
              <a:t>var name = prompt('</a:t>
            </a:r>
            <a:r>
              <a:rPr lang="ko-KR" altLang="en-US" sz="1600">
                <a:solidFill>
                  <a:schemeClr val="tx1"/>
                </a:solidFill>
              </a:rPr>
              <a:t>바꿀 이름을 입력하세요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if (!name)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return alert('</a:t>
            </a:r>
            <a:r>
              <a:rPr lang="ko-KR" altLang="en-US" sz="1600">
                <a:solidFill>
                  <a:schemeClr val="tx1"/>
                </a:solidFill>
              </a:rPr>
              <a:t>이름을 반드시 입력하셔야 합니다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var xhr = new XMLHttpRequest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15175" y="1190625"/>
            <a:ext cx="4514850" cy="519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xhr.onload = function 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if (xhr.status === 200)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console.log(xhr.responseText);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getUser();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  console.error(xhr.responseText);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xhr.open('PUT','/users/' + key);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xhr.setRequestHeader('Content-Type','application/json');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  xhr.send(JSON.stringify({ name: name }));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</a:t>
            </a:r>
            <a:r>
              <a:rPr lang="en-US" altLang="ko-KR" sz="1600" smtClean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remove = document.createElement('button');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remove.textContent ='</a:t>
            </a:r>
            <a:r>
              <a:rPr lang="ko-KR" altLang="en-US" sz="1600">
                <a:solidFill>
                  <a:schemeClr val="tx1"/>
                </a:solidFill>
              </a:rPr>
              <a:t>삭제</a:t>
            </a:r>
            <a:r>
              <a:rPr lang="en-US" altLang="ko-KR" sz="1600">
                <a:solidFill>
                  <a:schemeClr val="tx1"/>
                </a:solidFill>
              </a:rPr>
              <a:t>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remove.addEventListener('click', function () { // </a:t>
            </a:r>
            <a:r>
              <a:rPr lang="ko-KR" altLang="en-US" sz="1600">
                <a:solidFill>
                  <a:schemeClr val="tx1"/>
                </a:solidFill>
              </a:rPr>
              <a:t>삭제 버튼 </a:t>
            </a:r>
            <a:r>
              <a:rPr lang="ko-KR" altLang="en-US" sz="1600" smtClean="0">
                <a:solidFill>
                  <a:schemeClr val="tx1"/>
                </a:solidFill>
              </a:rPr>
              <a:t>클릭</a:t>
            </a:r>
            <a:r>
              <a:rPr lang="en-US" altLang="ko-KR" sz="1600" smtClean="0">
                <a:solidFill>
                  <a:schemeClr val="tx1"/>
                </a:solidFill>
              </a:rPr>
              <a:t>        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en-US" altLang="ko-KR" b="1"/>
              <a:t>HTTP </a:t>
            </a:r>
            <a:r>
              <a:rPr lang="en-US" altLang="ko-KR" b="1" smtClean="0"/>
              <a:t>Module - </a:t>
            </a:r>
            <a:r>
              <a:rPr lang="en-US" altLang="ko-KR" smtClean="0"/>
              <a:t>http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, fs </a:t>
            </a:r>
            <a:r>
              <a:rPr lang="ko-KR" altLang="en-US" dirty="0" smtClean="0"/>
              <a:t>를 구현하는 </a:t>
            </a:r>
            <a:r>
              <a:rPr lang="en-US" altLang="ko-KR" dirty="0" smtClean="0"/>
              <a:t>File Server </a:t>
            </a:r>
            <a:r>
              <a:rPr lang="ko-KR" altLang="en-US" dirty="0" smtClean="0"/>
              <a:t>실습</a:t>
            </a:r>
            <a:endParaRPr lang="ko-KR" altLang="en-US" dirty="0"/>
          </a:p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21882" y="14065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61112" y="1431561"/>
            <a:ext cx="4467738" cy="2511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&lt;!--index.html-</a:t>
            </a:r>
            <a:r>
              <a:rPr lang="en-US" altLang="ko-KR" sz="1600" dirty="0">
                <a:solidFill>
                  <a:schemeClr val="tx1"/>
                </a:solidFill>
              </a:rPr>
              <a:t>-&gt;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&lt;title&gt;Index&lt;/title&gt;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&lt;/head&gt;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&lt;h1&gt;Hello Node.js - Index Page&lt;/h1&gt;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&lt;/body&gt;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1434" y="4080608"/>
            <a:ext cx="4710832" cy="2325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&lt;!—OtherPage.html-</a:t>
            </a:r>
            <a:r>
              <a:rPr lang="en-US" altLang="ko-KR" sz="1600" dirty="0">
                <a:solidFill>
                  <a:schemeClr val="tx1"/>
                </a:solidFill>
              </a:rPr>
              <a:t>-&gt;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&lt;title&gt;</a:t>
            </a:r>
            <a:r>
              <a:rPr lang="en-US" altLang="ko-KR" sz="1600" dirty="0" err="1">
                <a:solidFill>
                  <a:schemeClr val="tx1"/>
                </a:solidFill>
              </a:rPr>
              <a:t>OtherPage</a:t>
            </a:r>
            <a:r>
              <a:rPr lang="en-US" altLang="ko-KR" sz="1600" dirty="0">
                <a:solidFill>
                  <a:schemeClr val="tx1"/>
                </a:solidFill>
              </a:rPr>
              <a:t>&lt;/title&gt;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&lt;/head&gt;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en-US" altLang="ko-KR" sz="1600" dirty="0">
                <a:solidFill>
                  <a:schemeClr val="tx1"/>
                </a:solidFill>
              </a:rPr>
              <a:t>h1&gt;Hello Node.js - </a:t>
            </a:r>
            <a:r>
              <a:rPr lang="en-US" altLang="ko-KR" sz="1600" dirty="0" err="1">
                <a:solidFill>
                  <a:schemeClr val="tx1"/>
                </a:solidFill>
              </a:rPr>
              <a:t>OtherPage</a:t>
            </a:r>
            <a:r>
              <a:rPr lang="en-US" altLang="ko-KR" sz="1600" dirty="0">
                <a:solidFill>
                  <a:schemeClr val="tx1"/>
                </a:solidFill>
              </a:rPr>
              <a:t> Page&lt;/h1&gt;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&lt;/body&gt;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670117" y="1171889"/>
            <a:ext cx="5722432" cy="5353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url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url</a:t>
            </a:r>
            <a:r>
              <a:rPr lang="en-US" altLang="ko-KR" sz="1600" dirty="0">
                <a:solidFill>
                  <a:schemeClr val="tx1"/>
                </a:solidFill>
              </a:rPr>
              <a:t>');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 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pathName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url.parse</a:t>
            </a:r>
            <a:r>
              <a:rPr lang="en-US" altLang="ko-KR" sz="1600" dirty="0">
                <a:solidFill>
                  <a:schemeClr val="tx1"/>
                </a:solidFill>
              </a:rPr>
              <a:t>(request.url).pathname;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if (</a:t>
            </a:r>
            <a:r>
              <a:rPr lang="en-US" altLang="ko-KR" sz="1600" dirty="0" err="1">
                <a:solidFill>
                  <a:schemeClr val="tx1"/>
                </a:solidFill>
              </a:rPr>
              <a:t>pathName</a:t>
            </a:r>
            <a:r>
              <a:rPr lang="en-US" altLang="ko-KR" sz="1600" dirty="0">
                <a:solidFill>
                  <a:schemeClr val="tx1"/>
                </a:solidFill>
              </a:rPr>
              <a:t> == '/')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fs.readFile</a:t>
            </a:r>
            <a:r>
              <a:rPr lang="en-US" altLang="ko-KR" sz="1600" dirty="0">
                <a:solidFill>
                  <a:schemeClr val="tx1"/>
                </a:solidFill>
              </a:rPr>
              <a:t>('Index.html', function(error, 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'text/html'});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(data);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 else if (</a:t>
            </a:r>
            <a:r>
              <a:rPr lang="en-US" altLang="ko-KR" sz="1600" dirty="0" err="1">
                <a:solidFill>
                  <a:schemeClr val="tx1"/>
                </a:solidFill>
              </a:rPr>
              <a:t>pathName</a:t>
            </a:r>
            <a:r>
              <a:rPr lang="en-US" altLang="ko-KR" sz="1600" dirty="0">
                <a:solidFill>
                  <a:schemeClr val="tx1"/>
                </a:solidFill>
              </a:rPr>
              <a:t> == '/</a:t>
            </a:r>
            <a:r>
              <a:rPr lang="en-US" altLang="ko-KR" sz="1600" dirty="0" err="1">
                <a:solidFill>
                  <a:schemeClr val="tx1"/>
                </a:solidFill>
              </a:rPr>
              <a:t>OtherPage</a:t>
            </a:r>
            <a:r>
              <a:rPr lang="en-US" altLang="ko-KR" sz="1600" dirty="0">
                <a:solidFill>
                  <a:schemeClr val="tx1"/>
                </a:solidFill>
              </a:rPr>
              <a:t>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fs.readFile</a:t>
            </a:r>
            <a:r>
              <a:rPr lang="en-US" altLang="ko-KR" sz="1600" dirty="0">
                <a:solidFill>
                  <a:schemeClr val="tx1"/>
                </a:solidFill>
              </a:rPr>
              <a:t>('OtherPage.html', function(error, 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'text/html'});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(data);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</a:t>
            </a:r>
            <a:r>
              <a:rPr lang="en-US" altLang="ko-KR" sz="1600" dirty="0" smtClean="0">
                <a:solidFill>
                  <a:schemeClr val="tx1"/>
                </a:solidFill>
              </a:rPr>
              <a:t>listen(30000, </a:t>
            </a:r>
            <a:r>
              <a:rPr lang="en-US" altLang="ko-KR" sz="1600" dirty="0">
                <a:solidFill>
                  <a:schemeClr val="tx1"/>
                </a:solidFill>
              </a:rPr>
              <a:t>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http://127.0.0.1:30000');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975" y="733414"/>
            <a:ext cx="1135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HTTP </a:t>
            </a:r>
            <a:r>
              <a:rPr lang="en-US" altLang="ko-KR" b="1" dirty="0" smtClean="0"/>
              <a:t>Module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request </a:t>
            </a:r>
            <a:r>
              <a:rPr lang="ko-KR" altLang="en-US" dirty="0"/>
              <a:t>객체의 </a:t>
            </a:r>
            <a:r>
              <a:rPr lang="en-US" altLang="ko-KR" dirty="0"/>
              <a:t>method </a:t>
            </a:r>
            <a:r>
              <a:rPr lang="ko-KR" altLang="en-US" dirty="0"/>
              <a:t>속성을 이용하여 요청 방식에 따라 페이지를 구분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980332" y="1525699"/>
            <a:ext cx="7687448" cy="2860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if (</a:t>
            </a:r>
            <a:r>
              <a:rPr lang="en-US" altLang="ko-KR" sz="1600" dirty="0" err="1">
                <a:solidFill>
                  <a:schemeClr val="tx1"/>
                </a:solidFill>
              </a:rPr>
              <a:t>request.method</a:t>
            </a:r>
            <a:r>
              <a:rPr lang="en-US" altLang="ko-KR" sz="1600" dirty="0">
                <a:solidFill>
                  <a:schemeClr val="tx1"/>
                </a:solidFill>
              </a:rPr>
              <a:t> == 'GET')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console.log('GET request');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 else if(</a:t>
            </a:r>
            <a:r>
              <a:rPr lang="en-US" altLang="ko-KR" sz="1600" dirty="0" err="1">
                <a:solidFill>
                  <a:schemeClr val="tx1"/>
                </a:solidFill>
              </a:rPr>
              <a:t>request.method</a:t>
            </a:r>
            <a:r>
              <a:rPr lang="en-US" altLang="ko-KR" sz="1600" dirty="0">
                <a:solidFill>
                  <a:schemeClr val="tx1"/>
                </a:solidFill>
              </a:rPr>
              <a:t> == 'POST')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console.log('POST request');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}).listen(30000,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http://127.0.0.1:30000');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972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" y="733414"/>
            <a:ext cx="11343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HTTP </a:t>
            </a:r>
            <a:r>
              <a:rPr lang="en-US" altLang="ko-KR" b="1" dirty="0" smtClean="0"/>
              <a:t>Module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GET </a:t>
            </a:r>
            <a:r>
              <a:rPr lang="ko-KR" altLang="en-US" dirty="0"/>
              <a:t>요청과 </a:t>
            </a:r>
            <a:r>
              <a:rPr lang="en-US" altLang="ko-KR" dirty="0"/>
              <a:t>POST </a:t>
            </a:r>
            <a:r>
              <a:rPr lang="ko-KR" altLang="en-US" dirty="0"/>
              <a:t>요청에서 매개 변수를 </a:t>
            </a:r>
            <a:r>
              <a:rPr lang="ko-KR" altLang="en-US" dirty="0" smtClean="0"/>
              <a:t>처리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045028" y="1681064"/>
            <a:ext cx="7687448" cy="283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url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url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query = </a:t>
            </a:r>
            <a:r>
              <a:rPr lang="en-US" altLang="ko-KR" sz="1600" dirty="0" err="1">
                <a:solidFill>
                  <a:schemeClr val="tx1"/>
                </a:solidFill>
              </a:rPr>
              <a:t>url.parse</a:t>
            </a:r>
            <a:r>
              <a:rPr lang="en-US" altLang="ko-KR" sz="1600" dirty="0">
                <a:solidFill>
                  <a:schemeClr val="tx1"/>
                </a:solidFill>
              </a:rPr>
              <a:t>(request.url, true).query;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'text/html'});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('&lt;h1&gt;' + </a:t>
            </a:r>
            <a:r>
              <a:rPr lang="en-US" altLang="ko-KR" sz="1600" dirty="0" err="1">
                <a:solidFill>
                  <a:schemeClr val="tx1"/>
                </a:solidFill>
              </a:rPr>
              <a:t>JSON.stringify</a:t>
            </a:r>
            <a:r>
              <a:rPr lang="en-US" altLang="ko-KR" sz="1600" dirty="0">
                <a:solidFill>
                  <a:schemeClr val="tx1"/>
                </a:solidFill>
              </a:rPr>
              <a:t>(query) + '&lt;/h1&gt;');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</a:t>
            </a:r>
            <a:r>
              <a:rPr lang="en-US" altLang="ko-KR" sz="1600" dirty="0" smtClean="0">
                <a:solidFill>
                  <a:schemeClr val="tx1"/>
                </a:solidFill>
              </a:rPr>
              <a:t>listen(30000, </a:t>
            </a:r>
            <a:r>
              <a:rPr lang="en-US" altLang="ko-KR" sz="1600" dirty="0">
                <a:solidFill>
                  <a:schemeClr val="tx1"/>
                </a:solidFill>
              </a:rPr>
              <a:t>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http://</a:t>
            </a:r>
            <a:r>
              <a:rPr lang="en-US" altLang="ko-KR" sz="1600" dirty="0" smtClean="0">
                <a:solidFill>
                  <a:schemeClr val="tx1"/>
                </a:solidFill>
              </a:rPr>
              <a:t>127.0.0.1:30000');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028" y="4778951"/>
            <a:ext cx="866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http://127.0.0.1:52273?name=Korea&amp;region=Seoul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로 요청합니다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49695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4256" y="82905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http://nodejs.org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297" y="1215142"/>
            <a:ext cx="10032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설치 </a:t>
            </a:r>
            <a:r>
              <a:rPr lang="ko-KR" altLang="en-US" sz="1600" dirty="0"/>
              <a:t>시 전부다 </a:t>
            </a:r>
            <a:r>
              <a:rPr lang="en-US" altLang="ko-KR" sz="1600" dirty="0"/>
              <a:t>next</a:t>
            </a:r>
            <a:r>
              <a:rPr lang="ko-KR" altLang="en-US" sz="1600" dirty="0"/>
              <a:t>로 끝낸다 </a:t>
            </a:r>
            <a:r>
              <a:rPr lang="en-US" altLang="ko-KR" sz="1600" dirty="0"/>
              <a:t>(</a:t>
            </a:r>
            <a:r>
              <a:rPr lang="ko-KR" altLang="en-US" sz="1600" dirty="0"/>
              <a:t>환경변수까지 다 알아서 잡아준다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929" y="2045776"/>
            <a:ext cx="5021451" cy="4208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4339" y="2048419"/>
            <a:ext cx="5160936" cy="41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9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5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HTTP </a:t>
            </a:r>
            <a:r>
              <a:rPr lang="en-US" altLang="ko-KR" b="1" dirty="0" smtClean="0"/>
              <a:t>Module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GET </a:t>
            </a:r>
            <a:r>
              <a:rPr lang="ko-KR" altLang="en-US" dirty="0"/>
              <a:t>요청과 </a:t>
            </a:r>
            <a:r>
              <a:rPr lang="en-US" altLang="ko-KR" dirty="0"/>
              <a:t>POST </a:t>
            </a:r>
            <a:r>
              <a:rPr lang="ko-KR" altLang="en-US" dirty="0"/>
              <a:t>요청에서 매개 변수를 </a:t>
            </a:r>
            <a:r>
              <a:rPr lang="ko-KR" altLang="en-US" dirty="0" smtClean="0"/>
              <a:t>처리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171451" y="143004"/>
            <a:ext cx="7337846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045027" y="1680563"/>
            <a:ext cx="7944593" cy="4571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  if (</a:t>
            </a:r>
            <a:r>
              <a:rPr lang="en-US" altLang="ko-KR" sz="1600" dirty="0" err="1">
                <a:solidFill>
                  <a:srgbClr val="C00000"/>
                </a:solidFill>
              </a:rPr>
              <a:t>request.method</a:t>
            </a:r>
            <a:r>
              <a:rPr lang="en-US" altLang="ko-KR" sz="1600" dirty="0">
                <a:solidFill>
                  <a:srgbClr val="C00000"/>
                </a:solidFill>
              </a:rPr>
              <a:t> == 'GET')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fs.readFile</a:t>
            </a:r>
            <a:r>
              <a:rPr lang="en-US" altLang="ko-KR" sz="1600" dirty="0">
                <a:solidFill>
                  <a:schemeClr val="tx1"/>
                </a:solidFill>
              </a:rPr>
              <a:t>('HTMLPage.html', function (error, 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'text/html'});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(data);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  } else if (</a:t>
            </a:r>
            <a:r>
              <a:rPr lang="en-US" altLang="ko-KR" sz="1600" dirty="0" err="1">
                <a:solidFill>
                  <a:srgbClr val="C00000"/>
                </a:solidFill>
              </a:rPr>
              <a:t>request.method</a:t>
            </a:r>
            <a:r>
              <a:rPr lang="en-US" altLang="ko-KR" sz="1600" dirty="0">
                <a:solidFill>
                  <a:srgbClr val="C00000"/>
                </a:solidFill>
              </a:rPr>
              <a:t> == 'POST')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request.on</a:t>
            </a:r>
            <a:r>
              <a:rPr lang="en-US" altLang="ko-KR" sz="1600" dirty="0">
                <a:solidFill>
                  <a:schemeClr val="tx1"/>
                </a:solidFill>
              </a:rPr>
              <a:t>('data', function(data)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{'Content-Type': 'text/html'});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('&lt;h1&gt;' + data + '&lt;/h1&gt;');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</a:t>
            </a:r>
            <a:r>
              <a:rPr lang="en-US" altLang="ko-KR" sz="1600" dirty="0" smtClean="0">
                <a:solidFill>
                  <a:schemeClr val="tx1"/>
                </a:solidFill>
              </a:rPr>
              <a:t>listen(30000, </a:t>
            </a:r>
            <a:r>
              <a:rPr lang="en-US" altLang="ko-KR" sz="1600" dirty="0">
                <a:solidFill>
                  <a:schemeClr val="tx1"/>
                </a:solidFill>
              </a:rPr>
              <a:t>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http://</a:t>
            </a:r>
            <a:r>
              <a:rPr lang="en-US" altLang="ko-KR" sz="1600" dirty="0" smtClean="0">
                <a:solidFill>
                  <a:schemeClr val="tx1"/>
                </a:solidFill>
              </a:rPr>
              <a:t>127.0.0.1:30000');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304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HTTP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request </a:t>
            </a:r>
            <a:r>
              <a:rPr lang="ko-KR" altLang="en-US" dirty="0"/>
              <a:t>객체를 사용하여 쿠키를 추출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265745" y="1412549"/>
            <a:ext cx="7944593" cy="5153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(function (request, response)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cookie = </a:t>
            </a:r>
            <a:r>
              <a:rPr lang="en-US" altLang="ko-KR" sz="1600" dirty="0" err="1">
                <a:solidFill>
                  <a:schemeClr val="tx1"/>
                </a:solidFill>
              </a:rPr>
              <a:t>request.headers.cookie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cookie = </a:t>
            </a:r>
            <a:r>
              <a:rPr lang="en-US" altLang="ko-KR" sz="1600" dirty="0" err="1">
                <a:solidFill>
                  <a:schemeClr val="tx1"/>
                </a:solidFill>
              </a:rPr>
              <a:t>cookie.split</a:t>
            </a:r>
            <a:r>
              <a:rPr lang="en-US" altLang="ko-KR" sz="1600" dirty="0">
                <a:solidFill>
                  <a:schemeClr val="tx1"/>
                </a:solidFill>
              </a:rPr>
              <a:t>(';').map(function (element)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element = </a:t>
            </a:r>
            <a:r>
              <a:rPr lang="en-US" altLang="ko-KR" sz="1600" dirty="0" err="1">
                <a:solidFill>
                  <a:schemeClr val="tx1"/>
                </a:solidFill>
              </a:rPr>
              <a:t>element.split</a:t>
            </a:r>
            <a:r>
              <a:rPr lang="en-US" altLang="ko-KR" sz="1600" dirty="0">
                <a:solidFill>
                  <a:schemeClr val="tx1"/>
                </a:solidFill>
              </a:rPr>
              <a:t>('=');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return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key: element[0],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value: element[1]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response.writeHead</a:t>
            </a:r>
            <a:r>
              <a:rPr lang="en-US" altLang="ko-KR" sz="1600" dirty="0">
                <a:solidFill>
                  <a:schemeClr val="tx1"/>
                </a:solidFill>
              </a:rPr>
              <a:t>(200,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'Content-Type': 'text/html',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'Set-Cookie': ['name = </a:t>
            </a:r>
            <a:r>
              <a:rPr lang="en-US" altLang="ko-KR" sz="1600" dirty="0" err="1">
                <a:solidFill>
                  <a:schemeClr val="tx1"/>
                </a:solidFill>
              </a:rPr>
              <a:t>Yeonsu</a:t>
            </a:r>
            <a:r>
              <a:rPr lang="en-US" altLang="ko-KR" sz="1600" dirty="0">
                <a:solidFill>
                  <a:schemeClr val="tx1"/>
                </a:solidFill>
              </a:rPr>
              <a:t>', 'region = Seoul']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response.end</a:t>
            </a:r>
            <a:r>
              <a:rPr lang="en-US" altLang="ko-KR" sz="1600" dirty="0">
                <a:solidFill>
                  <a:schemeClr val="tx1"/>
                </a:solidFill>
              </a:rPr>
              <a:t>('&lt;h1&gt;' + </a:t>
            </a:r>
            <a:r>
              <a:rPr lang="en-US" altLang="ko-KR" sz="1600" dirty="0" err="1">
                <a:solidFill>
                  <a:schemeClr val="tx1"/>
                </a:solidFill>
              </a:rPr>
              <a:t>JSON.stringify</a:t>
            </a:r>
            <a:r>
              <a:rPr lang="en-US" altLang="ko-KR" sz="1600" dirty="0">
                <a:solidFill>
                  <a:schemeClr val="tx1"/>
                </a:solidFill>
              </a:rPr>
              <a:t>(cookie) + '&lt;/h1&gt;');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}).listen(52273,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console.log('Server running at http://127.0.0.1:52273');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99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HTTPs, HTTP2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 </a:t>
            </a:r>
            <a:r>
              <a:rPr lang="ko-KR" altLang="en-US"/>
              <a:t>모듈은 웹 서버에 </a:t>
            </a:r>
            <a:r>
              <a:rPr lang="en-US" altLang="ko-KR"/>
              <a:t>SSL </a:t>
            </a:r>
            <a:r>
              <a:rPr lang="ko-KR" altLang="en-US"/>
              <a:t>암호화를 추가합니다</a:t>
            </a:r>
            <a:r>
              <a:rPr lang="en-US" altLang="ko-KR"/>
              <a:t>. GET</a:t>
            </a:r>
            <a:r>
              <a:rPr lang="ko-KR" altLang="en-US"/>
              <a:t>이나 </a:t>
            </a:r>
            <a:r>
              <a:rPr lang="en-US" altLang="ko-KR"/>
              <a:t>POST </a:t>
            </a:r>
            <a:r>
              <a:rPr lang="ko-KR" altLang="en-US"/>
              <a:t>요청을 할 때 오고 가는 데이터를 암호화해서 중간에 다른 사람이 요청을 가로채더라도 내용을 확인할 수 없게 해줍니다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서버에 암호화를 적용하려면 </a:t>
            </a:r>
            <a:r>
              <a:rPr lang="en-US" altLang="ko-KR"/>
              <a:t>https </a:t>
            </a:r>
            <a:r>
              <a:rPr lang="ko-KR" altLang="en-US"/>
              <a:t>모듈을 사용해야 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265746" y="2078925"/>
            <a:ext cx="6039930" cy="4579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//server1-1.js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https = </a:t>
            </a:r>
            <a:r>
              <a:rPr lang="en-US" altLang="ko-KR" sz="1600">
                <a:solidFill>
                  <a:srgbClr val="C00000"/>
                </a:solidFill>
              </a:rPr>
              <a:t>require('https');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https.createServer</a:t>
            </a:r>
            <a:r>
              <a:rPr lang="en-US" altLang="ko-KR" sz="1600" smtClean="0">
                <a:solidFill>
                  <a:schemeClr val="tx1"/>
                </a:solidFill>
              </a:rPr>
              <a:t>( </a:t>
            </a:r>
            <a:r>
              <a:rPr lang="en-US" altLang="ko-KR" sz="1600" smtClean="0">
                <a:solidFill>
                  <a:srgbClr val="C00000"/>
                </a:solidFill>
              </a:rPr>
              <a:t>{</a:t>
            </a:r>
            <a:endParaRPr lang="en-US" altLang="ko-KR" sz="1600">
              <a:solidFill>
                <a:srgbClr val="C00000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  cert: fs.readFileSync('</a:t>
            </a:r>
            <a:r>
              <a:rPr lang="ko-KR" altLang="en-US" sz="1600">
                <a:solidFill>
                  <a:srgbClr val="C00000"/>
                </a:solidFill>
              </a:rPr>
              <a:t>도메인 인증서 경로</a:t>
            </a:r>
            <a:r>
              <a:rPr lang="en-US" altLang="ko-KR" sz="1600">
                <a:solidFill>
                  <a:srgbClr val="C00000"/>
                </a:solidFill>
              </a:rPr>
              <a:t>'),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key: fs.readFileSync('</a:t>
            </a:r>
            <a:r>
              <a:rPr lang="ko-KR" altLang="en-US" sz="1600">
                <a:solidFill>
                  <a:srgbClr val="C00000"/>
                </a:solidFill>
              </a:rPr>
              <a:t>도메인 비밀키 경로</a:t>
            </a:r>
            <a:r>
              <a:rPr lang="en-US" altLang="ko-KR" sz="1600">
                <a:solidFill>
                  <a:srgbClr val="C00000"/>
                </a:solidFill>
              </a:rPr>
              <a:t>'),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ca: [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  fs.readFileSync('</a:t>
            </a:r>
            <a:r>
              <a:rPr lang="ko-KR" altLang="en-US" sz="1600">
                <a:solidFill>
                  <a:srgbClr val="C00000"/>
                </a:solidFill>
              </a:rPr>
              <a:t>상위 인증서 경로</a:t>
            </a:r>
            <a:r>
              <a:rPr lang="en-US" altLang="ko-KR" sz="1600">
                <a:solidFill>
                  <a:srgbClr val="C00000"/>
                </a:solidFill>
              </a:rPr>
              <a:t>'),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  fs.readFileSync('</a:t>
            </a:r>
            <a:r>
              <a:rPr lang="ko-KR" altLang="en-US" sz="1600">
                <a:solidFill>
                  <a:srgbClr val="C00000"/>
                </a:solidFill>
              </a:rPr>
              <a:t>상위 인증서 경로</a:t>
            </a:r>
            <a:r>
              <a:rPr lang="en-US" altLang="ko-KR" sz="1600">
                <a:solidFill>
                  <a:srgbClr val="C00000"/>
                </a:solidFill>
              </a:rPr>
              <a:t>'),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],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}</a:t>
            </a:r>
            <a:r>
              <a:rPr lang="en-US" altLang="ko-KR" sz="1600">
                <a:solidFill>
                  <a:schemeClr val="tx1"/>
                </a:solidFill>
              </a:rPr>
              <a:t>, 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res.write('&lt;h1&gt;Hello Node!&lt;/h1&gt;');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res.end('&lt;p&gt;Hello Server!&lt;/p&gt;');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}).listen(443,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console.log('443</a:t>
            </a:r>
            <a:r>
              <a:rPr lang="ko-KR" altLang="en-US" sz="1600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 sz="160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HTTPs, HTTP2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노드의 </a:t>
            </a:r>
            <a:r>
              <a:rPr lang="en-US" altLang="ko-KR"/>
              <a:t>http2 </a:t>
            </a:r>
            <a:r>
              <a:rPr lang="ko-KR" altLang="en-US"/>
              <a:t>모듈은 </a:t>
            </a:r>
            <a:r>
              <a:rPr lang="en-US" altLang="ko-KR"/>
              <a:t>SSL </a:t>
            </a:r>
            <a:r>
              <a:rPr lang="ko-KR" altLang="en-US"/>
              <a:t>암호화와 더불어 최신 </a:t>
            </a:r>
            <a:r>
              <a:rPr lang="en-US" altLang="ko-KR"/>
              <a:t>HTTP </a:t>
            </a:r>
            <a:r>
              <a:rPr lang="ko-KR" altLang="en-US"/>
              <a:t>프로토콜인 </a:t>
            </a:r>
            <a:r>
              <a:rPr lang="en-US" altLang="ko-KR"/>
              <a:t>http/2</a:t>
            </a:r>
            <a:r>
              <a:rPr lang="ko-KR" altLang="en-US"/>
              <a:t>를 사용할 수 있게 해줍니다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http/2</a:t>
            </a:r>
            <a:r>
              <a:rPr lang="ko-KR" altLang="en-US"/>
              <a:t>는 요청 및 응답 방식이 기존 </a:t>
            </a:r>
            <a:r>
              <a:rPr lang="en-US" altLang="ko-KR"/>
              <a:t>http/1.1</a:t>
            </a:r>
            <a:r>
              <a:rPr lang="ko-KR" altLang="en-US"/>
              <a:t>보다 개선되어 훨씬 효율적으로 요청을 보냅니다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http/2</a:t>
            </a:r>
            <a:r>
              <a:rPr lang="ko-KR" altLang="en-US"/>
              <a:t>를 사용하면 웹의 속도도 많이 개선됩니다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911027"/>
            <a:ext cx="5195887" cy="4855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4746" y="2300777"/>
            <a:ext cx="5087430" cy="4369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//server1-2.js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http2 </a:t>
            </a:r>
            <a:r>
              <a:rPr lang="en-US" altLang="ko-KR" sz="1600" smtClean="0">
                <a:solidFill>
                  <a:schemeClr val="tx1"/>
                </a:solidFill>
              </a:rPr>
              <a:t>= </a:t>
            </a:r>
            <a:r>
              <a:rPr lang="en-US" altLang="ko-KR" sz="1600">
                <a:solidFill>
                  <a:srgbClr val="C00000"/>
                </a:solidFill>
              </a:rPr>
              <a:t>require('http2');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fs = require('fs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http2.createSecureServer({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cert: fs.readFileSync('</a:t>
            </a:r>
            <a:r>
              <a:rPr lang="ko-KR" altLang="en-US" sz="1600">
                <a:solidFill>
                  <a:schemeClr val="tx1"/>
                </a:solidFill>
              </a:rPr>
              <a:t>도메인 인증서 경로</a:t>
            </a:r>
            <a:r>
              <a:rPr lang="en-US" altLang="ko-KR" sz="1600">
                <a:solidFill>
                  <a:schemeClr val="tx1"/>
                </a:solidFill>
              </a:rPr>
              <a:t>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key: fs.readFileSync('</a:t>
            </a:r>
            <a:r>
              <a:rPr lang="ko-KR" altLang="en-US" sz="1600">
                <a:solidFill>
                  <a:schemeClr val="tx1"/>
                </a:solidFill>
              </a:rPr>
              <a:t>도메인 비밀키 경로</a:t>
            </a:r>
            <a:r>
              <a:rPr lang="en-US" altLang="ko-KR" sz="1600">
                <a:solidFill>
                  <a:schemeClr val="tx1"/>
                </a:solidFill>
              </a:rPr>
              <a:t>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ca: [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fs.readFileSync('</a:t>
            </a:r>
            <a:r>
              <a:rPr lang="ko-KR" altLang="en-US" sz="1600">
                <a:solidFill>
                  <a:schemeClr val="tx1"/>
                </a:solidFill>
              </a:rPr>
              <a:t>상위 인증서 경로</a:t>
            </a:r>
            <a:r>
              <a:rPr lang="en-US" altLang="ko-KR" sz="1600">
                <a:solidFill>
                  <a:schemeClr val="tx1"/>
                </a:solidFill>
              </a:rPr>
              <a:t>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fs.readFileSync('</a:t>
            </a:r>
            <a:r>
              <a:rPr lang="ko-KR" altLang="en-US" sz="1600">
                <a:solidFill>
                  <a:schemeClr val="tx1"/>
                </a:solidFill>
              </a:rPr>
              <a:t>상위 인증서 경로</a:t>
            </a:r>
            <a:r>
              <a:rPr lang="en-US" altLang="ko-KR" sz="1600">
                <a:solidFill>
                  <a:schemeClr val="tx1"/>
                </a:solidFill>
              </a:rPr>
              <a:t>'),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],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res.write('&lt;h1&gt;Hello Node!&lt;/h1&gt;');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res.end('&lt;p&gt;Hello Server!&lt;/p&gt;');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}).listen(443,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console.log('443</a:t>
            </a:r>
            <a:r>
              <a:rPr lang="ko-KR" altLang="en-US" sz="1600">
                <a:solidFill>
                  <a:schemeClr val="tx1"/>
                </a:solidFill>
              </a:rPr>
              <a:t>번 포트에서 서버 대기 중입니다</a:t>
            </a:r>
            <a:r>
              <a:rPr lang="en-US" altLang="ko-KR" sz="160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471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cluster </a:t>
            </a:r>
            <a:r>
              <a:rPr lang="ko-KR" altLang="en-US" b="1" smtClean="0"/>
              <a:t>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싱글 스레드인 노드가 </a:t>
            </a:r>
            <a:r>
              <a:rPr lang="en-US" altLang="ko-KR" smtClean="0"/>
              <a:t>CPU </a:t>
            </a:r>
            <a:r>
              <a:rPr lang="ko-KR" altLang="en-US" smtClean="0"/>
              <a:t>코어를 모두 사용할 수 있게 해주는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포트를 공유하는 노드 프로세스를 여러 개 둘 수도 있어 요청이 많이 들어왔을 때 병렬로 실행된 서버의 개수만큼 요청이 분산되게 할 수 있습니다</a:t>
            </a:r>
            <a:r>
              <a:rPr lang="en-US" altLang="ko-KR" smtClean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cluster </a:t>
            </a:r>
            <a:r>
              <a:rPr lang="ko-KR" altLang="en-US" smtClean="0"/>
              <a:t>모듈을 설정하여 코어 하나당 노드 프로세스 하나가 돌아가게 할 수 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세션을 공유하지 못하는 등의 단점도 있습니다</a:t>
            </a:r>
            <a:r>
              <a:rPr lang="en-US" altLang="ko-KR" smtClean="0"/>
              <a:t>. (Redis </a:t>
            </a:r>
            <a:r>
              <a:rPr lang="ko-KR" altLang="en-US" smtClean="0"/>
              <a:t>등의 서버를 도입하여 해결할 수 있습니다</a:t>
            </a:r>
            <a:r>
              <a:rPr lang="en-US" altLang="ko-KR" smtClean="0"/>
              <a:t>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17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cluster </a:t>
            </a:r>
            <a:r>
              <a:rPr lang="ko-KR" altLang="en-US" b="1" smtClean="0"/>
              <a:t>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HTTP Module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192518" y="726800"/>
            <a:ext cx="7279540" cy="600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//cluster.js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const </a:t>
            </a:r>
            <a:r>
              <a:rPr lang="en-US" altLang="ko-KR" sz="1600">
                <a:solidFill>
                  <a:schemeClr val="tx1"/>
                </a:solidFill>
              </a:rPr>
              <a:t>cluster = require('cluster');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http = require('http');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numCPUs = require('os').cpus().length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if (cluster.isMaster)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console.log(`</a:t>
            </a:r>
            <a:r>
              <a:rPr lang="ko-KR" altLang="en-US" sz="1600">
                <a:solidFill>
                  <a:schemeClr val="tx1"/>
                </a:solidFill>
              </a:rPr>
              <a:t>마스터 프로세스 아이디</a:t>
            </a:r>
            <a:r>
              <a:rPr lang="en-US" altLang="ko-KR" sz="1600">
                <a:solidFill>
                  <a:schemeClr val="tx1"/>
                </a:solidFill>
              </a:rPr>
              <a:t>: ${process.pid}`);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// CPU </a:t>
            </a:r>
            <a:r>
              <a:rPr lang="ko-KR" altLang="en-US" sz="1600">
                <a:solidFill>
                  <a:schemeClr val="tx1"/>
                </a:solidFill>
              </a:rPr>
              <a:t>개수만큼 워커를 생산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for (let i = 0; i &lt; numCPUs; i += 1)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cluster.fork();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// </a:t>
            </a:r>
            <a:r>
              <a:rPr lang="ko-KR" altLang="en-US" sz="1600">
                <a:solidFill>
                  <a:schemeClr val="tx1"/>
                </a:solidFill>
              </a:rPr>
              <a:t>워커가 종료되었을 때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cluster.on('exit', (worker, code, signal)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console.log(`${worker.process.pid}</a:t>
            </a:r>
            <a:r>
              <a:rPr lang="ko-KR" altLang="en-US" sz="1600">
                <a:solidFill>
                  <a:schemeClr val="tx1"/>
                </a:solidFill>
              </a:rPr>
              <a:t>번 워커가 종료되었습니다</a:t>
            </a:r>
            <a:r>
              <a:rPr lang="en-US" altLang="ko-KR" sz="1600">
                <a:solidFill>
                  <a:schemeClr val="tx1"/>
                </a:solidFill>
              </a:rPr>
              <a:t>.`);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// </a:t>
            </a:r>
            <a:r>
              <a:rPr lang="ko-KR" altLang="en-US" sz="1600">
                <a:solidFill>
                  <a:schemeClr val="tx1"/>
                </a:solidFill>
              </a:rPr>
              <a:t>워커들이 포트에서 대기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http.createServer((req,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res.write('&lt;h1&gt;Hello Node!&lt;/h1&gt;');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res.end('&lt;p&gt;Hello Cluster!&lt;/p&gt;');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setTimeout(()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process.exit(1);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 1000);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}).listen(8085);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console.log(`${process.pid}</a:t>
            </a:r>
            <a:r>
              <a:rPr lang="ko-KR" altLang="en-US" sz="1600">
                <a:solidFill>
                  <a:schemeClr val="tx1"/>
                </a:solidFill>
              </a:rPr>
              <a:t>번 워커 실행</a:t>
            </a:r>
            <a:r>
              <a:rPr lang="en-US" altLang="ko-KR" sz="1600">
                <a:solidFill>
                  <a:schemeClr val="tx1"/>
                </a:solidFill>
              </a:rPr>
              <a:t>`);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50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6 </a:t>
            </a: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noProof="0" smtClean="0"/>
              <a:t>Express </a:t>
            </a:r>
            <a:r>
              <a:rPr lang="ko-KR" altLang="en-US" sz="3200" noProof="0" smtClean="0"/>
              <a:t>모듈로 웹서버 구현</a:t>
            </a:r>
            <a:endParaRPr lang="ko-KR" altLang="en-US" sz="32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 smtClean="0"/>
              <a:t>Express-generator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 smtClean="0"/>
              <a:t>Express </a:t>
            </a:r>
            <a:r>
              <a:rPr lang="ko-KR" altLang="en-US" sz="2000" smtClean="0"/>
              <a:t>구조 이해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smtClean="0"/>
              <a:t>미들웨어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 smtClean="0"/>
              <a:t>Router </a:t>
            </a:r>
            <a:r>
              <a:rPr lang="ko-KR" altLang="en-US" sz="2000" smtClean="0"/>
              <a:t>객체로 라우팅 분리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smtClean="0"/>
              <a:t>템플릿 엔진 </a:t>
            </a:r>
            <a:r>
              <a:rPr lang="ko-KR" altLang="en-US" sz="2000" smtClean="0"/>
              <a:t>사용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Express </a:t>
            </a:r>
            <a:r>
              <a:rPr lang="ko-KR" altLang="en-US" sz="2000"/>
              <a:t>공식 홈페이지</a:t>
            </a:r>
            <a:r>
              <a:rPr lang="en-US" altLang="ko-KR" sz="2000"/>
              <a:t>: http://expressjs.com/</a:t>
            </a:r>
            <a:endParaRPr lang="en-US" altLang="ko-KR" sz="200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872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Node.js</a:t>
            </a:r>
            <a:r>
              <a:rPr lang="ko-KR" altLang="en-US" dirty="0"/>
              <a:t>의 핵</a:t>
            </a:r>
            <a:r>
              <a:rPr lang="ko-KR" altLang="en-US" dirty="0" smtClean="0"/>
              <a:t>심 모듈인 </a:t>
            </a:r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/>
              <a:t>Connect </a:t>
            </a:r>
            <a:r>
              <a:rPr lang="ko-KR" altLang="en-US" dirty="0"/>
              <a:t>컴포넌트를 기반으로 하는 웹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 </a:t>
            </a:r>
            <a:r>
              <a:rPr lang="ko-KR" altLang="en-US" dirty="0"/>
              <a:t>모듈의 요청과 응답 객체에 추가 기능들을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코드를 분리하기 쉽게 만들어 </a:t>
            </a:r>
            <a:r>
              <a:rPr lang="ko-KR" altLang="en-US" dirty="0" smtClean="0"/>
              <a:t>관리 용이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 </a:t>
            </a:r>
            <a:r>
              <a:rPr lang="ko-KR" altLang="en-US" dirty="0"/>
              <a:t>요청 본문 </a:t>
            </a:r>
            <a:r>
              <a:rPr lang="ko-KR" altLang="en-US" dirty="0" err="1"/>
              <a:t>파싱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쿠키 </a:t>
            </a:r>
            <a:r>
              <a:rPr lang="ko-KR" altLang="en-US" dirty="0" err="1"/>
              <a:t>파싱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세션 관리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경로와 </a:t>
            </a:r>
            <a:r>
              <a:rPr lang="en-US" altLang="ko-KR" dirty="0"/>
              <a:t>HTTP </a:t>
            </a:r>
            <a:r>
              <a:rPr lang="ko-KR" altLang="en-US" dirty="0"/>
              <a:t>요청 </a:t>
            </a:r>
            <a:r>
              <a:rPr lang="ko-KR" altLang="en-US" dirty="0" err="1"/>
              <a:t>매서드를</a:t>
            </a:r>
            <a:r>
              <a:rPr lang="ko-KR" altLang="en-US" dirty="0"/>
              <a:t> 기반으로 한 복잡한 </a:t>
            </a:r>
            <a:r>
              <a:rPr lang="en-US" altLang="ko-KR" dirty="0"/>
              <a:t>if </a:t>
            </a:r>
            <a:r>
              <a:rPr lang="ko-KR" altLang="en-US" dirty="0" smtClean="0"/>
              <a:t>조건 없이 </a:t>
            </a:r>
            <a:r>
              <a:rPr lang="ko-KR" altLang="en-US" dirty="0" err="1" smtClean="0"/>
              <a:t>라우팅</a:t>
            </a:r>
            <a:r>
              <a:rPr lang="ko-KR" altLang="en-US" dirty="0" smtClean="0"/>
              <a:t>  구성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타입을 토대로 한 </a:t>
            </a:r>
            <a:r>
              <a:rPr lang="ko-KR" altLang="en-US" dirty="0" smtClean="0"/>
              <a:t>적절한 </a:t>
            </a:r>
            <a:r>
              <a:rPr lang="ko-KR" altLang="en-US" dirty="0"/>
              <a:t>응답 헤더 결정 </a:t>
            </a:r>
            <a:r>
              <a:rPr lang="en-US" altLang="ko-KR" dirty="0"/>
              <a:t>( html,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..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웹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형태의 구조 </a:t>
            </a:r>
            <a:r>
              <a:rPr lang="ko-KR" altLang="en-US" dirty="0" smtClean="0"/>
              <a:t>제공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유틸리티</a:t>
            </a:r>
            <a:r>
              <a:rPr lang="en-US" altLang="ko-KR" dirty="0"/>
              <a:t>, </a:t>
            </a:r>
            <a:r>
              <a:rPr lang="ko-KR" altLang="en-US" dirty="0"/>
              <a:t>도우미</a:t>
            </a:r>
            <a:r>
              <a:rPr lang="en-US" altLang="ko-KR" dirty="0"/>
              <a:t>, </a:t>
            </a:r>
            <a:r>
              <a:rPr lang="ko-KR" altLang="en-US" dirty="0"/>
              <a:t>모델과 같은 자체적인 모듈을 </a:t>
            </a:r>
            <a:r>
              <a:rPr lang="ko-KR" altLang="en-US" dirty="0" smtClean="0"/>
              <a:t>비롯한 </a:t>
            </a:r>
            <a:r>
              <a:rPr lang="ko-KR" altLang="en-US" dirty="0" err="1"/>
              <a:t>서드파티</a:t>
            </a:r>
            <a:r>
              <a:rPr lang="ko-KR" altLang="en-US" dirty="0"/>
              <a:t> 의존 모듈을  </a:t>
            </a:r>
            <a:r>
              <a:rPr lang="en-US" altLang="ko-KR" dirty="0" smtClean="0"/>
              <a:t>include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템플릿 엔진과 해당 템플릿 엔진의 파일 </a:t>
            </a:r>
            <a:r>
              <a:rPr lang="ko-KR" altLang="en-US" dirty="0" err="1"/>
              <a:t>확장자와</a:t>
            </a:r>
            <a:r>
              <a:rPr lang="ko-KR" altLang="en-US" dirty="0"/>
              <a:t> 같은 </a:t>
            </a:r>
            <a:r>
              <a:rPr lang="en-US" altLang="ko-KR" dirty="0"/>
              <a:t>Express.js </a:t>
            </a:r>
            <a:r>
              <a:rPr lang="ko-KR" altLang="en-US" dirty="0" err="1"/>
              <a:t>앱</a:t>
            </a:r>
            <a:r>
              <a:rPr lang="ko-KR" altLang="en-US" dirty="0"/>
              <a:t> 설정을 구성한다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오류 </a:t>
            </a:r>
            <a:r>
              <a:rPr lang="ko-KR" altLang="en-US" dirty="0" err="1"/>
              <a:t>핸들러</a:t>
            </a:r>
            <a:r>
              <a:rPr lang="en-US" altLang="ko-KR" dirty="0"/>
              <a:t>, </a:t>
            </a:r>
            <a:r>
              <a:rPr lang="ko-KR" altLang="en-US" dirty="0"/>
              <a:t>정적 파일 폴더</a:t>
            </a:r>
            <a:r>
              <a:rPr lang="en-US" altLang="ko-KR" dirty="0"/>
              <a:t>, </a:t>
            </a:r>
            <a:r>
              <a:rPr lang="ko-KR" altLang="en-US" dirty="0"/>
              <a:t>쿠키 및 기타 파서와 같은 </a:t>
            </a:r>
            <a:r>
              <a:rPr lang="ko-KR" altLang="en-US" dirty="0" err="1" smtClean="0"/>
              <a:t>미들웨어</a:t>
            </a:r>
            <a:r>
              <a:rPr lang="ko-KR" altLang="en-US" dirty="0" smtClean="0"/>
              <a:t> 정의</a:t>
            </a:r>
            <a:r>
              <a:rPr lang="ko-KR" altLang="en-US" dirty="0"/>
              <a:t>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49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327" y="695414"/>
            <a:ext cx="11287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generator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프레임워크에 </a:t>
            </a:r>
            <a:r>
              <a:rPr lang="ko-KR" altLang="en-US" dirty="0"/>
              <a:t>필요한 </a:t>
            </a:r>
            <a:r>
              <a:rPr lang="en-US" altLang="ko-KR" dirty="0" err="1"/>
              <a:t>package.json</a:t>
            </a:r>
            <a:r>
              <a:rPr lang="ko-KR" altLang="en-US" dirty="0"/>
              <a:t>을 만들어주고 기본 폴더 구조까지 잡아주는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express-generator</a:t>
            </a:r>
            <a:r>
              <a:rPr lang="ko-KR" altLang="en-US" dirty="0"/>
              <a:t>는 콘솔 명령어이므로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전역 설치가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Express-generator</a:t>
            </a:r>
            <a:r>
              <a:rPr lang="ko-KR" altLang="en-US" dirty="0"/>
              <a:t>는 기본적으로 </a:t>
            </a:r>
            <a:r>
              <a:rPr lang="en-US" altLang="ko-KR" dirty="0"/>
              <a:t>Jade(Pug</a:t>
            </a:r>
            <a:r>
              <a:rPr lang="ko-KR" altLang="en-US" dirty="0"/>
              <a:t>로 개명</a:t>
            </a:r>
            <a:r>
              <a:rPr lang="en-US" altLang="ko-KR" dirty="0"/>
              <a:t>)</a:t>
            </a:r>
            <a:r>
              <a:rPr lang="ko-KR" altLang="en-US" dirty="0"/>
              <a:t>를 템플릿 엔진으로 설치합니다  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33852" y="1995319"/>
            <a:ext cx="4649110" cy="349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i -g express-generator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221" y="2512621"/>
            <a:ext cx="8270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새 </a:t>
            </a:r>
            <a:r>
              <a:rPr lang="ko-KR" altLang="en-US" dirty="0" err="1"/>
              <a:t>익스프레스</a:t>
            </a:r>
            <a:r>
              <a:rPr lang="ko-KR" altLang="en-US" dirty="0"/>
              <a:t> 프로젝트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새로 프로젝트를 만들고자 하는 폴더로 이동해서 </a:t>
            </a:r>
            <a:r>
              <a:rPr lang="en-US" altLang="ko-KR" dirty="0"/>
              <a:t>express &lt;</a:t>
            </a:r>
            <a:r>
              <a:rPr lang="ko-KR" altLang="en-US" dirty="0"/>
              <a:t>프로젝트 이름</a:t>
            </a:r>
            <a:r>
              <a:rPr lang="en-US" altLang="ko-KR" dirty="0"/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27906" y="3436860"/>
            <a:ext cx="4574970" cy="319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 $ </a:t>
            </a:r>
            <a:r>
              <a:rPr lang="en-US" altLang="ko-KR" sz="1600" dirty="0">
                <a:solidFill>
                  <a:schemeClr val="tx1"/>
                </a:solidFill>
              </a:rPr>
              <a:t>express learn-express --view=pug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125" y="3850223"/>
            <a:ext cx="78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생성된 </a:t>
            </a:r>
            <a:r>
              <a:rPr lang="en-US" altLang="ko-KR" dirty="0"/>
              <a:t>express </a:t>
            </a:r>
            <a:r>
              <a:rPr lang="ko-KR" altLang="en-US" dirty="0"/>
              <a:t>프로젝트 폴더에 </a:t>
            </a:r>
            <a:r>
              <a:rPr lang="ko-KR" altLang="en-US" dirty="0" smtClean="0"/>
              <a:t>들어가서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모듈들을 설치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27906" y="4588717"/>
            <a:ext cx="4393737" cy="349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$ cd learn-express &amp;&amp; 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49" y="3288002"/>
            <a:ext cx="5468671" cy="33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2391" y="725176"/>
            <a:ext cx="1128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ko-KR" altLang="en-US" b="1" dirty="0" smtClean="0"/>
              <a:t>폴더구조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app.js </a:t>
            </a:r>
            <a:r>
              <a:rPr lang="ko-KR" altLang="en-US" dirty="0"/>
              <a:t>파일 </a:t>
            </a:r>
            <a:r>
              <a:rPr lang="en-US" altLang="ko-KR" dirty="0"/>
              <a:t>- </a:t>
            </a:r>
            <a:r>
              <a:rPr lang="ko-KR" altLang="en-US" dirty="0"/>
              <a:t>핵심적인 서버 역할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bin/www </a:t>
            </a:r>
            <a:r>
              <a:rPr lang="ko-KR" altLang="en-US" dirty="0"/>
              <a:t>파일 </a:t>
            </a:r>
            <a:r>
              <a:rPr lang="en-US" altLang="ko-KR" dirty="0"/>
              <a:t>- </a:t>
            </a:r>
            <a:r>
              <a:rPr lang="ko-KR" altLang="en-US" dirty="0"/>
              <a:t>서버를 실행하는 스크립트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public </a:t>
            </a:r>
            <a:r>
              <a:rPr lang="ko-KR" altLang="en-US" dirty="0"/>
              <a:t>폴더 </a:t>
            </a:r>
            <a:r>
              <a:rPr lang="en-US" altLang="ko-KR" dirty="0"/>
              <a:t>-</a:t>
            </a:r>
            <a:r>
              <a:rPr lang="ko-KR" altLang="en-US" dirty="0"/>
              <a:t>는 외부</a:t>
            </a:r>
            <a:r>
              <a:rPr lang="en-US" altLang="ko-KR" dirty="0"/>
              <a:t>(</a:t>
            </a:r>
            <a:r>
              <a:rPr lang="ko-KR" altLang="en-US" dirty="0"/>
              <a:t>브라우저 등의 클라이언트</a:t>
            </a:r>
            <a:r>
              <a:rPr lang="en-US" altLang="ko-KR" dirty="0"/>
              <a:t>)</a:t>
            </a:r>
            <a:r>
              <a:rPr lang="ko-KR" altLang="en-US" dirty="0"/>
              <a:t>에서 접근 가능한 파일들을 모아둔 곳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  <a:r>
              <a:rPr lang="en-US" altLang="ko-KR" dirty="0"/>
              <a:t>, CSS </a:t>
            </a:r>
            <a:r>
              <a:rPr lang="ko-KR" altLang="en-US" dirty="0"/>
              <a:t>파일들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routes </a:t>
            </a:r>
            <a:r>
              <a:rPr lang="ko-KR" altLang="en-US" dirty="0"/>
              <a:t>폴더 </a:t>
            </a:r>
            <a:r>
              <a:rPr lang="en-US" altLang="ko-KR" dirty="0"/>
              <a:t>- </a:t>
            </a:r>
            <a:r>
              <a:rPr lang="ko-KR" altLang="en-US" dirty="0"/>
              <a:t>주소별 </a:t>
            </a:r>
            <a:r>
              <a:rPr lang="ko-KR" altLang="en-US" dirty="0" err="1"/>
              <a:t>라우터들을</a:t>
            </a:r>
            <a:r>
              <a:rPr lang="ko-KR" altLang="en-US" dirty="0"/>
              <a:t> 모아둔 곳</a:t>
            </a:r>
            <a:r>
              <a:rPr lang="en-US" altLang="ko-KR" dirty="0"/>
              <a:t>, </a:t>
            </a:r>
            <a:r>
              <a:rPr lang="ko-KR" altLang="en-US" dirty="0"/>
              <a:t>서버의 </a:t>
            </a:r>
            <a:r>
              <a:rPr lang="ko-KR" altLang="en-US" dirty="0" err="1"/>
              <a:t>로직은</a:t>
            </a:r>
            <a:r>
              <a:rPr lang="ko-KR" altLang="en-US" dirty="0"/>
              <a:t> 모두 </a:t>
            </a:r>
            <a:r>
              <a:rPr lang="en-US" altLang="ko-KR" dirty="0"/>
              <a:t>routes </a:t>
            </a:r>
            <a:r>
              <a:rPr lang="ko-KR" altLang="en-US" dirty="0"/>
              <a:t>폴더 안의 파일에 작성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views </a:t>
            </a:r>
            <a:r>
              <a:rPr lang="ko-KR" altLang="en-US" dirty="0"/>
              <a:t>폴더 </a:t>
            </a:r>
            <a:r>
              <a:rPr lang="en-US" altLang="ko-KR" dirty="0"/>
              <a:t>- </a:t>
            </a:r>
            <a:r>
              <a:rPr lang="ko-KR" altLang="en-US" dirty="0"/>
              <a:t>템플릿 파일을 모아둔 곳</a:t>
            </a:r>
            <a:r>
              <a:rPr lang="en-US" altLang="ko-KR" dirty="0"/>
              <a:t>(</a:t>
            </a:r>
            <a:r>
              <a:rPr lang="ko-KR" altLang="en-US" dirty="0"/>
              <a:t>화면 부분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models </a:t>
            </a:r>
            <a:r>
              <a:rPr lang="ko-KR" altLang="en-US" dirty="0"/>
              <a:t>폴더 </a:t>
            </a:r>
            <a:r>
              <a:rPr lang="en-US" altLang="ko-KR" dirty="0"/>
              <a:t>- </a:t>
            </a:r>
            <a:r>
              <a:rPr lang="ko-KR" altLang="en-US" dirty="0"/>
              <a:t>데이터 부분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구조가 명확하게 구분되어 있어 서버를 관리하기 용이합니다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package.json</a:t>
            </a:r>
            <a:r>
              <a:rPr lang="ko-KR" altLang="en-US" dirty="0"/>
              <a:t>의 </a:t>
            </a:r>
            <a:r>
              <a:rPr lang="en-US" altLang="ko-KR" dirty="0"/>
              <a:t>scripts</a:t>
            </a:r>
            <a:r>
              <a:rPr lang="ko-KR" altLang="en-US" dirty="0"/>
              <a:t>에 </a:t>
            </a:r>
            <a:r>
              <a:rPr lang="en-US" altLang="ko-KR" dirty="0"/>
              <a:t>start </a:t>
            </a:r>
            <a:r>
              <a:rPr lang="ko-KR" altLang="en-US" dirty="0"/>
              <a:t>속성이 있고</a:t>
            </a:r>
            <a:r>
              <a:rPr lang="en-US" altLang="ko-KR" dirty="0"/>
              <a:t>, </a:t>
            </a:r>
            <a:r>
              <a:rPr lang="ko-KR" altLang="en-US" dirty="0"/>
              <a:t>속성값으로 </a:t>
            </a:r>
            <a:r>
              <a:rPr lang="en-US" altLang="ko-KR" dirty="0"/>
              <a:t>node ./bin/www </a:t>
            </a:r>
            <a:r>
              <a:rPr lang="ko-KR" altLang="en-US" dirty="0"/>
              <a:t>가 정의되어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run start </a:t>
            </a:r>
            <a:r>
              <a:rPr lang="ko-KR" altLang="en-US" dirty="0"/>
              <a:t>명령어로 서버를 실행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  <a:r>
              <a:rPr lang="ko-KR" altLang="en-US" dirty="0"/>
              <a:t>만으로도 서버를 실행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콘솔에는 추가적으로 클라이언트가 보낸 요청에 관한 정보가 기록됩니다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2" y="3848100"/>
            <a:ext cx="17621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49695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9122" y="3625487"/>
            <a:ext cx="11321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Node.js </a:t>
            </a:r>
            <a:r>
              <a:rPr lang="ko-KR" altLang="en-US" smtClean="0"/>
              <a:t>에디터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VS Code - </a:t>
            </a:r>
            <a:r>
              <a:rPr lang="ko-KR" altLang="en-US"/>
              <a:t>마이크로소프트사에서 만든 소스 코드 편집기</a:t>
            </a:r>
            <a:r>
              <a:rPr lang="en-US" altLang="ko-KR"/>
              <a:t>, </a:t>
            </a:r>
            <a:r>
              <a:rPr lang="ko-KR" altLang="en-US"/>
              <a:t>노드 기반의 </a:t>
            </a:r>
            <a:r>
              <a:rPr lang="en-US" altLang="ko-KR"/>
              <a:t>Electron</a:t>
            </a:r>
            <a:r>
              <a:rPr lang="ko-KR" altLang="en-US"/>
              <a:t>으로 만들어졌습니다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Bracket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Sublime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Atom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JetBrains </a:t>
            </a:r>
            <a:r>
              <a:rPr lang="ko-KR" altLang="en-US"/>
              <a:t>사의 </a:t>
            </a:r>
            <a:r>
              <a:rPr lang="en-US" altLang="ko-KR"/>
              <a:t>WebStorm (</a:t>
            </a:r>
            <a:r>
              <a:rPr lang="ko-KR" altLang="en-US"/>
              <a:t>유료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85825" y="1129645"/>
            <a:ext cx="9334500" cy="1670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# </a:t>
            </a:r>
            <a:r>
              <a:rPr lang="ko-KR" altLang="en-US" sz="1600">
                <a:solidFill>
                  <a:schemeClr val="tx1"/>
                </a:solidFill>
              </a:rPr>
              <a:t>노드 버전 확인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 node -v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# npm(</a:t>
            </a:r>
            <a:r>
              <a:rPr lang="ko-KR" altLang="en-US" sz="1600">
                <a:solidFill>
                  <a:schemeClr val="tx1"/>
                </a:solidFill>
              </a:rPr>
              <a:t>노드 패키지 매니저</a:t>
            </a:r>
            <a:r>
              <a:rPr lang="en-US" altLang="ko-KR" sz="1600">
                <a:solidFill>
                  <a:schemeClr val="tx1"/>
                </a:solidFill>
              </a:rPr>
              <a:t>) </a:t>
            </a:r>
            <a:r>
              <a:rPr lang="ko-KR" altLang="en-US" sz="1600">
                <a:solidFill>
                  <a:schemeClr val="tx1"/>
                </a:solidFill>
              </a:rPr>
              <a:t>설치 확인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 npm -v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# npm</a:t>
            </a:r>
            <a:r>
              <a:rPr lang="ko-KR" altLang="en-US" sz="1600">
                <a:solidFill>
                  <a:schemeClr val="tx1"/>
                </a:solidFill>
              </a:rPr>
              <a:t>의 버전 업데이트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  npm install -g </a:t>
            </a:r>
            <a:r>
              <a:rPr lang="en-US" altLang="ko-KR" sz="1600" smtClean="0">
                <a:solidFill>
                  <a:schemeClr val="tx1"/>
                </a:solidFill>
              </a:rPr>
              <a:t>npm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package.json</a:t>
            </a:r>
            <a:r>
              <a:rPr lang="en-US" altLang="ko-KR" dirty="0" smtClean="0"/>
              <a:t> ( </a:t>
            </a:r>
            <a:r>
              <a:rPr lang="ko-KR" altLang="en-US" dirty="0" smtClean="0"/>
              <a:t>패키지에 </a:t>
            </a:r>
            <a:r>
              <a:rPr lang="ko-KR" altLang="en-US" dirty="0"/>
              <a:t>관한 정보와 의존중인 버전에 관한 정보를 담고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</a:t>
            </a:r>
            <a:endParaRPr lang="ko-KR" alt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66804" y="1459129"/>
            <a:ext cx="8125477" cy="3932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r>
              <a:rPr lang="en-US" altLang="ko-KR" sz="1400" dirty="0" smtClean="0">
                <a:solidFill>
                  <a:srgbClr val="C00000"/>
                </a:solidFill>
              </a:rPr>
              <a:t>"name“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필수입력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>
                <a:solidFill>
                  <a:srgbClr val="C00000"/>
                </a:solidFill>
              </a:rPr>
              <a:t>version“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필수입력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"</a:t>
            </a:r>
            <a:r>
              <a:rPr lang="en-US" altLang="ko-KR" sz="1400" dirty="0" smtClean="0">
                <a:solidFill>
                  <a:srgbClr val="C00000"/>
                </a:solidFill>
              </a:rPr>
              <a:t>description“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설명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"</a:t>
            </a:r>
            <a:r>
              <a:rPr lang="en-US" altLang="ko-KR" sz="1400" dirty="0" smtClean="0">
                <a:solidFill>
                  <a:srgbClr val="C00000"/>
                </a:solidFill>
              </a:rPr>
              <a:t>private“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true,             //</a:t>
            </a:r>
            <a:r>
              <a:rPr lang="ko-KR" altLang="en-US" sz="1400" dirty="0">
                <a:solidFill>
                  <a:schemeClr val="tx1"/>
                </a:solidFill>
              </a:rPr>
              <a:t>이 패키지를 </a:t>
            </a:r>
            <a:r>
              <a:rPr lang="ko-KR" altLang="en-US" sz="1400" dirty="0" err="1">
                <a:solidFill>
                  <a:schemeClr val="tx1"/>
                </a:solidFill>
              </a:rPr>
              <a:t>비공개할</a:t>
            </a:r>
            <a:r>
              <a:rPr lang="ko-KR" altLang="en-US" sz="1400" dirty="0">
                <a:solidFill>
                  <a:schemeClr val="tx1"/>
                </a:solidFill>
              </a:rPr>
              <a:t> 것인지 여부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>
                <a:solidFill>
                  <a:srgbClr val="C00000"/>
                </a:solidFill>
              </a:rPr>
              <a:t>keywords“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["</a:t>
            </a:r>
            <a:r>
              <a:rPr lang="ko-KR" altLang="en-US" sz="1400" dirty="0">
                <a:solidFill>
                  <a:schemeClr val="tx1"/>
                </a:solidFill>
              </a:rPr>
              <a:t>키워드</a:t>
            </a:r>
            <a:r>
              <a:rPr lang="en-US" altLang="ko-KR" sz="1400" dirty="0">
                <a:solidFill>
                  <a:schemeClr val="tx1"/>
                </a:solidFill>
              </a:rPr>
              <a:t>"],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>
                <a:solidFill>
                  <a:srgbClr val="C00000"/>
                </a:solidFill>
              </a:rPr>
              <a:t>homepage“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"https://www.zerocho.com",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>
                <a:solidFill>
                  <a:srgbClr val="C00000"/>
                </a:solidFill>
              </a:rPr>
              <a:t>bugs“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{    //</a:t>
            </a:r>
            <a:r>
              <a:rPr lang="ko-KR" altLang="en-US" sz="1400" dirty="0">
                <a:solidFill>
                  <a:schemeClr val="tx1"/>
                </a:solidFill>
              </a:rPr>
              <a:t>버그가 발생할 시 제보할 곳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 err="1">
                <a:solidFill>
                  <a:schemeClr val="tx1"/>
                </a:solidFill>
              </a:rPr>
              <a:t>url</a:t>
            </a:r>
            <a:r>
              <a:rPr lang="en-US" altLang="ko-KR" sz="1400" dirty="0">
                <a:solidFill>
                  <a:schemeClr val="tx1"/>
                </a:solidFill>
              </a:rPr>
              <a:t>": " ",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"email": " "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"</a:t>
            </a:r>
            <a:r>
              <a:rPr lang="en-US" altLang="ko-KR" sz="1400" dirty="0" smtClean="0">
                <a:solidFill>
                  <a:srgbClr val="C00000"/>
                </a:solidFill>
              </a:rPr>
              <a:t>license“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 err="1">
                <a:solidFill>
                  <a:schemeClr val="tx1"/>
                </a:solidFill>
              </a:rPr>
              <a:t>라이센스</a:t>
            </a:r>
            <a:r>
              <a:rPr lang="ko-KR" altLang="en-US" sz="1400" dirty="0">
                <a:solidFill>
                  <a:schemeClr val="tx1"/>
                </a:solidFill>
              </a:rPr>
              <a:t> 정보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>
                <a:solidFill>
                  <a:srgbClr val="C00000"/>
                </a:solidFill>
              </a:rPr>
              <a:t>author“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제작자 정보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"</a:t>
            </a:r>
            <a:r>
              <a:rPr lang="en-US" altLang="ko-KR" sz="1400" dirty="0" smtClean="0">
                <a:solidFill>
                  <a:srgbClr val="C00000"/>
                </a:solidFill>
              </a:rPr>
              <a:t>repository“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{   //</a:t>
            </a:r>
            <a:r>
              <a:rPr lang="ko-KR" altLang="en-US" sz="1400" dirty="0">
                <a:solidFill>
                  <a:schemeClr val="tx1"/>
                </a:solidFill>
              </a:rPr>
              <a:t>이 코드가 저장되어 잇는 곳의 정보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"type": "</a:t>
            </a:r>
            <a:r>
              <a:rPr lang="en-US" altLang="ko-KR" sz="1400" dirty="0" err="1">
                <a:solidFill>
                  <a:schemeClr val="tx1"/>
                </a:solidFill>
              </a:rPr>
              <a:t>git</a:t>
            </a:r>
            <a:r>
              <a:rPr lang="en-US" altLang="ko-KR" sz="1400" dirty="0">
                <a:solidFill>
                  <a:schemeClr val="tx1"/>
                </a:solidFill>
              </a:rPr>
              <a:t>",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"</a:t>
            </a:r>
            <a:r>
              <a:rPr lang="en-US" altLang="ko-KR" sz="1400" dirty="0" err="1">
                <a:solidFill>
                  <a:schemeClr val="tx1"/>
                </a:solidFill>
              </a:rPr>
              <a:t>url</a:t>
            </a:r>
            <a:r>
              <a:rPr lang="en-US" altLang="ko-KR" sz="1400" dirty="0">
                <a:solidFill>
                  <a:schemeClr val="tx1"/>
                </a:solidFill>
              </a:rPr>
              <a:t>": "https://github.com/</a:t>
            </a:r>
            <a:r>
              <a:rPr lang="en-US" altLang="ko-KR" sz="1400" dirty="0" err="1">
                <a:solidFill>
                  <a:schemeClr val="tx1"/>
                </a:solidFill>
              </a:rPr>
              <a:t>zerocho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zerocho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</a:rPr>
              <a:t>},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5176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package.json</a:t>
            </a:r>
            <a:r>
              <a:rPr lang="en-US" altLang="ko-KR" dirty="0" smtClean="0"/>
              <a:t> (</a:t>
            </a:r>
            <a:r>
              <a:rPr lang="ko-KR" altLang="en-US" dirty="0" smtClean="0"/>
              <a:t>패키지에 </a:t>
            </a:r>
            <a:r>
              <a:rPr lang="ko-KR" altLang="en-US" dirty="0"/>
              <a:t>관한 정보와 의존중인 버전에 관한 정보를 담고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</a:t>
            </a:r>
            <a:endParaRPr lang="ko-KR" alt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135983" y="1648506"/>
            <a:ext cx="8872989" cy="3264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"main</a:t>
            </a:r>
            <a:r>
              <a:rPr lang="en-US" altLang="ko-KR" sz="1600" dirty="0">
                <a:solidFill>
                  <a:schemeClr val="tx1"/>
                </a:solidFill>
              </a:rPr>
              <a:t>": "server/index.js",   // </a:t>
            </a:r>
            <a:r>
              <a:rPr lang="ko-KR" altLang="en-US" sz="1600" dirty="0">
                <a:solidFill>
                  <a:schemeClr val="tx1"/>
                </a:solidFill>
              </a:rPr>
              <a:t>이 패키지의 메인 파일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</a:rPr>
              <a:t>scripts“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{    //</a:t>
            </a:r>
            <a:r>
              <a:rPr lang="ko-KR" altLang="en-US" sz="1600" dirty="0">
                <a:solidFill>
                  <a:schemeClr val="tx1"/>
                </a:solidFill>
              </a:rPr>
              <a:t>여러 가지 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명령어를 알려줍니다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"start": "node server/index.js",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"preinstall": "</a:t>
            </a:r>
            <a:r>
              <a:rPr lang="en-US" altLang="ko-KR" sz="1600" dirty="0" err="1">
                <a:solidFill>
                  <a:schemeClr val="tx1"/>
                </a:solidFill>
              </a:rPr>
              <a:t>rimraf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node_modules</a:t>
            </a:r>
            <a:r>
              <a:rPr lang="en-US" altLang="ko-KR" sz="1600" dirty="0">
                <a:solidFill>
                  <a:schemeClr val="tx1"/>
                </a:solidFill>
              </a:rPr>
              <a:t>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</a:rPr>
              <a:t>engines“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{    //engines, </a:t>
            </a:r>
            <a:r>
              <a:rPr lang="en-US" altLang="ko-KR" sz="1600" dirty="0" err="1">
                <a:solidFill>
                  <a:schemeClr val="tx1"/>
                </a:solidFill>
              </a:rPr>
              <a:t>os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cpu</a:t>
            </a:r>
            <a:r>
              <a:rPr lang="ko-KR" altLang="en-US" sz="1600" dirty="0">
                <a:solidFill>
                  <a:schemeClr val="tx1"/>
                </a:solidFill>
              </a:rPr>
              <a:t>는 이 패키지가 특정한 환경에만 동작하도록 하는 속성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"node": "7.x",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"</a:t>
            </a:r>
            <a:r>
              <a:rPr lang="en-US" altLang="ko-KR" sz="1600" dirty="0" err="1">
                <a:solidFill>
                  <a:schemeClr val="tx1"/>
                </a:solidFill>
              </a:rPr>
              <a:t>npm</a:t>
            </a:r>
            <a:r>
              <a:rPr lang="en-US" altLang="ko-KR" sz="1600" dirty="0">
                <a:solidFill>
                  <a:schemeClr val="tx1"/>
                </a:solidFill>
              </a:rPr>
              <a:t>": "3.x"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</a:rPr>
              <a:t>dependencies“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{...},   //</a:t>
            </a:r>
            <a:r>
              <a:rPr lang="ko-KR" altLang="en-US" sz="1600" dirty="0">
                <a:solidFill>
                  <a:schemeClr val="tx1"/>
                </a:solidFill>
              </a:rPr>
              <a:t>의존 패키지들의 버전을 기록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의존하고 있다는 것을 알려줍니다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</a:rPr>
              <a:t>"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devDependencies</a:t>
            </a:r>
            <a:r>
              <a:rPr lang="en-US" altLang="ko-KR" sz="1600" dirty="0" smtClean="0">
                <a:solidFill>
                  <a:srgbClr val="C00000"/>
                </a:solidFill>
              </a:rPr>
              <a:t>“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{...}  //</a:t>
            </a:r>
            <a:r>
              <a:rPr lang="ko-KR" altLang="en-US" sz="1600" dirty="0">
                <a:solidFill>
                  <a:schemeClr val="tx1"/>
                </a:solidFill>
              </a:rPr>
              <a:t>개발 모드일 때만 의존하고 있다는 것을 알려줍니다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// </a:t>
            </a:r>
            <a:r>
              <a:rPr lang="en-US" altLang="ko-KR" sz="1600" dirty="0" err="1">
                <a:solidFill>
                  <a:schemeClr val="tx1"/>
                </a:solidFill>
              </a:rPr>
              <a:t>peerDependencies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는 직접 </a:t>
            </a:r>
            <a:r>
              <a:rPr lang="en-US" altLang="ko-KR" sz="1600" dirty="0">
                <a:solidFill>
                  <a:schemeClr val="tx1"/>
                </a:solidFill>
              </a:rPr>
              <a:t>require</a:t>
            </a:r>
            <a:r>
              <a:rPr lang="ko-KR" altLang="en-US" sz="1600" dirty="0">
                <a:solidFill>
                  <a:schemeClr val="tx1"/>
                </a:solidFill>
              </a:rPr>
              <a:t>은 하지 </a:t>
            </a:r>
            <a:r>
              <a:rPr lang="ko-KR" altLang="en-US" sz="1600" dirty="0" smtClean="0">
                <a:solidFill>
                  <a:schemeClr val="tx1"/>
                </a:solidFill>
              </a:rPr>
              <a:t>않지만 </a:t>
            </a:r>
            <a:r>
              <a:rPr lang="ko-KR" altLang="en-US" sz="1600" dirty="0">
                <a:solidFill>
                  <a:schemeClr val="tx1"/>
                </a:solidFill>
              </a:rPr>
              <a:t>호환되는 패</a:t>
            </a:r>
            <a:r>
              <a:rPr lang="ko-KR" altLang="en-US" sz="1600" dirty="0" smtClean="0">
                <a:solidFill>
                  <a:schemeClr val="tx1"/>
                </a:solidFill>
              </a:rPr>
              <a:t>키지의 </a:t>
            </a:r>
            <a:r>
              <a:rPr lang="ko-KR" altLang="en-US" sz="1600" dirty="0">
                <a:solidFill>
                  <a:schemeClr val="tx1"/>
                </a:solidFill>
              </a:rPr>
              <a:t>목록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44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5176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</a:t>
            </a:r>
            <a:r>
              <a:rPr lang="en-US" altLang="ko-KR" dirty="0" smtClean="0"/>
              <a:t>in/www   </a:t>
            </a:r>
            <a:r>
              <a:rPr lang="ko-KR" altLang="en-US" dirty="0" smtClean="0"/>
              <a:t>파일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119507" y="1459036"/>
            <a:ext cx="8914179" cy="3739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app = require('../app');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//debug </a:t>
            </a:r>
            <a:r>
              <a:rPr lang="ko-KR" altLang="en-US" sz="1600" dirty="0">
                <a:solidFill>
                  <a:schemeClr val="tx1"/>
                </a:solidFill>
              </a:rPr>
              <a:t>모듈은 콘솔에 로그를 남기는 모듈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debug = require('debug')('</a:t>
            </a:r>
            <a:r>
              <a:rPr lang="en-US" altLang="ko-KR" sz="1600" dirty="0" err="1">
                <a:solidFill>
                  <a:schemeClr val="tx1"/>
                </a:solidFill>
              </a:rPr>
              <a:t>learn-express:server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http = require('http');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port = </a:t>
            </a:r>
            <a:r>
              <a:rPr lang="en-US" altLang="ko-KR" sz="1600" dirty="0" err="1">
                <a:solidFill>
                  <a:schemeClr val="tx1"/>
                </a:solidFill>
              </a:rPr>
              <a:t>normalizePort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process.env.PORT</a:t>
            </a:r>
            <a:r>
              <a:rPr lang="en-US" altLang="ko-KR" sz="1600" dirty="0">
                <a:solidFill>
                  <a:schemeClr val="tx1"/>
                </a:solidFill>
              </a:rPr>
              <a:t> ||'3000');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app.set</a:t>
            </a:r>
            <a:r>
              <a:rPr lang="en-US" altLang="ko-KR" sz="1600" dirty="0">
                <a:solidFill>
                  <a:schemeClr val="tx1"/>
                </a:solidFill>
              </a:rPr>
              <a:t>('port', port);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//http </a:t>
            </a:r>
            <a:r>
              <a:rPr lang="ko-KR" altLang="en-US" sz="1600" dirty="0">
                <a:solidFill>
                  <a:schemeClr val="tx1"/>
                </a:solidFill>
              </a:rPr>
              <a:t>모듈에 </a:t>
            </a:r>
            <a:r>
              <a:rPr lang="en-US" altLang="ko-KR" sz="1600" dirty="0">
                <a:solidFill>
                  <a:schemeClr val="tx1"/>
                </a:solidFill>
              </a:rPr>
              <a:t>express </a:t>
            </a:r>
            <a:r>
              <a:rPr lang="ko-KR" altLang="en-US" sz="1600" dirty="0">
                <a:solidFill>
                  <a:schemeClr val="tx1"/>
                </a:solidFill>
              </a:rPr>
              <a:t>모듈을 연결하고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포트를 지정하는 부분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server = </a:t>
            </a:r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(app);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server.listen</a:t>
            </a:r>
            <a:r>
              <a:rPr lang="en-US" altLang="ko-KR" sz="1600" dirty="0">
                <a:solidFill>
                  <a:schemeClr val="tx1"/>
                </a:solidFill>
              </a:rPr>
              <a:t>(port);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server.on</a:t>
            </a:r>
            <a:r>
              <a:rPr lang="en-US" altLang="ko-KR" sz="1600" dirty="0">
                <a:solidFill>
                  <a:schemeClr val="tx1"/>
                </a:solidFill>
              </a:rPr>
              <a:t>('error', </a:t>
            </a:r>
            <a:r>
              <a:rPr lang="en-US" altLang="ko-KR" sz="1600" dirty="0" err="1">
                <a:solidFill>
                  <a:schemeClr val="tx1"/>
                </a:solidFill>
              </a:rPr>
              <a:t>onError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server.on</a:t>
            </a:r>
            <a:r>
              <a:rPr lang="en-US" altLang="ko-KR" sz="1600" dirty="0">
                <a:solidFill>
                  <a:schemeClr val="tx1"/>
                </a:solidFill>
              </a:rPr>
              <a:t>('listening', </a:t>
            </a:r>
            <a:r>
              <a:rPr lang="en-US" altLang="ko-KR" sz="1600" dirty="0" err="1">
                <a:solidFill>
                  <a:schemeClr val="tx1"/>
                </a:solidFill>
              </a:rPr>
              <a:t>onListening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……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5176"/>
            <a:ext cx="11287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app.set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메서드로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익스프레스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앱을</a:t>
            </a:r>
            <a:r>
              <a:rPr lang="ko-KR" altLang="en-US" sz="1600" dirty="0"/>
              <a:t>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app.use</a:t>
            </a:r>
            <a:r>
              <a:rPr lang="en-US" altLang="ko-KR" sz="1600" dirty="0"/>
              <a:t> - </a:t>
            </a:r>
            <a:r>
              <a:rPr lang="ko-KR" altLang="en-US" sz="1600" dirty="0" err="1"/>
              <a:t>미들웨어를</a:t>
            </a:r>
            <a:r>
              <a:rPr lang="ko-KR" altLang="en-US" sz="1600" dirty="0"/>
              <a:t> 연결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983685" y="1276865"/>
            <a:ext cx="6870564" cy="5409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createError</a:t>
            </a:r>
            <a:r>
              <a:rPr lang="en-US" altLang="ko-KR" sz="1600" dirty="0">
                <a:solidFill>
                  <a:schemeClr val="tx1"/>
                </a:solidFill>
              </a:rPr>
              <a:t> = require('http-errors');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express = require('express');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path = require('path');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cookieParser</a:t>
            </a:r>
            <a:r>
              <a:rPr lang="en-US" altLang="ko-KR" sz="1600" dirty="0">
                <a:solidFill>
                  <a:schemeClr val="tx1"/>
                </a:solidFill>
              </a:rPr>
              <a:t> = require('cookie-parser');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logger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morgan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indexRouter</a:t>
            </a:r>
            <a:r>
              <a:rPr lang="en-US" altLang="ko-KR" sz="1600" dirty="0">
                <a:solidFill>
                  <a:schemeClr val="tx1"/>
                </a:solidFill>
              </a:rPr>
              <a:t> = require('./routes/index');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usersRouter</a:t>
            </a:r>
            <a:r>
              <a:rPr lang="en-US" altLang="ko-KR" sz="1600" dirty="0">
                <a:solidFill>
                  <a:schemeClr val="tx1"/>
                </a:solidFill>
              </a:rPr>
              <a:t> = require('./routes/users');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app = express();    //express </a:t>
            </a:r>
            <a:r>
              <a:rPr lang="ko-KR" altLang="en-US" sz="1600" dirty="0">
                <a:solidFill>
                  <a:schemeClr val="tx1"/>
                </a:solidFill>
              </a:rPr>
              <a:t>패키지를 호출하여 </a:t>
            </a:r>
            <a:r>
              <a:rPr lang="en-US" altLang="ko-KR" sz="1600" dirty="0">
                <a:solidFill>
                  <a:schemeClr val="tx1"/>
                </a:solidFill>
              </a:rPr>
              <a:t>app </a:t>
            </a:r>
            <a:r>
              <a:rPr lang="ko-KR" altLang="en-US" sz="1600" dirty="0">
                <a:solidFill>
                  <a:schemeClr val="tx1"/>
                </a:solidFill>
              </a:rPr>
              <a:t>변수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app.set</a:t>
            </a:r>
            <a:r>
              <a:rPr lang="en-US" altLang="ko-KR" sz="1600" dirty="0">
                <a:solidFill>
                  <a:schemeClr val="tx1"/>
                </a:solidFill>
              </a:rPr>
              <a:t>('views', </a:t>
            </a:r>
            <a:r>
              <a:rPr lang="en-US" altLang="ko-KR" sz="1600" dirty="0" err="1">
                <a:solidFill>
                  <a:schemeClr val="tx1"/>
                </a:solidFill>
              </a:rPr>
              <a:t>path.join</a:t>
            </a:r>
            <a:r>
              <a:rPr lang="en-US" altLang="ko-KR" sz="1600" dirty="0">
                <a:solidFill>
                  <a:schemeClr val="tx1"/>
                </a:solidFill>
              </a:rPr>
              <a:t>(__</a:t>
            </a:r>
            <a:r>
              <a:rPr lang="en-US" altLang="ko-KR" sz="1600" dirty="0" err="1">
                <a:solidFill>
                  <a:schemeClr val="tx1"/>
                </a:solidFill>
              </a:rPr>
              <a:t>dirname</a:t>
            </a:r>
            <a:r>
              <a:rPr lang="en-US" altLang="ko-KR" sz="1600" dirty="0">
                <a:solidFill>
                  <a:schemeClr val="tx1"/>
                </a:solidFill>
              </a:rPr>
              <a:t>,'views'));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app.set</a:t>
            </a:r>
            <a:r>
              <a:rPr lang="en-US" altLang="ko-KR" sz="1600" dirty="0">
                <a:solidFill>
                  <a:schemeClr val="tx1"/>
                </a:solidFill>
              </a:rPr>
              <a:t>('view </a:t>
            </a:r>
            <a:r>
              <a:rPr lang="en-US" altLang="ko-KR" sz="1600" dirty="0" err="1">
                <a:solidFill>
                  <a:schemeClr val="tx1"/>
                </a:solidFill>
              </a:rPr>
              <a:t>engine','pug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(logger(</a:t>
            </a:r>
            <a:r>
              <a:rPr lang="en-US" altLang="ko-KR" sz="1600" dirty="0" smtClean="0">
                <a:solidFill>
                  <a:schemeClr val="tx1"/>
                </a:solidFill>
              </a:rPr>
              <a:t>'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devapp.use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express.json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express.urlencoded</a:t>
            </a:r>
            <a:r>
              <a:rPr lang="en-US" altLang="ko-KR" sz="1600" dirty="0">
                <a:solidFill>
                  <a:schemeClr val="tx1"/>
                </a:solidFill>
              </a:rPr>
              <a:t>({ extended: false }));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cookieParser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express.static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path.join</a:t>
            </a:r>
            <a:r>
              <a:rPr lang="en-US" altLang="ko-KR" sz="1600" dirty="0">
                <a:solidFill>
                  <a:schemeClr val="tx1"/>
                </a:solidFill>
              </a:rPr>
              <a:t>(__</a:t>
            </a:r>
            <a:r>
              <a:rPr lang="en-US" altLang="ko-KR" sz="1600" dirty="0" err="1">
                <a:solidFill>
                  <a:schemeClr val="tx1"/>
                </a:solidFill>
              </a:rPr>
              <a:t>dirname</a:t>
            </a:r>
            <a:r>
              <a:rPr lang="en-US" altLang="ko-KR" sz="1600" dirty="0">
                <a:solidFill>
                  <a:schemeClr val="tx1"/>
                </a:solidFill>
              </a:rPr>
              <a:t>,'public</a:t>
            </a:r>
            <a:r>
              <a:rPr lang="en-US" altLang="ko-KR" sz="1600" dirty="0" smtClean="0">
                <a:solidFill>
                  <a:schemeClr val="tx1"/>
                </a:solidFill>
              </a:rPr>
              <a:t>')));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cookieParser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express.static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path.join</a:t>
            </a:r>
            <a:r>
              <a:rPr lang="en-US" altLang="ko-KR" sz="1600" dirty="0">
                <a:solidFill>
                  <a:schemeClr val="tx1"/>
                </a:solidFill>
              </a:rPr>
              <a:t>(__</a:t>
            </a:r>
            <a:r>
              <a:rPr lang="en-US" altLang="ko-KR" sz="1600" dirty="0" err="1">
                <a:solidFill>
                  <a:schemeClr val="tx1"/>
                </a:solidFill>
              </a:rPr>
              <a:t>dirname</a:t>
            </a:r>
            <a:r>
              <a:rPr lang="en-US" altLang="ko-KR" sz="1600" dirty="0">
                <a:solidFill>
                  <a:schemeClr val="tx1"/>
                </a:solidFill>
              </a:rPr>
              <a:t>,'public</a:t>
            </a:r>
            <a:r>
              <a:rPr lang="en-US" altLang="ko-KR" sz="1600" dirty="0" smtClean="0">
                <a:solidFill>
                  <a:schemeClr val="tx1"/>
                </a:solidFill>
              </a:rPr>
              <a:t>')));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('/', </a:t>
            </a:r>
            <a:r>
              <a:rPr lang="en-US" altLang="ko-KR" sz="1600" dirty="0" err="1">
                <a:solidFill>
                  <a:schemeClr val="tx1"/>
                </a:solidFill>
              </a:rPr>
              <a:t>indexRouter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('/users', </a:t>
            </a:r>
            <a:r>
              <a:rPr lang="en-US" altLang="ko-KR" sz="1600" dirty="0" err="1">
                <a:solidFill>
                  <a:schemeClr val="tx1"/>
                </a:solidFill>
              </a:rPr>
              <a:t>usersRouter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...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module.exports</a:t>
            </a:r>
            <a:r>
              <a:rPr lang="en-US" altLang="ko-KR" sz="1600" dirty="0">
                <a:solidFill>
                  <a:schemeClr val="tx1"/>
                </a:solidFill>
              </a:rPr>
              <a:t> = app;    //app </a:t>
            </a:r>
            <a:r>
              <a:rPr lang="ko-KR" altLang="en-US" sz="1600" dirty="0">
                <a:solidFill>
                  <a:schemeClr val="tx1"/>
                </a:solidFill>
              </a:rPr>
              <a:t>객체를 모듈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391" y="732776"/>
            <a:ext cx="10640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미들웨어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요청과 응답의 중간</a:t>
            </a:r>
            <a:r>
              <a:rPr lang="en-US" altLang="ko-KR" dirty="0"/>
              <a:t>(middle, </a:t>
            </a:r>
            <a:r>
              <a:rPr lang="ko-KR" altLang="en-US" dirty="0"/>
              <a:t>미들</a:t>
            </a:r>
            <a:r>
              <a:rPr lang="en-US" altLang="ko-KR" dirty="0"/>
              <a:t>)</a:t>
            </a:r>
            <a:r>
              <a:rPr lang="ko-KR" altLang="en-US" dirty="0"/>
              <a:t>에 위치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요청과 응답을 조작하여 기능을 추가하기도 하고</a:t>
            </a:r>
            <a:r>
              <a:rPr lang="en-US" altLang="ko-KR" dirty="0"/>
              <a:t>, </a:t>
            </a:r>
            <a:r>
              <a:rPr lang="ko-KR" altLang="en-US" dirty="0"/>
              <a:t>나쁜 요청을 걸러내기도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app.use</a:t>
            </a:r>
            <a:r>
              <a:rPr lang="en-US" altLang="ko-KR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인자로 들어 있는 함수가 </a:t>
            </a:r>
            <a:r>
              <a:rPr lang="ko-KR" altLang="en-US" dirty="0" err="1"/>
              <a:t>미들웨어입니다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미들웨어는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에 장착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미들웨어들을</a:t>
            </a:r>
            <a:r>
              <a:rPr lang="ko-KR" altLang="en-US" dirty="0"/>
              <a:t> 순차적으로 거친 후 </a:t>
            </a:r>
            <a:r>
              <a:rPr lang="ko-KR" altLang="en-US" dirty="0" err="1"/>
              <a:t>라우터에서</a:t>
            </a:r>
            <a:r>
              <a:rPr lang="ko-KR" altLang="en-US" dirty="0"/>
              <a:t> 클라이언트로 응답을 보냅니다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반드시 </a:t>
            </a:r>
            <a:r>
              <a:rPr lang="ko-KR" altLang="en-US" dirty="0" err="1"/>
              <a:t>미들웨어</a:t>
            </a:r>
            <a:r>
              <a:rPr lang="ko-KR" altLang="en-US" dirty="0"/>
              <a:t> 안에서 </a:t>
            </a:r>
            <a:r>
              <a:rPr lang="en-US" altLang="ko-KR" dirty="0"/>
              <a:t>next()</a:t>
            </a:r>
            <a:r>
              <a:rPr lang="ko-KR" altLang="en-US" dirty="0"/>
              <a:t>를 호출해야 다음 </a:t>
            </a:r>
            <a:r>
              <a:rPr lang="ko-KR" altLang="en-US" dirty="0" err="1"/>
              <a:t>미들웨어로</a:t>
            </a:r>
            <a:r>
              <a:rPr lang="ko-KR" altLang="en-US" dirty="0"/>
              <a:t>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969" y="3031665"/>
            <a:ext cx="6774127" cy="3386811"/>
          </a:xfrm>
          <a:prstGeom prst="rect">
            <a:avLst/>
          </a:prstGeom>
        </p:spPr>
      </p:pic>
      <p:sp>
        <p:nvSpPr>
          <p:cNvPr id="5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3" y="3117092"/>
            <a:ext cx="4653746" cy="28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391" y="732776"/>
            <a:ext cx="1064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미들웨어</a:t>
            </a:r>
            <a:r>
              <a:rPr lang="en-US" altLang="ko-KR" smtClean="0"/>
              <a:t>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반드시 </a:t>
            </a:r>
            <a:r>
              <a:rPr lang="ko-KR" altLang="en-US" dirty="0" err="1"/>
              <a:t>미들웨어</a:t>
            </a:r>
            <a:r>
              <a:rPr lang="ko-KR" altLang="en-US" dirty="0"/>
              <a:t> 안에서 </a:t>
            </a:r>
            <a:r>
              <a:rPr lang="en-US" altLang="ko-KR" dirty="0"/>
              <a:t>next()</a:t>
            </a:r>
            <a:r>
              <a:rPr lang="ko-KR" altLang="en-US" dirty="0"/>
              <a:t>를 호출해야 다음 </a:t>
            </a:r>
            <a:r>
              <a:rPr lang="ko-KR" altLang="en-US" dirty="0" err="1"/>
              <a:t>미들웨어로</a:t>
            </a:r>
            <a:r>
              <a:rPr lang="ko-KR" altLang="en-US" dirty="0"/>
              <a:t>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657649"/>
            <a:ext cx="6400934" cy="48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064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커스텀</a:t>
            </a:r>
            <a:r>
              <a:rPr lang="ko-KR" altLang="en-US" b="1" dirty="0"/>
              <a:t> </a:t>
            </a:r>
            <a:r>
              <a:rPr lang="ko-KR" altLang="en-US" b="1" dirty="0" err="1"/>
              <a:t>미들웨어</a:t>
            </a:r>
            <a:r>
              <a:rPr lang="ko-KR" altLang="en-US" b="1" dirty="0"/>
              <a:t> </a:t>
            </a:r>
            <a:r>
              <a:rPr lang="ko-KR" altLang="en-US" b="1" dirty="0" smtClean="0"/>
              <a:t>만들기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미들웨어들을</a:t>
            </a:r>
            <a:r>
              <a:rPr lang="ko-KR" altLang="en-US" dirty="0" smtClean="0"/>
              <a:t> </a:t>
            </a:r>
            <a:r>
              <a:rPr lang="ko-KR" altLang="en-US" dirty="0"/>
              <a:t>순차적으로 거친 후 </a:t>
            </a:r>
            <a:r>
              <a:rPr lang="ko-KR" altLang="en-US" dirty="0" err="1"/>
              <a:t>라우터에서</a:t>
            </a:r>
            <a:r>
              <a:rPr lang="ko-KR" altLang="en-US" dirty="0"/>
              <a:t> 클라이언트로 응답을 보냅니다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0712" y="1448314"/>
            <a:ext cx="6870564" cy="28683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//app.js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app.set</a:t>
            </a:r>
            <a:r>
              <a:rPr lang="en-US" altLang="ko-KR" sz="1600" dirty="0">
                <a:solidFill>
                  <a:schemeClr val="tx1"/>
                </a:solidFill>
              </a:rPr>
              <a:t>('views', </a:t>
            </a:r>
            <a:r>
              <a:rPr lang="en-US" altLang="ko-KR" sz="1600" dirty="0" err="1">
                <a:solidFill>
                  <a:schemeClr val="tx1"/>
                </a:solidFill>
              </a:rPr>
              <a:t>path.join</a:t>
            </a:r>
            <a:r>
              <a:rPr lang="en-US" altLang="ko-KR" sz="1600" dirty="0">
                <a:solidFill>
                  <a:schemeClr val="tx1"/>
                </a:solidFill>
              </a:rPr>
              <a:t>(__</a:t>
            </a:r>
            <a:r>
              <a:rPr lang="en-US" altLang="ko-KR" sz="1600" dirty="0" err="1">
                <a:solidFill>
                  <a:schemeClr val="tx1"/>
                </a:solidFill>
              </a:rPr>
              <a:t>dirname</a:t>
            </a:r>
            <a:r>
              <a:rPr lang="en-US" altLang="ko-KR" sz="1600" dirty="0">
                <a:solidFill>
                  <a:schemeClr val="tx1"/>
                </a:solidFill>
              </a:rPr>
              <a:t>,'views'));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app.set</a:t>
            </a:r>
            <a:r>
              <a:rPr lang="en-US" altLang="ko-KR" sz="1600" dirty="0">
                <a:solidFill>
                  <a:schemeClr val="tx1"/>
                </a:solidFill>
              </a:rPr>
              <a:t>('view </a:t>
            </a:r>
            <a:r>
              <a:rPr lang="en-US" altLang="ko-KR" sz="1600" dirty="0" err="1">
                <a:solidFill>
                  <a:schemeClr val="tx1"/>
                </a:solidFill>
              </a:rPr>
              <a:t>engine','pug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app.use</a:t>
            </a:r>
            <a:r>
              <a:rPr lang="en-US" altLang="ko-KR" sz="1600" dirty="0">
                <a:solidFill>
                  <a:srgbClr val="C00000"/>
                </a:solidFill>
              </a:rPr>
              <a:t>(function(</a:t>
            </a:r>
            <a:r>
              <a:rPr lang="en-US" altLang="ko-KR" sz="1600" dirty="0" err="1">
                <a:solidFill>
                  <a:srgbClr val="C00000"/>
                </a:solidFill>
              </a:rPr>
              <a:t>req</a:t>
            </a:r>
            <a:r>
              <a:rPr lang="en-US" altLang="ko-KR" sz="1600" dirty="0">
                <a:solidFill>
                  <a:srgbClr val="C00000"/>
                </a:solidFill>
              </a:rPr>
              <a:t>, res, next) {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console.log(req.url,' Custom </a:t>
            </a:r>
            <a:r>
              <a:rPr lang="ko-KR" altLang="en-US" sz="1600" dirty="0" err="1">
                <a:solidFill>
                  <a:srgbClr val="C00000"/>
                </a:solidFill>
              </a:rPr>
              <a:t>미들웨어입니다</a:t>
            </a:r>
            <a:r>
              <a:rPr lang="en-US" altLang="ko-KR" sz="1600" dirty="0">
                <a:solidFill>
                  <a:srgbClr val="C00000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next();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});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(logger('</a:t>
            </a:r>
            <a:r>
              <a:rPr lang="en-US" altLang="ko-KR" sz="1600" dirty="0" err="1">
                <a:solidFill>
                  <a:schemeClr val="tx1"/>
                </a:solidFill>
              </a:rPr>
              <a:t>dev</a:t>
            </a:r>
            <a:r>
              <a:rPr lang="en-US" altLang="ko-KR" sz="1600" dirty="0">
                <a:solidFill>
                  <a:schemeClr val="tx1"/>
                </a:solidFill>
              </a:rPr>
              <a:t>'));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6735" y="4860324"/>
            <a:ext cx="8369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next </a:t>
            </a:r>
            <a:r>
              <a:rPr lang="ko-KR" altLang="en-US" dirty="0"/>
              <a:t>함수 인자가 없으면 다음 </a:t>
            </a:r>
            <a:r>
              <a:rPr lang="ko-KR" altLang="en-US" dirty="0" err="1"/>
              <a:t>미들웨어로</a:t>
            </a:r>
            <a:r>
              <a:rPr lang="ko-KR" altLang="en-US" dirty="0"/>
              <a:t> 넘어갑니다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next </a:t>
            </a:r>
            <a:r>
              <a:rPr lang="ko-KR" altLang="en-US" dirty="0"/>
              <a:t>함수의 인자로 </a:t>
            </a:r>
            <a:r>
              <a:rPr lang="en-US" altLang="ko-KR" dirty="0"/>
              <a:t>route</a:t>
            </a:r>
            <a:r>
              <a:rPr lang="ko-KR" altLang="en-US" dirty="0"/>
              <a:t>를 넣으면 특수한 기능을 수행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route </a:t>
            </a:r>
            <a:r>
              <a:rPr lang="ko-KR" altLang="en-US" dirty="0"/>
              <a:t>외의 다른 값을 넣으면 다른 </a:t>
            </a:r>
            <a:r>
              <a:rPr lang="ko-KR" altLang="en-US" dirty="0" err="1"/>
              <a:t>미들웨어나</a:t>
            </a:r>
            <a:r>
              <a:rPr lang="ko-KR" altLang="en-US" dirty="0"/>
              <a:t> </a:t>
            </a:r>
            <a:r>
              <a:rPr lang="ko-KR" altLang="en-US" dirty="0" err="1"/>
              <a:t>라우터를</a:t>
            </a:r>
            <a:r>
              <a:rPr lang="ko-KR" altLang="en-US" dirty="0"/>
              <a:t> 건너 뛰고 바로 에러 </a:t>
            </a:r>
            <a:r>
              <a:rPr lang="ko-KR" altLang="en-US" dirty="0" err="1"/>
              <a:t>핸들러로</a:t>
            </a:r>
            <a:r>
              <a:rPr lang="ko-KR" altLang="en-US" dirty="0"/>
              <a:t>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74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064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next </a:t>
            </a:r>
            <a:r>
              <a:rPr lang="ko-KR" altLang="en-US" dirty="0"/>
              <a:t>함수 인자가 없으면 다음 </a:t>
            </a:r>
            <a:r>
              <a:rPr lang="ko-KR" altLang="en-US" dirty="0" err="1"/>
              <a:t>미들웨어로</a:t>
            </a:r>
            <a:r>
              <a:rPr lang="ko-KR" altLang="en-US" dirty="0"/>
              <a:t> 넘어갑니다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next </a:t>
            </a:r>
            <a:r>
              <a:rPr lang="ko-KR" altLang="en-US" dirty="0"/>
              <a:t>함수의 인자로 </a:t>
            </a:r>
            <a:r>
              <a:rPr lang="en-US" altLang="ko-KR" dirty="0"/>
              <a:t>route</a:t>
            </a:r>
            <a:r>
              <a:rPr lang="ko-KR" altLang="en-US" dirty="0"/>
              <a:t>를 넣으면 특수한 기능을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route </a:t>
            </a:r>
            <a:r>
              <a:rPr lang="ko-KR" altLang="en-US" dirty="0"/>
              <a:t>외의 다른 값을 넣으면 다른 </a:t>
            </a:r>
            <a:r>
              <a:rPr lang="ko-KR" altLang="en-US" dirty="0" err="1"/>
              <a:t>미들웨어나</a:t>
            </a:r>
            <a:r>
              <a:rPr lang="ko-KR" altLang="en-US" dirty="0"/>
              <a:t> </a:t>
            </a:r>
            <a:r>
              <a:rPr lang="ko-KR" altLang="en-US" dirty="0" err="1"/>
              <a:t>라우터를</a:t>
            </a:r>
            <a:r>
              <a:rPr lang="ko-KR" altLang="en-US" dirty="0"/>
              <a:t> 건너 뛰고 바로 에러 </a:t>
            </a:r>
            <a:r>
              <a:rPr lang="ko-KR" altLang="en-US" dirty="0" err="1"/>
              <a:t>핸들러로</a:t>
            </a:r>
            <a:r>
              <a:rPr lang="ko-KR" altLang="en-US" dirty="0"/>
              <a:t>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09" y="2003212"/>
            <a:ext cx="6043776" cy="46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064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use</a:t>
            </a:r>
            <a:r>
              <a:rPr lang="ko-KR" altLang="en-US" dirty="0"/>
              <a:t>에 </a:t>
            </a:r>
            <a:r>
              <a:rPr lang="ko-KR" altLang="en-US" dirty="0" err="1"/>
              <a:t>미들웨어를</a:t>
            </a:r>
            <a:r>
              <a:rPr lang="ko-KR" altLang="en-US" dirty="0"/>
              <a:t> 여러 개 정의하면 순서대로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0712" y="1448314"/>
            <a:ext cx="6870564" cy="28683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('/', function(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res, next)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첫 번째 </a:t>
            </a:r>
            <a:r>
              <a:rPr lang="ko-KR" altLang="en-US" sz="1600" dirty="0" err="1">
                <a:solidFill>
                  <a:schemeClr val="tx1"/>
                </a:solidFill>
              </a:rPr>
              <a:t>미들웨어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function(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res, next)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두 번째 </a:t>
            </a:r>
            <a:r>
              <a:rPr lang="ko-KR" altLang="en-US" sz="1600" dirty="0" err="1">
                <a:solidFill>
                  <a:schemeClr val="tx1"/>
                </a:solidFill>
              </a:rPr>
              <a:t>미들웨어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}, function(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res, next)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</a:t>
            </a:r>
            <a:r>
              <a:rPr lang="ko-KR" altLang="en-US" sz="1600" dirty="0">
                <a:solidFill>
                  <a:schemeClr val="tx1"/>
                </a:solidFill>
              </a:rPr>
              <a:t>세 번째 </a:t>
            </a:r>
            <a:r>
              <a:rPr lang="ko-KR" altLang="en-US" sz="1600" dirty="0" err="1">
                <a:solidFill>
                  <a:schemeClr val="tx1"/>
                </a:solidFill>
              </a:rPr>
              <a:t>미들웨어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764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0640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morgan</a:t>
            </a:r>
            <a:r>
              <a:rPr lang="en-US" altLang="ko-KR" dirty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요청에 </a:t>
            </a:r>
            <a:r>
              <a:rPr lang="ko-KR" altLang="en-US" dirty="0"/>
              <a:t>대한 정보를 콘솔에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함수의 인자로 </a:t>
            </a:r>
            <a:r>
              <a:rPr lang="en-US" altLang="ko-KR" dirty="0" err="1"/>
              <a:t>dev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short, common, combined </a:t>
            </a:r>
            <a:r>
              <a:rPr lang="ko-KR" altLang="en-US" dirty="0"/>
              <a:t>등을 줄 수 있습니다</a:t>
            </a:r>
            <a:r>
              <a:rPr lang="en-US" altLang="ko-KR" dirty="0"/>
              <a:t>. </a:t>
            </a:r>
            <a:r>
              <a:rPr lang="ko-KR" altLang="en-US" dirty="0"/>
              <a:t>인자에 따라 콘솔에 나오는 로그가 다릅니다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dev</a:t>
            </a:r>
            <a:r>
              <a:rPr lang="ko-KR" altLang="en-US" dirty="0"/>
              <a:t>인 경우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en-US" altLang="ko-KR" dirty="0"/>
              <a:t>HTTP</a:t>
            </a:r>
            <a:r>
              <a:rPr lang="ko-KR" altLang="en-US" dirty="0" smtClean="0"/>
              <a:t>상태코드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응답속도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응답바이트</a:t>
            </a:r>
            <a:r>
              <a:rPr lang="en-US" altLang="ko-KR" dirty="0"/>
              <a:t> </a:t>
            </a:r>
            <a:r>
              <a:rPr lang="ko-KR" altLang="en-US" dirty="0" smtClean="0"/>
              <a:t>순서로 콘솔에 기록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개발 </a:t>
            </a:r>
            <a:r>
              <a:rPr lang="ko-KR" altLang="en-US" dirty="0"/>
              <a:t>시에는 </a:t>
            </a:r>
            <a:r>
              <a:rPr lang="en-US" altLang="ko-KR" dirty="0"/>
              <a:t>short</a:t>
            </a:r>
            <a:r>
              <a:rPr lang="ko-KR" altLang="en-US" dirty="0"/>
              <a:t>나 </a:t>
            </a:r>
            <a:r>
              <a:rPr lang="en-US" altLang="ko-KR" dirty="0" err="1"/>
              <a:t>dev</a:t>
            </a:r>
            <a:r>
              <a:rPr lang="ko-KR" altLang="en-US" dirty="0"/>
              <a:t>를 많이 쓰고</a:t>
            </a:r>
            <a:r>
              <a:rPr lang="en-US" altLang="ko-KR" dirty="0"/>
              <a:t>, </a:t>
            </a:r>
            <a:r>
              <a:rPr lang="ko-KR" altLang="en-US" dirty="0"/>
              <a:t>배포 시에는 </a:t>
            </a:r>
            <a:r>
              <a:rPr lang="en-US" altLang="ko-KR" dirty="0"/>
              <a:t>common</a:t>
            </a:r>
            <a:r>
              <a:rPr lang="ko-KR" altLang="en-US" dirty="0"/>
              <a:t>이나 </a:t>
            </a:r>
            <a:r>
              <a:rPr lang="en-US" altLang="ko-KR" dirty="0"/>
              <a:t>combined</a:t>
            </a:r>
            <a:r>
              <a:rPr lang="ko-KR" altLang="en-US" dirty="0"/>
              <a:t>를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콘솔뿐만 </a:t>
            </a:r>
            <a:r>
              <a:rPr lang="ko-KR" altLang="en-US" dirty="0"/>
              <a:t>아니라 파일이나 데이터베이스에 로그를 남길 수도 있습니다</a:t>
            </a:r>
            <a:r>
              <a:rPr lang="en-US" altLang="ko-KR" dirty="0"/>
              <a:t>.(</a:t>
            </a:r>
            <a:r>
              <a:rPr lang="en-US" altLang="ko-KR" dirty="0" err="1"/>
              <a:t>winston</a:t>
            </a:r>
            <a:r>
              <a:rPr lang="en-US" altLang="ko-KR" dirty="0"/>
              <a:t> </a:t>
            </a:r>
            <a:r>
              <a:rPr lang="ko-KR" altLang="en-US" dirty="0"/>
              <a:t>모듈을 더 많이 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9036" y="3319848"/>
            <a:ext cx="6870564" cy="1705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logger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morgan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(logger('</a:t>
            </a:r>
            <a:r>
              <a:rPr lang="en-US" altLang="ko-KR" sz="1600" dirty="0" err="1">
                <a:solidFill>
                  <a:schemeClr val="tx1"/>
                </a:solidFill>
              </a:rPr>
              <a:t>dev</a:t>
            </a:r>
            <a:r>
              <a:rPr lang="en-US" altLang="ko-KR" sz="1600" dirty="0">
                <a:solidFill>
                  <a:schemeClr val="tx1"/>
                </a:solidFill>
              </a:rPr>
              <a:t>'));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431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00" y="2046977"/>
            <a:ext cx="4467225" cy="2781300"/>
          </a:xfrm>
          <a:prstGeom prst="rect">
            <a:avLst/>
          </a:prstGeom>
        </p:spPr>
      </p:pic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448889"/>
              </p:ext>
            </p:extLst>
          </p:nvPr>
        </p:nvGraphicFramePr>
        <p:xfrm>
          <a:off x="6913521" y="288833"/>
          <a:ext cx="4864331" cy="6522720"/>
        </p:xfrm>
        <a:graphic>
          <a:graphicData uri="http://schemas.openxmlformats.org/drawingml/2006/table">
            <a:tbl>
              <a:tblPr/>
              <a:tblGrid>
                <a:gridCol w="4864331"/>
              </a:tblGrid>
              <a:tr h="323557">
                <a:tc>
                  <a:txBody>
                    <a:bodyPr/>
                    <a:lstStyle/>
                    <a:p>
                      <a:r>
                        <a:rPr lang="en-US" altLang="ko-KR" smtClean="0"/>
                        <a:t>1. Node.js </a:t>
                      </a:r>
                      <a:r>
                        <a:rPr lang="ko-KR" altLang="en-US" smtClean="0"/>
                        <a:t>핵심 개념 이해</a:t>
                      </a:r>
                      <a:endParaRPr lang="ko-KR" altLang="en-US" dirty="0" smtClean="0"/>
                    </a:p>
                    <a:p>
                      <a:r>
                        <a:rPr lang="en-US" altLang="ko-KR" sz="1600" dirty="0" smtClean="0"/>
                        <a:t>- Node.js </a:t>
                      </a:r>
                      <a:r>
                        <a:rPr lang="ko-KR" altLang="en-US" sz="1600" dirty="0" smtClean="0"/>
                        <a:t>개요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역사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특징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600" smtClean="0"/>
                        <a:t>- Node.js </a:t>
                      </a:r>
                      <a:r>
                        <a:rPr lang="ko-KR" altLang="en-US" sz="1600" smtClean="0"/>
                        <a:t>개발환경 구성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비동기 입출력과 이벤트 기반 입출력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2. JavaScript Review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mtClean="0"/>
                        <a:t>화살표함수</a:t>
                      </a:r>
                      <a:endParaRPr lang="en-US" altLang="ko-KR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mtClean="0"/>
                        <a:t>ES2015</a:t>
                      </a:r>
                      <a:endParaRPr lang="ko-KR" altLang="en-US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3.Nodejs </a:t>
                      </a:r>
                      <a:r>
                        <a:rPr lang="ko-KR" altLang="en-US" smtClean="0"/>
                        <a:t>기능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라이브러리 </a:t>
                      </a:r>
                      <a:r>
                        <a:rPr lang="ko-KR" altLang="en-US" dirty="0" smtClean="0"/>
                        <a:t>활용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모듈로 만들기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노드 내장 객체 알아보기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노드 내장 모듈 사용하기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파일 시스템 접근하기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이벤트 이해하기</a:t>
                      </a:r>
                    </a:p>
                    <a:p>
                      <a:r>
                        <a:rPr lang="en-US" altLang="ko-KR" sz="1600" smtClean="0"/>
                        <a:t>- </a:t>
                      </a:r>
                      <a:r>
                        <a:rPr lang="ko-KR" altLang="en-US" sz="1600" smtClean="0"/>
                        <a:t>예외 처리하기</a:t>
                      </a:r>
                      <a:r>
                        <a:rPr lang="en-US" altLang="ko-KR" sz="1600" smtClean="0"/>
                        <a:t> 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57">
                <a:tc>
                  <a:txBody>
                    <a:bodyPr/>
                    <a:lstStyle/>
                    <a:p>
                      <a:r>
                        <a:rPr lang="en-US" altLang="ko-KR" smtClean="0"/>
                        <a:t>4. Node Package Manager</a:t>
                      </a:r>
                      <a:endParaRPr lang="en-US" altLang="ko-KR" dirty="0" smtClean="0"/>
                    </a:p>
                    <a:p>
                      <a:r>
                        <a:rPr lang="en-US" altLang="ko-KR" sz="1600" b="0" smtClean="0"/>
                        <a:t>- package.json</a:t>
                      </a:r>
                      <a:r>
                        <a:rPr lang="ko-KR" altLang="en-US" sz="1600" b="0" smtClean="0"/>
                        <a:t>으로 패키지 관리하기</a:t>
                      </a:r>
                    </a:p>
                    <a:p>
                      <a:r>
                        <a:rPr lang="en-US" altLang="ko-KR" sz="1600" b="0" smtClean="0"/>
                        <a:t>- npm </a:t>
                      </a:r>
                      <a:r>
                        <a:rPr lang="ko-KR" altLang="en-US" sz="1600" b="0" smtClean="0"/>
                        <a:t>명령어</a:t>
                      </a:r>
                    </a:p>
                    <a:p>
                      <a:r>
                        <a:rPr lang="en-US" altLang="ko-KR" sz="1600" b="0" smtClean="0"/>
                        <a:t>- </a:t>
                      </a:r>
                      <a:r>
                        <a:rPr lang="ko-KR" altLang="en-US" sz="1600" b="0" smtClean="0"/>
                        <a:t>패키지 배포하기</a:t>
                      </a:r>
                      <a:endParaRPr lang="ko-KR" altLang="en-US" sz="1600" b="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557">
                <a:tc>
                  <a:txBody>
                    <a:bodyPr/>
                    <a:lstStyle/>
                    <a:p>
                      <a:r>
                        <a:rPr lang="en-US" altLang="ko-KR" sz="1800" b="0" smtClean="0"/>
                        <a:t>5. http </a:t>
                      </a:r>
                      <a:r>
                        <a:rPr lang="ko-KR" altLang="en-US" sz="1800" b="0" smtClean="0"/>
                        <a:t>모듈로 웹 서버 만들기</a:t>
                      </a:r>
                      <a:endParaRPr lang="en-US" altLang="ko-KR" sz="1800" b="0" smtClean="0"/>
                    </a:p>
                    <a:p>
                      <a:r>
                        <a:rPr lang="en-US" altLang="ko-KR" sz="1600" b="0" smtClean="0"/>
                        <a:t>- </a:t>
                      </a:r>
                      <a:r>
                        <a:rPr lang="ko-KR" altLang="en-US" sz="1600" b="0" smtClean="0"/>
                        <a:t>요청과 응답 이해하기</a:t>
                      </a:r>
                    </a:p>
                    <a:p>
                      <a:r>
                        <a:rPr lang="en-US" altLang="ko-KR" sz="1600" b="0" smtClean="0"/>
                        <a:t>- </a:t>
                      </a:r>
                      <a:r>
                        <a:rPr lang="ko-KR" altLang="en-US" sz="1600" b="0" smtClean="0"/>
                        <a:t>쿠키와 세션 이해하기</a:t>
                      </a:r>
                    </a:p>
                    <a:p>
                      <a:r>
                        <a:rPr lang="en-US" altLang="ko-KR" sz="1600" b="0" smtClean="0"/>
                        <a:t>- REST API</a:t>
                      </a:r>
                      <a:r>
                        <a:rPr lang="ko-KR" altLang="en-US" sz="1600" b="0" smtClean="0"/>
                        <a:t>와 라우팅</a:t>
                      </a:r>
                    </a:p>
                    <a:p>
                      <a:r>
                        <a:rPr lang="en-US" altLang="ko-KR" sz="1600" b="0" smtClean="0"/>
                        <a:t>- https</a:t>
                      </a:r>
                      <a:r>
                        <a:rPr lang="ko-KR" altLang="en-US" sz="1600" b="0" smtClean="0"/>
                        <a:t>와 </a:t>
                      </a:r>
                      <a:r>
                        <a:rPr lang="en-US" altLang="ko-KR" sz="1600" b="0" smtClean="0"/>
                        <a:t>http2</a:t>
                      </a:r>
                    </a:p>
                    <a:p>
                      <a:r>
                        <a:rPr lang="en-US" altLang="ko-KR" sz="1600" b="0" smtClean="0"/>
                        <a:t>- cluster</a:t>
                      </a:r>
                      <a:endParaRPr lang="ko-KR" altLang="en-US" sz="1600" b="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010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49695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4731" y="777512"/>
            <a:ext cx="1132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Node.js </a:t>
            </a:r>
            <a:r>
              <a:rPr lang="ko-KR" altLang="en-US" smtClean="0"/>
              <a:t>에디터 </a:t>
            </a:r>
            <a:r>
              <a:rPr lang="en-US" altLang="ko-KR" smtClean="0"/>
              <a:t>eclipse </a:t>
            </a:r>
            <a:r>
              <a:rPr lang="ko-KR" altLang="en-US" smtClean="0"/>
              <a:t>환경 구성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https://www.eclipse.org/downloads/packages/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19660"/>
            <a:ext cx="5438775" cy="132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898" y="1278684"/>
            <a:ext cx="3693630" cy="52975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27949" y="2135391"/>
            <a:ext cx="3006725" cy="13602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0507" y="1582941"/>
            <a:ext cx="3006725" cy="7030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064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body-parser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요청의 분문을 해석해주는 </a:t>
            </a:r>
            <a:r>
              <a:rPr lang="ko-KR" altLang="en-US" dirty="0" err="1"/>
              <a:t>미들웨어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폼 데이터나 </a:t>
            </a:r>
            <a:r>
              <a:rPr lang="en-US" altLang="ko-KR" dirty="0"/>
              <a:t>AJAX </a:t>
            </a:r>
            <a:r>
              <a:rPr lang="ko-KR" altLang="en-US" dirty="0"/>
              <a:t>요청의 데이터를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express</a:t>
            </a:r>
            <a:r>
              <a:rPr lang="ko-KR" altLang="en-US" dirty="0" smtClean="0"/>
              <a:t> </a:t>
            </a:r>
            <a:r>
              <a:rPr lang="en-US" altLang="ko-KR" dirty="0"/>
              <a:t>4.16.0 </a:t>
            </a:r>
            <a:r>
              <a:rPr lang="ko-KR" altLang="en-US" dirty="0"/>
              <a:t>버전부터 </a:t>
            </a:r>
            <a:r>
              <a:rPr lang="en-US" altLang="ko-KR" dirty="0"/>
              <a:t>body-parser</a:t>
            </a:r>
            <a:r>
              <a:rPr lang="ko-KR" altLang="en-US" dirty="0"/>
              <a:t>의 일부 기능이 </a:t>
            </a:r>
            <a:r>
              <a:rPr lang="en-US" altLang="ko-KR" dirty="0"/>
              <a:t>express </a:t>
            </a:r>
            <a:r>
              <a:rPr lang="ko-KR" altLang="en-US" dirty="0" smtClean="0"/>
              <a:t>에 내장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body-parser</a:t>
            </a:r>
            <a:r>
              <a:rPr lang="ko-KR" altLang="en-US" dirty="0"/>
              <a:t>는 </a:t>
            </a:r>
            <a:r>
              <a:rPr lang="en-US" altLang="ko-KR" dirty="0"/>
              <a:t>JSON</a:t>
            </a:r>
            <a:r>
              <a:rPr lang="ko-KR" altLang="en-US" dirty="0"/>
              <a:t>과 </a:t>
            </a:r>
            <a:r>
              <a:rPr lang="en-US" altLang="ko-KR" dirty="0"/>
              <a:t>URL-encoded </a:t>
            </a:r>
            <a:r>
              <a:rPr lang="ko-KR" altLang="en-US" dirty="0"/>
              <a:t>형식의 본문 외에도 </a:t>
            </a:r>
            <a:r>
              <a:rPr lang="en-US" altLang="ko-KR" dirty="0"/>
              <a:t>Raw, Text </a:t>
            </a:r>
            <a:r>
              <a:rPr lang="ko-KR" altLang="en-US" dirty="0"/>
              <a:t>형식의 본문을 추가로 해석할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6614" y="2644873"/>
            <a:ext cx="6870564" cy="20754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bodyParser</a:t>
            </a:r>
            <a:r>
              <a:rPr lang="en-US" altLang="ko-KR" sz="1600" dirty="0">
                <a:solidFill>
                  <a:schemeClr val="tx1"/>
                </a:solidFill>
              </a:rPr>
              <a:t> = require('body-parser');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bodyParser.json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bodyParser.urlencoded</a:t>
            </a:r>
            <a:r>
              <a:rPr lang="en-US" altLang="ko-KR" sz="1600" dirty="0">
                <a:solidFill>
                  <a:schemeClr val="tx1"/>
                </a:solidFill>
              </a:rPr>
              <a:t>({ extended: false }));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741" y="4951562"/>
            <a:ext cx="10153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Raw</a:t>
            </a:r>
            <a:r>
              <a:rPr lang="ko-KR" altLang="en-US"/>
              <a:t>는 본문이 버퍼 데이터일 때</a:t>
            </a:r>
            <a:r>
              <a:rPr lang="en-US" altLang="ko-KR"/>
              <a:t>, Text</a:t>
            </a:r>
            <a:r>
              <a:rPr lang="ko-KR" altLang="en-US"/>
              <a:t>는 본문이 텍스트 데이터일 때 해석하는 미들웨어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서비스에 적용하려면 </a:t>
            </a:r>
            <a:r>
              <a:rPr lang="en-US" altLang="ko-KR"/>
              <a:t>body-parser</a:t>
            </a:r>
            <a:r>
              <a:rPr lang="ko-KR" altLang="en-US"/>
              <a:t>를 설치한 후 미들웨어로 추가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36614" y="5712107"/>
            <a:ext cx="6870564" cy="647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app.use(bodyParser.raw());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app.use(bodyParser.text());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body-parser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JSON</a:t>
            </a:r>
            <a:r>
              <a:rPr lang="ko-KR" altLang="en-US"/>
              <a:t>은 </a:t>
            </a:r>
            <a:r>
              <a:rPr lang="en-US" altLang="ko-KR"/>
              <a:t>JSON </a:t>
            </a:r>
            <a:r>
              <a:rPr lang="ko-KR" altLang="en-US"/>
              <a:t>형식의 데이터 전달 방식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URL-encoded</a:t>
            </a:r>
            <a:r>
              <a:rPr lang="ko-KR" altLang="en-US"/>
              <a:t>는 주소 형식으로 데이터를 보내는 방식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폼 전송은 </a:t>
            </a:r>
            <a:r>
              <a:rPr lang="en-US" altLang="ko-KR"/>
              <a:t>URL-encoded </a:t>
            </a:r>
            <a:r>
              <a:rPr lang="ko-KR" altLang="en-US"/>
              <a:t>방식을 주로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urlencoded </a:t>
            </a:r>
            <a:r>
              <a:rPr lang="ko-KR" altLang="en-US"/>
              <a:t>메서드 </a:t>
            </a:r>
            <a:r>
              <a:rPr lang="en-US" altLang="ko-KR"/>
              <a:t>{ extended: false }</a:t>
            </a:r>
            <a:r>
              <a:rPr lang="ko-KR" altLang="en-US"/>
              <a:t>은 </a:t>
            </a:r>
            <a:r>
              <a:rPr lang="en-US" altLang="ko-KR"/>
              <a:t>querystring </a:t>
            </a:r>
            <a:r>
              <a:rPr lang="ko-KR" altLang="en-US"/>
              <a:t>모듈을 사용하여 쿼리스트링을 해석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{ </a:t>
            </a:r>
            <a:r>
              <a:rPr lang="en-US" altLang="ko-KR"/>
              <a:t>extended: true }</a:t>
            </a:r>
            <a:r>
              <a:rPr lang="ko-KR" altLang="en-US"/>
              <a:t>은 </a:t>
            </a:r>
            <a:r>
              <a:rPr lang="en-US" altLang="ko-KR"/>
              <a:t>qs </a:t>
            </a:r>
            <a:r>
              <a:rPr lang="ko-KR" altLang="en-US"/>
              <a:t>모듈을 사용하여 쿼리스트링을 해석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qs </a:t>
            </a:r>
            <a:r>
              <a:rPr lang="ko-KR" altLang="en-US"/>
              <a:t>모듈은 내장 모듈이 아니라 </a:t>
            </a:r>
            <a:r>
              <a:rPr lang="en-US" altLang="ko-KR"/>
              <a:t>npm </a:t>
            </a:r>
            <a:r>
              <a:rPr lang="ko-KR" altLang="en-US"/>
              <a:t>패키지이며</a:t>
            </a:r>
            <a:r>
              <a:rPr lang="en-US" altLang="ko-KR"/>
              <a:t>, querystring </a:t>
            </a:r>
            <a:r>
              <a:rPr lang="ko-KR" altLang="en-US"/>
              <a:t>모듈의 기능을 조금 더 </a:t>
            </a:r>
            <a:r>
              <a:rPr lang="ko-KR" altLang="en-US"/>
              <a:t>확장한 </a:t>
            </a:r>
            <a:r>
              <a:rPr lang="ko-KR" altLang="en-US" smtClean="0"/>
              <a:t>모듈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body-parser </a:t>
            </a:r>
            <a:r>
              <a:rPr lang="ko-KR" altLang="en-US"/>
              <a:t>패키지는 내부적으로 본문을 해석해 </a:t>
            </a:r>
            <a:r>
              <a:rPr lang="en-US" altLang="ko-KR"/>
              <a:t>req.body</a:t>
            </a:r>
            <a:r>
              <a:rPr lang="ko-KR" altLang="en-US"/>
              <a:t>에 추가해줍니다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JSON </a:t>
            </a:r>
            <a:r>
              <a:rPr lang="ko-KR" altLang="en-US"/>
              <a:t>형식으로 </a:t>
            </a:r>
            <a:r>
              <a:rPr lang="en-US" altLang="ko-KR"/>
              <a:t>{ name:'zerocho', book:'nodejs' }</a:t>
            </a:r>
            <a:r>
              <a:rPr lang="ko-KR" altLang="en-US"/>
              <a:t>를 본문으로 보낸다면 </a:t>
            </a:r>
            <a:r>
              <a:rPr lang="en-US" altLang="ko-KR"/>
              <a:t>req.body</a:t>
            </a:r>
            <a:r>
              <a:rPr lang="ko-KR" altLang="en-US"/>
              <a:t>에 그대로 들어갑니다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URL-encoded </a:t>
            </a:r>
            <a:r>
              <a:rPr lang="ko-KR" altLang="en-US"/>
              <a:t>형식으로 </a:t>
            </a:r>
            <a:r>
              <a:rPr lang="en-US" altLang="ko-KR"/>
              <a:t>name=zerocho&amp;book=nodejs</a:t>
            </a:r>
            <a:r>
              <a:rPr lang="ko-KR" altLang="en-US"/>
              <a:t>를 본문으로 보낸다면 </a:t>
            </a:r>
            <a:r>
              <a:rPr lang="en-US" altLang="ko-KR"/>
              <a:t>req.body</a:t>
            </a:r>
            <a:r>
              <a:rPr lang="ko-KR" altLang="en-US"/>
              <a:t>에 </a:t>
            </a:r>
            <a:r>
              <a:rPr lang="en-US" altLang="ko-KR"/>
              <a:t>{name:'zerocho', book:'nodejs' }</a:t>
            </a:r>
            <a:r>
              <a:rPr lang="ko-KR" altLang="en-US"/>
              <a:t>가 들어갑니다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body-parser</a:t>
            </a:r>
            <a:r>
              <a:rPr lang="ko-KR" altLang="en-US"/>
              <a:t>는 </a:t>
            </a:r>
            <a:r>
              <a:rPr lang="en-US" altLang="ko-KR"/>
              <a:t>multipart/form-data </a:t>
            </a:r>
            <a:r>
              <a:rPr lang="ko-KR" altLang="en-US"/>
              <a:t>같은 폼을 통해 전송된 데이터는 해석하지 못합니다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cookie</a:t>
            </a:r>
            <a:r>
              <a:rPr lang="en-US" altLang="ko-KR" smtClean="0"/>
              <a:t>-parser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요청에 포함된 쿠키 해석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해석된 쿠키들은 </a:t>
            </a:r>
            <a:r>
              <a:rPr lang="en-US" altLang="ko-KR"/>
              <a:t>req.cookies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69254" y="1969110"/>
            <a:ext cx="6870564" cy="1705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...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cookieParser = require('cookie-parser');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app.use(cookieParser());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static</a:t>
            </a:r>
            <a:r>
              <a:rPr lang="en-US" altLang="ko-KR" smtClean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정적인 파일들을 제공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익스프레스 </a:t>
            </a:r>
            <a:r>
              <a:rPr lang="en-US" altLang="ko-KR"/>
              <a:t>4.16.0 </a:t>
            </a:r>
            <a:r>
              <a:rPr lang="ko-KR" altLang="en-US"/>
              <a:t>버전에서는 </a:t>
            </a:r>
            <a:r>
              <a:rPr lang="en-US" altLang="ko-KR"/>
              <a:t>body-parser</a:t>
            </a:r>
            <a:r>
              <a:rPr lang="ko-KR" altLang="en-US"/>
              <a:t>의 일부분이 내장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함수의 인자로 정적 파일들이 담겨 있는 폴더를 </a:t>
            </a:r>
            <a:r>
              <a:rPr lang="ko-KR" altLang="en-US"/>
              <a:t>정의합니다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fs.readFile</a:t>
            </a:r>
            <a:r>
              <a:rPr lang="ko-KR" altLang="en-US"/>
              <a:t>로 파일을 직접 읽어서 전송할 필요가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4748" y="2426310"/>
            <a:ext cx="6870564" cy="1162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app.use(express.static(path.join(__dirname,'public')));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748" y="3882433"/>
            <a:ext cx="6870564" cy="1162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app.use</a:t>
            </a:r>
            <a:r>
              <a:rPr lang="en-US" altLang="ko-KR" sz="1600">
                <a:solidFill>
                  <a:schemeClr val="tx1"/>
                </a:solidFill>
              </a:rPr>
              <a:t>('/img', express.static(path.join(__dirname,'public')));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public </a:t>
            </a:r>
            <a:r>
              <a:rPr lang="ko-KR" altLang="en-US" sz="1600">
                <a:solidFill>
                  <a:schemeClr val="tx1"/>
                </a:solidFill>
              </a:rPr>
              <a:t>폴더 안에 </a:t>
            </a:r>
            <a:r>
              <a:rPr lang="en-US" altLang="ko-KR" sz="1600">
                <a:solidFill>
                  <a:schemeClr val="tx1"/>
                </a:solidFill>
              </a:rPr>
              <a:t>cat.png</a:t>
            </a:r>
            <a:r>
              <a:rPr lang="ko-KR" altLang="en-US" sz="1600">
                <a:solidFill>
                  <a:schemeClr val="tx1"/>
                </a:solidFill>
              </a:rPr>
              <a:t>가 저장되어 있는 경우 </a:t>
            </a:r>
            <a:r>
              <a:rPr lang="en-US" altLang="ko-KR" sz="1600">
                <a:solidFill>
                  <a:schemeClr val="tx1"/>
                </a:solidFill>
              </a:rPr>
              <a:t>/img </a:t>
            </a:r>
            <a:r>
              <a:rPr lang="ko-KR" altLang="en-US" sz="1600">
                <a:solidFill>
                  <a:schemeClr val="tx1"/>
                </a:solidFill>
              </a:rPr>
              <a:t>경로를 붙인 </a:t>
            </a:r>
            <a:r>
              <a:rPr lang="en-US" altLang="ko-KR" sz="1600">
                <a:solidFill>
                  <a:schemeClr val="tx1"/>
                </a:solidFill>
              </a:rPr>
              <a:t>http://localhost:3000/img/cat.png </a:t>
            </a:r>
            <a:r>
              <a:rPr lang="ko-KR" altLang="en-US" sz="1600">
                <a:solidFill>
                  <a:schemeClr val="tx1"/>
                </a:solidFill>
              </a:rPr>
              <a:t>주소로 접근할 수 있습니다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728" y="5382883"/>
            <a:ext cx="915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static </a:t>
            </a:r>
            <a:r>
              <a:rPr lang="ko-KR" altLang="en-US"/>
              <a:t>미들웨어는 요청에 부합하는 정적 파일을 발견한 경우 응답으로 해당 파일을 전송하고</a:t>
            </a:r>
            <a:r>
              <a:rPr lang="en-US" altLang="ko-KR"/>
              <a:t>, </a:t>
            </a:r>
            <a:r>
              <a:rPr lang="ko-KR" altLang="en-US"/>
              <a:t>다음에 나오는 라우터가 실행되지 않습니다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5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static</a:t>
            </a:r>
            <a:r>
              <a:rPr lang="en-US" altLang="ko-KR" smtClean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자체적으로 정적 파일 라우터 기능을 수행하므로 최대한 위쪽에 배치하는 것이 좋습니다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static </a:t>
            </a:r>
            <a:r>
              <a:rPr lang="ko-KR" altLang="en-US"/>
              <a:t>미들웨어를 </a:t>
            </a:r>
            <a:r>
              <a:rPr lang="en-US" altLang="ko-KR"/>
              <a:t>morgan</a:t>
            </a:r>
            <a:r>
              <a:rPr lang="ko-KR" altLang="en-US"/>
              <a:t>보다도 먼저 정의하면 정적 파일 요청이 기록되지 않습니다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81397" y="1977737"/>
            <a:ext cx="6870564" cy="243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//app.js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...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app.use(logger('dev'));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app.use(express.static(path.join(__dirname,'public')));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app.use(express.json());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app.use(express.urlencoded({ extended: false }));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app.use(cookieParser());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...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0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express-session</a:t>
            </a:r>
            <a:r>
              <a:rPr lang="en-US" altLang="ko-KR" smtClean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세션 관리용 미들웨어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658" y="1457993"/>
            <a:ext cx="3083568" cy="480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</a:t>
            </a:r>
            <a:r>
              <a:rPr lang="en-US" altLang="ko-KR" sz="1600">
                <a:solidFill>
                  <a:schemeClr val="tx1"/>
                </a:solidFill>
              </a:rPr>
              <a:t>i </a:t>
            </a:r>
            <a:r>
              <a:rPr lang="en-US" altLang="ko-KR" sz="1600" smtClean="0">
                <a:solidFill>
                  <a:schemeClr val="tx1"/>
                </a:solidFill>
              </a:rPr>
              <a:t>express-session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95843" y="1379108"/>
            <a:ext cx="6870564" cy="5030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//app.js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logger = require('morgan');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session = require('express-session');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indexRouter = require('./routes/index');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usersRouter = require('./routes/users');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app.use(cookieParser('secret code'));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app.use(session({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resave: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saveUninitialized: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secret:'secret code',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cookie: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httpOnly: true,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secure: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60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express-session</a:t>
            </a:r>
            <a:r>
              <a:rPr lang="en-US" altLang="ko-KR" smtClean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exress-session(</a:t>
            </a:r>
            <a:r>
              <a:rPr lang="ko-KR" altLang="en-US"/>
              <a:t>세션에 대한 설정</a:t>
            </a:r>
            <a:r>
              <a:rPr lang="en-US" altLang="ko-KR"/>
              <a:t>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resave - </a:t>
            </a:r>
            <a:r>
              <a:rPr lang="ko-KR" altLang="en-US"/>
              <a:t>요청이 왔을 때 세션에 수정 사항이 생기지 않더라도 세션을 다시 저장할지에 대한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saveUninitialized - </a:t>
            </a:r>
            <a:r>
              <a:rPr lang="ko-KR" altLang="en-US"/>
              <a:t>세션에 저장할 내역이 없더라도 세션을 저장할지에 대한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secret - </a:t>
            </a:r>
            <a:r>
              <a:rPr lang="ko-KR" altLang="en-US"/>
              <a:t>필수 항목으로 </a:t>
            </a:r>
            <a:r>
              <a:rPr lang="en-US" altLang="ko-KR"/>
              <a:t>cookie-parser</a:t>
            </a:r>
            <a:r>
              <a:rPr lang="ko-KR" altLang="en-US"/>
              <a:t>의 비밀키와 같은 역할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express-session</a:t>
            </a:r>
            <a:r>
              <a:rPr lang="ko-KR" altLang="en-US"/>
              <a:t>은 세션 관리 시 클라이언트에 쿠키를 보냅니다</a:t>
            </a:r>
            <a:r>
              <a:rPr lang="en-US" altLang="ko-KR"/>
              <a:t>. (</a:t>
            </a:r>
            <a:r>
              <a:rPr lang="ko-KR" altLang="en-US"/>
              <a:t>세션 쿠키</a:t>
            </a:r>
            <a:r>
              <a:rPr lang="en-US" altLang="ko-KR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안전하게 쿠키를 전송하려면 쿠키에 서명을 추가해야 하고</a:t>
            </a:r>
            <a:r>
              <a:rPr lang="en-US" altLang="ko-KR"/>
              <a:t>, </a:t>
            </a:r>
            <a:r>
              <a:rPr lang="ko-KR" altLang="en-US"/>
              <a:t>쿠키를 서명하는 데 </a:t>
            </a:r>
            <a:r>
              <a:rPr lang="en-US" altLang="ko-KR"/>
              <a:t>secret</a:t>
            </a:r>
            <a:r>
              <a:rPr lang="ko-KR" altLang="en-US"/>
              <a:t>의 값이 필요합니다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cookie-parser</a:t>
            </a:r>
            <a:r>
              <a:rPr lang="ko-KR" altLang="en-US"/>
              <a:t>의 </a:t>
            </a:r>
            <a:r>
              <a:rPr lang="en-US" altLang="ko-KR"/>
              <a:t>secret</a:t>
            </a:r>
            <a:r>
              <a:rPr lang="ko-KR" altLang="en-US"/>
              <a:t>과 같게 설정해야 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cookie </a:t>
            </a:r>
            <a:r>
              <a:rPr lang="ko-KR" altLang="en-US"/>
              <a:t>옵션 </a:t>
            </a:r>
            <a:r>
              <a:rPr lang="en-US" altLang="ko-KR"/>
              <a:t>-</a:t>
            </a:r>
            <a:r>
              <a:rPr lang="ko-KR" altLang="en-US"/>
              <a:t>세션 쿠키에 대한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maxAge, domain, path, expires, sameSite, httpOnly, secure </a:t>
            </a:r>
            <a:r>
              <a:rPr lang="ko-KR" altLang="en-US"/>
              <a:t>등 일반적인 쿠키 옵션이 모두 제공됨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httpOnly - </a:t>
            </a:r>
            <a:r>
              <a:rPr lang="ko-KR" altLang="en-US"/>
              <a:t>클라이언트에서 쿠키를 확인하지 못함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secure - false</a:t>
            </a:r>
            <a:r>
              <a:rPr lang="ko-KR" altLang="en-US"/>
              <a:t>는 </a:t>
            </a:r>
            <a:r>
              <a:rPr lang="en-US" altLang="ko-KR"/>
              <a:t>https</a:t>
            </a:r>
            <a:r>
              <a:rPr lang="ko-KR" altLang="en-US"/>
              <a:t>가 아닌 환경에서도 사용할 수 있게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배포 시에는 </a:t>
            </a:r>
            <a:r>
              <a:rPr lang="en-US" altLang="ko-KR"/>
              <a:t>https</a:t>
            </a:r>
            <a:r>
              <a:rPr lang="ko-KR" altLang="en-US"/>
              <a:t>를 적용하고 </a:t>
            </a:r>
            <a:r>
              <a:rPr lang="en-US" altLang="ko-KR"/>
              <a:t>secure</a:t>
            </a:r>
            <a:r>
              <a:rPr lang="ko-KR" altLang="en-US"/>
              <a:t>도 </a:t>
            </a:r>
            <a:r>
              <a:rPr lang="en-US" altLang="ko-KR"/>
              <a:t>true</a:t>
            </a:r>
            <a:r>
              <a:rPr lang="ko-KR" altLang="en-US"/>
              <a:t>로 설정하는 </a:t>
            </a:r>
            <a:r>
              <a:rPr lang="ko-KR" altLang="en-US"/>
              <a:t>것을 </a:t>
            </a:r>
            <a:r>
              <a:rPr lang="ko-KR" altLang="en-US" smtClean="0"/>
              <a:t>권장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store</a:t>
            </a:r>
            <a:r>
              <a:rPr lang="ko-KR" altLang="en-US"/>
              <a:t>라는 옵션 </a:t>
            </a:r>
            <a:r>
              <a:rPr lang="en-US" altLang="ko-KR"/>
              <a:t>- </a:t>
            </a:r>
            <a:r>
              <a:rPr lang="ko-KR" altLang="en-US"/>
              <a:t>세션 저장소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 </a:t>
            </a:r>
            <a:r>
              <a:rPr lang="ko-KR" altLang="en-US"/>
              <a:t>객체 안에 </a:t>
            </a:r>
            <a:r>
              <a:rPr lang="en-US" altLang="ko-KR"/>
              <a:t>req.session </a:t>
            </a:r>
            <a:r>
              <a:rPr lang="ko-KR" altLang="en-US"/>
              <a:t>객체를 만듭니다</a:t>
            </a:r>
            <a:r>
              <a:rPr lang="en-US" altLang="ko-KR"/>
              <a:t>.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req.session.destroy() - </a:t>
            </a:r>
            <a:r>
              <a:rPr lang="ko-KR" altLang="en-US"/>
              <a:t>세션 삭제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req.sessionID - </a:t>
            </a:r>
            <a:r>
              <a:rPr lang="ko-KR" altLang="en-US"/>
              <a:t>세션 아이디 저장 </a:t>
            </a:r>
            <a:r>
              <a:rPr lang="en-US" altLang="ko-KR"/>
              <a:t>property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2391" y="732776"/>
            <a:ext cx="11587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connect-flash</a:t>
            </a:r>
            <a:r>
              <a:rPr lang="en-US" altLang="ko-KR" smtClean="0"/>
              <a:t> </a:t>
            </a:r>
            <a:r>
              <a:rPr lang="ko-KR" altLang="en-US" b="1" dirty="0" err="1" smtClean="0"/>
              <a:t>미들웨어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일회성 메시지들을 웹 브라우저에 출력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cookie-parser</a:t>
            </a:r>
            <a:r>
              <a:rPr lang="ko-KR" altLang="en-US"/>
              <a:t>와 </a:t>
            </a:r>
            <a:r>
              <a:rPr lang="en-US" altLang="ko-KR"/>
              <a:t>express-session</a:t>
            </a:r>
            <a:r>
              <a:rPr lang="ko-KR" altLang="en-US"/>
              <a:t>을 사용하므로 이들보다는 </a:t>
            </a:r>
            <a:r>
              <a:rPr lang="ko-KR" altLang="en-US"/>
              <a:t>뒤에 </a:t>
            </a:r>
            <a:r>
              <a:rPr lang="ko-KR" altLang="en-US" smtClean="0"/>
              <a:t>선언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 </a:t>
            </a:r>
            <a:r>
              <a:rPr lang="ko-KR" altLang="en-US"/>
              <a:t>객체에 </a:t>
            </a:r>
            <a:r>
              <a:rPr lang="en-US" altLang="ko-KR"/>
              <a:t>req.flash </a:t>
            </a:r>
            <a:r>
              <a:rPr lang="ko-KR" altLang="en-US"/>
              <a:t>메서드를 추가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req.flash(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/>
              <a:t>값</a:t>
            </a:r>
            <a:r>
              <a:rPr lang="en-US" altLang="ko-KR"/>
              <a:t>)</a:t>
            </a:r>
            <a:r>
              <a:rPr lang="ko-KR" altLang="en-US"/>
              <a:t>으로 해당 키에 </a:t>
            </a:r>
            <a:r>
              <a:rPr lang="ko-KR" altLang="en-US"/>
              <a:t>값을 </a:t>
            </a:r>
            <a:r>
              <a:rPr lang="ko-KR" altLang="en-US" smtClean="0"/>
              <a:t>설정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req.flash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)</a:t>
            </a:r>
            <a:r>
              <a:rPr lang="ko-KR" altLang="en-US"/>
              <a:t>로 해당 키에 대한 </a:t>
            </a:r>
            <a:r>
              <a:rPr lang="ko-KR" altLang="en-US"/>
              <a:t>값을 </a:t>
            </a:r>
            <a:r>
              <a:rPr lang="ko-KR" altLang="en-US" smtClean="0"/>
              <a:t>불러옴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로그인 에러나 회원가입 에러 </a:t>
            </a:r>
            <a:r>
              <a:rPr lang="ko-KR" altLang="en-US"/>
              <a:t>같은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일회성 </a:t>
            </a:r>
            <a:r>
              <a:rPr lang="ko-KR" altLang="en-US"/>
              <a:t>경고 메시지는 </a:t>
            </a:r>
            <a:r>
              <a:rPr lang="en-US" altLang="ko-KR"/>
              <a:t>flash </a:t>
            </a:r>
            <a:r>
              <a:rPr lang="ko-KR" altLang="en-US"/>
              <a:t>미들웨어로 보냅니다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83543" y="4641140"/>
            <a:ext cx="3083568" cy="480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npm i connect-flash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75372" y="1863609"/>
            <a:ext cx="4747825" cy="4716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//app.js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session = require('express-session');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flash = require('connect-flash');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indexRouter = require('./routes/index');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usersRouter = require('./routes/users');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app.use(session({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resave: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saveUninitialized: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secret:'secret code',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cookie: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httpOnly: true,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secure: false,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app.use(flash());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035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8897" y="695415"/>
            <a:ext cx="10953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Third party </a:t>
            </a:r>
            <a:r>
              <a:rPr lang="ko-KR" altLang="en-US" b="1" dirty="0" err="1"/>
              <a:t>미들웨어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JSON</a:t>
            </a:r>
            <a:r>
              <a:rPr lang="ko-KR" altLang="en-US" dirty="0"/>
              <a:t>처리 및 압축</a:t>
            </a:r>
            <a:r>
              <a:rPr lang="en-US" altLang="ko-KR" dirty="0"/>
              <a:t>, </a:t>
            </a:r>
            <a:r>
              <a:rPr lang="ko-KR" altLang="en-US" dirty="0"/>
              <a:t>쿠키 등 </a:t>
            </a:r>
            <a:r>
              <a:rPr lang="en-US" altLang="ko-KR" dirty="0"/>
              <a:t>'</a:t>
            </a:r>
            <a:r>
              <a:rPr lang="ko-KR" altLang="en-US" dirty="0"/>
              <a:t>웹 서버 운용에 필요한 다양한 모듈을 </a:t>
            </a:r>
            <a:r>
              <a:rPr lang="en-US" altLang="ko-KR" dirty="0"/>
              <a:t>3rd party </a:t>
            </a:r>
            <a:r>
              <a:rPr lang="ko-KR" altLang="en-US" dirty="0"/>
              <a:t>형태로 제공함</a:t>
            </a:r>
            <a:r>
              <a:rPr lang="en-US" altLang="ko-KR" dirty="0"/>
              <a:t>.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필요한 모듈을 설치하여 사용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1761202"/>
            <a:ext cx="7554613" cy="41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004" y="666617"/>
            <a:ext cx="112872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 – router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app.use</a:t>
            </a:r>
            <a:r>
              <a:rPr lang="ko-KR" altLang="en-US" dirty="0"/>
              <a:t>는 </a:t>
            </a:r>
            <a:r>
              <a:rPr lang="ko-KR" altLang="en-US" dirty="0" err="1"/>
              <a:t>미들웨어를</a:t>
            </a:r>
            <a:r>
              <a:rPr lang="ko-KR" altLang="en-US" dirty="0"/>
              <a:t> </a:t>
            </a:r>
            <a:r>
              <a:rPr lang="ko-KR" altLang="en-US"/>
              <a:t>쓰는 </a:t>
            </a:r>
            <a:r>
              <a:rPr lang="ko-KR" altLang="en-US" smtClean="0"/>
              <a:t>부분</a:t>
            </a:r>
            <a:endParaRPr lang="en-US" altLang="ko-KR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mtClean="0"/>
              <a:t>express.static</a:t>
            </a:r>
            <a:r>
              <a:rPr lang="ko-KR" altLang="en-US" dirty="0"/>
              <a:t>은 정적 파일들이 있는 위치를 </a:t>
            </a:r>
            <a:r>
              <a:rPr lang="ko-KR" altLang="en-US"/>
              <a:t>지정하는 </a:t>
            </a:r>
            <a:r>
              <a:rPr lang="ko-KR" altLang="en-US" smtClean="0"/>
              <a:t>부분</a:t>
            </a:r>
            <a:endParaRPr lang="en-US" altLang="ko-KR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mtClean="0"/>
              <a:t>__</a:t>
            </a:r>
            <a:r>
              <a:rPr lang="en-US" altLang="ko-KR" dirty="0" err="1" smtClean="0"/>
              <a:t>dirname</a:t>
            </a:r>
            <a:r>
              <a:rPr lang="en-US" altLang="ko-KR" dirty="0" smtClean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현재 위치를 가리키는 </a:t>
            </a:r>
            <a:r>
              <a:rPr lang="en-US" altLang="ko-KR" dirty="0"/>
              <a:t>Node.js</a:t>
            </a:r>
            <a:r>
              <a:rPr lang="ko-KR" altLang="en-US" dirty="0"/>
              <a:t>의 전역 변수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__</a:t>
            </a:r>
            <a:r>
              <a:rPr lang="en-US" altLang="ko-KR" dirty="0"/>
              <a:t>filename  :  </a:t>
            </a:r>
            <a:r>
              <a:rPr lang="ko-KR" altLang="en-US" dirty="0"/>
              <a:t>현재 파일 이름을 </a:t>
            </a:r>
            <a:r>
              <a:rPr lang="ko-KR" altLang="en-US" dirty="0" err="1"/>
              <a:t>가리키는변수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Node.js </a:t>
            </a:r>
            <a:r>
              <a:rPr lang="ko-KR" altLang="en-US" dirty="0"/>
              <a:t>환경에서 </a:t>
            </a:r>
            <a:r>
              <a:rPr lang="ko-KR" altLang="en-US" dirty="0" err="1"/>
              <a:t>디렉토리</a:t>
            </a:r>
            <a:r>
              <a:rPr lang="ko-KR" altLang="en-US" dirty="0"/>
              <a:t> 주소를 다룰 때는 항상 </a:t>
            </a:r>
            <a:r>
              <a:rPr lang="en-US" altLang="ko-KR" dirty="0"/>
              <a:t>path </a:t>
            </a:r>
            <a:r>
              <a:rPr lang="ko-KR" altLang="en-US" dirty="0"/>
              <a:t>모듈 사용을 권장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path.join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디렉토리</a:t>
            </a:r>
            <a:r>
              <a:rPr lang="ko-KR" altLang="en-US" dirty="0"/>
              <a:t> 주소 구분자가 </a:t>
            </a:r>
            <a:r>
              <a:rPr lang="en-US" altLang="ko-KR" dirty="0"/>
              <a:t>/</a:t>
            </a:r>
            <a:r>
              <a:rPr lang="ko-KR" altLang="en-US" dirty="0"/>
              <a:t>인지 </a:t>
            </a:r>
            <a:r>
              <a:rPr lang="en-US" altLang="ko-KR" dirty="0"/>
              <a:t>\</a:t>
            </a:r>
            <a:r>
              <a:rPr lang="ko-KR" altLang="en-US" dirty="0"/>
              <a:t>인지 상관없이 환경에 맞게 주소를 완성해줍니다</a:t>
            </a:r>
            <a:r>
              <a:rPr lang="en-US" altLang="ko-KR" b="1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정적 파일의 위치를 </a:t>
            </a:r>
            <a:r>
              <a:rPr lang="en-US" altLang="ko-KR" dirty="0"/>
              <a:t>html </a:t>
            </a:r>
            <a:r>
              <a:rPr lang="ko-KR" altLang="en-US" dirty="0"/>
              <a:t>폴더로 정해주면</a:t>
            </a:r>
            <a:r>
              <a:rPr lang="en-US" altLang="ko-KR" dirty="0"/>
              <a:t>(</a:t>
            </a:r>
            <a:r>
              <a:rPr lang="ko-KR" altLang="en-US" dirty="0"/>
              <a:t>폴더의 이름은 상관없습니다</a:t>
            </a:r>
            <a:r>
              <a:rPr lang="en-US" altLang="ko-KR" dirty="0"/>
              <a:t>), </a:t>
            </a:r>
            <a:r>
              <a:rPr lang="ko-KR" altLang="en-US" dirty="0"/>
              <a:t>클라이언트에서 접근할 때 </a:t>
            </a:r>
            <a:r>
              <a:rPr lang="en-US" altLang="ko-KR" dirty="0"/>
              <a:t>html/[</a:t>
            </a:r>
            <a:r>
              <a:rPr lang="ko-KR" altLang="en-US" dirty="0"/>
              <a:t>파일 이름</a:t>
            </a:r>
            <a:r>
              <a:rPr lang="en-US" altLang="ko-KR" dirty="0"/>
              <a:t>] </a:t>
            </a:r>
            <a:r>
              <a:rPr lang="ko-KR" altLang="en-US" dirty="0"/>
              <a:t>으로 접근하는 게 아니라</a:t>
            </a:r>
            <a:r>
              <a:rPr lang="en-US" altLang="ko-KR" dirty="0"/>
              <a:t>,   [</a:t>
            </a:r>
            <a:r>
              <a:rPr lang="ko-KR" altLang="en-US" dirty="0"/>
              <a:t>파일 이름</a:t>
            </a:r>
            <a:r>
              <a:rPr lang="en-US" altLang="ko-KR" dirty="0"/>
              <a:t>]</a:t>
            </a:r>
            <a:r>
              <a:rPr lang="ko-KR" altLang="en-US" dirty="0"/>
              <a:t>으로 접근할 수 있습니다</a:t>
            </a:r>
            <a:r>
              <a:rPr lang="en-US" altLang="ko-KR" dirty="0"/>
              <a:t>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/>
              <a:t>라우팅 미들웨어는 첫 번째 인자로 주소를 받아서 특정 주소에 해당하는 요청이 왔을 때만 미들웨어가 동작하게 할 수도 있습니다</a:t>
            </a:r>
            <a:r>
              <a:rPr lang="en-US" altLang="ko-KR"/>
              <a:t>. </a:t>
            </a:r>
            <a:endParaRPr lang="en-US" altLang="ko-KR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mtClean="0"/>
              <a:t>주소가 </a:t>
            </a:r>
            <a:r>
              <a:rPr lang="en-US" altLang="ko-KR"/>
              <a:t>/</a:t>
            </a:r>
            <a:r>
              <a:rPr lang="ko-KR" altLang="en-US"/>
              <a:t>로 시작하면 </a:t>
            </a:r>
            <a:r>
              <a:rPr lang="en-US" altLang="ko-KR"/>
              <a:t>routes/index.js</a:t>
            </a:r>
            <a:r>
              <a:rPr lang="ko-KR" altLang="en-US"/>
              <a:t>를</a:t>
            </a:r>
            <a:r>
              <a:rPr lang="en-US" altLang="ko-KR"/>
              <a:t>, /users</a:t>
            </a:r>
            <a:r>
              <a:rPr lang="ko-KR" altLang="en-US"/>
              <a:t>로 시작하면 </a:t>
            </a:r>
            <a:r>
              <a:rPr lang="en-US" altLang="ko-KR"/>
              <a:t>routes/users.js</a:t>
            </a:r>
            <a:r>
              <a:rPr lang="ko-KR" altLang="en-US"/>
              <a:t>를 호출하라는 </a:t>
            </a:r>
            <a:r>
              <a:rPr lang="ko-KR" altLang="en-US"/>
              <a:t>의미입니다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/>
              <a:t>use </a:t>
            </a:r>
            <a:r>
              <a:rPr lang="ko-KR" altLang="en-US"/>
              <a:t>대신 </a:t>
            </a:r>
            <a:r>
              <a:rPr lang="en-US" altLang="ko-KR"/>
              <a:t>get, post, put, patch, delete </a:t>
            </a:r>
            <a:r>
              <a:rPr lang="ko-KR" altLang="en-US"/>
              <a:t>같은 </a:t>
            </a:r>
            <a:r>
              <a:rPr lang="en-US" altLang="ko-KR"/>
              <a:t>HTTP </a:t>
            </a:r>
            <a:r>
              <a:rPr lang="ko-KR" altLang="en-US"/>
              <a:t>메서드를 사용할 수도 있습니다</a:t>
            </a:r>
            <a:r>
              <a:rPr lang="en-US" altLang="ko-KR"/>
              <a:t>.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mtClean="0"/>
              <a:t>app.get</a:t>
            </a:r>
            <a:r>
              <a:rPr lang="en-US" altLang="ko-KR" dirty="0"/>
              <a:t>('/', </a:t>
            </a:r>
            <a:r>
              <a:rPr lang="ko-KR" altLang="en-US" dirty="0" err="1"/>
              <a:t>콜백</a:t>
            </a:r>
            <a:r>
              <a:rPr lang="en-US" altLang="ko-KR" dirty="0"/>
              <a:t>), </a:t>
            </a:r>
            <a:r>
              <a:rPr lang="en-US" altLang="ko-KR" dirty="0" err="1"/>
              <a:t>app.get</a:t>
            </a:r>
            <a:r>
              <a:rPr lang="en-US" altLang="ko-KR" dirty="0"/>
              <a:t>('/about', </a:t>
            </a:r>
            <a:r>
              <a:rPr lang="ko-KR" altLang="en-US" dirty="0" err="1"/>
              <a:t>콜백</a:t>
            </a:r>
            <a:r>
              <a:rPr lang="en-US" altLang="ko-KR" dirty="0"/>
              <a:t>) </a:t>
            </a:r>
            <a:r>
              <a:rPr lang="ko-KR" altLang="en-US" dirty="0"/>
              <a:t>이 </a:t>
            </a:r>
            <a:r>
              <a:rPr lang="en-US" altLang="ko-KR" dirty="0"/>
              <a:t>REST API</a:t>
            </a:r>
            <a:r>
              <a:rPr lang="ko-KR" altLang="en-US" dirty="0"/>
              <a:t>로써 </a:t>
            </a:r>
            <a:r>
              <a:rPr lang="ko-KR" altLang="en-US" dirty="0" err="1"/>
              <a:t>라우팅을</a:t>
            </a:r>
            <a:r>
              <a:rPr lang="ko-KR" altLang="en-US" dirty="0"/>
              <a:t> 처리하는 부분입니다</a:t>
            </a:r>
            <a:r>
              <a:rPr lang="en-US" altLang="ko-KR" dirty="0"/>
              <a:t>. 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64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Node.js </a:t>
            </a:r>
            <a:r>
              <a:rPr lang="ko-KR" altLang="en-US" sz="2400" b="1" smtClean="0"/>
              <a:t> 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513" y="855972"/>
            <a:ext cx="114228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REPL </a:t>
            </a:r>
            <a:r>
              <a:rPr lang="ko-KR" altLang="en-US" dirty="0"/>
              <a:t>은 </a:t>
            </a:r>
            <a:r>
              <a:rPr lang="en-US" altLang="ko-KR" dirty="0"/>
              <a:t>Read </a:t>
            </a:r>
            <a:r>
              <a:rPr lang="en-US" altLang="ko-KR" dirty="0" err="1"/>
              <a:t>Eval</a:t>
            </a:r>
            <a:r>
              <a:rPr lang="en-US" altLang="ko-KR" dirty="0"/>
              <a:t> Print </a:t>
            </a:r>
            <a:r>
              <a:rPr lang="en-US" altLang="ko-KR" dirty="0" smtClean="0"/>
              <a:t>Loop </a:t>
            </a:r>
            <a:r>
              <a:rPr lang="ko-KR" altLang="en-US" dirty="0">
                <a:latin typeface="맑은 고딕" panose="020B0503020000020004" pitchFamily="50" charset="-127"/>
              </a:rPr>
              <a:t>런타임을 도구 제공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윈도우 </a:t>
            </a:r>
            <a:r>
              <a:rPr lang="ko-KR" altLang="en-US" dirty="0"/>
              <a:t>커맨드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UNIX/LINUX Shell </a:t>
            </a:r>
            <a:r>
              <a:rPr lang="ko-KR" altLang="en-US" dirty="0"/>
              <a:t>처럼 사용자가 커맨드를 입력하면 시스템이 값을 반환하는 환경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 – </a:t>
            </a:r>
            <a:r>
              <a:rPr lang="ko-KR" altLang="en-US" dirty="0"/>
              <a:t>유저의 값을 입력 받아 </a:t>
            </a:r>
            <a:r>
              <a:rPr lang="en-US" altLang="ko-KR" dirty="0"/>
              <a:t>JavaScript </a:t>
            </a:r>
            <a:r>
              <a:rPr lang="ko-KR" altLang="en-US" dirty="0"/>
              <a:t>데이터 구조로 메모리에 저장합니다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Eval</a:t>
            </a:r>
            <a:r>
              <a:rPr lang="en-US" altLang="ko-KR" dirty="0"/>
              <a:t> – </a:t>
            </a:r>
            <a:r>
              <a:rPr lang="ko-KR" altLang="en-US" dirty="0"/>
              <a:t>데이터를 처리</a:t>
            </a:r>
            <a:r>
              <a:rPr lang="en-US" altLang="ko-KR" dirty="0"/>
              <a:t>(Evaluate)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Print – </a:t>
            </a:r>
            <a:r>
              <a:rPr lang="ko-KR" altLang="en-US" dirty="0"/>
              <a:t>결과값을 출력합니다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Loop – Read, </a:t>
            </a:r>
            <a:r>
              <a:rPr lang="en-US" altLang="ko-KR" dirty="0" err="1"/>
              <a:t>Eval</a:t>
            </a:r>
            <a:r>
              <a:rPr lang="en-US" altLang="ko-KR" dirty="0"/>
              <a:t>, Print </a:t>
            </a:r>
            <a:r>
              <a:rPr lang="ko-KR" altLang="en-US" dirty="0"/>
              <a:t>를 유저가 </a:t>
            </a:r>
            <a:r>
              <a:rPr lang="en-US" altLang="ko-KR" dirty="0" err="1"/>
              <a:t>Ctrl+C</a:t>
            </a:r>
            <a:r>
              <a:rPr lang="ko-KR" altLang="en-US" dirty="0"/>
              <a:t>를 </a:t>
            </a:r>
            <a:r>
              <a:rPr lang="ko-KR" altLang="en-US" dirty="0" err="1"/>
              <a:t>두번</a:t>
            </a:r>
            <a:r>
              <a:rPr lang="ko-KR" altLang="en-US" dirty="0"/>
              <a:t> 눌러 </a:t>
            </a:r>
            <a:r>
              <a:rPr lang="ko-KR" altLang="en-US" dirty="0" smtClean="0"/>
              <a:t>종료 할 때까지 </a:t>
            </a:r>
            <a:r>
              <a:rPr lang="ko-KR" altLang="en-US" dirty="0"/>
              <a:t>반복합니다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내장 </a:t>
            </a:r>
            <a:r>
              <a:rPr lang="en-US" altLang="ko-KR" dirty="0"/>
              <a:t>HTTP </a:t>
            </a:r>
            <a:r>
              <a:rPr lang="ko-KR" altLang="en-US" dirty="0"/>
              <a:t>서버 라이브러리를 포함하고 있어 웹 서버에서 아파치 등의 별도 소프트웨어 없이 동작하는 것이 가능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Node.js </a:t>
            </a:r>
            <a:r>
              <a:rPr lang="ko-KR" altLang="en-US" dirty="0"/>
              <a:t>어플리케이션엔 데이터 </a:t>
            </a:r>
            <a:r>
              <a:rPr lang="ko-KR" altLang="en-US" dirty="0" err="1"/>
              <a:t>버퍼링이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en-US" altLang="ko-KR" dirty="0"/>
              <a:t>chunk</a:t>
            </a:r>
            <a:r>
              <a:rPr lang="ko-KR" altLang="en-US" dirty="0"/>
              <a:t>로 출력합니다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맑은 고딕" panose="020B0503020000020004" pitchFamily="50" charset="-127"/>
              </a:rPr>
              <a:t>Express</a:t>
            </a:r>
            <a:r>
              <a:rPr lang="ko-KR" altLang="en-US" dirty="0">
                <a:latin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</a:rPr>
              <a:t>node.js</a:t>
            </a:r>
            <a:r>
              <a:rPr lang="ko-KR" altLang="en-US" dirty="0">
                <a:latin typeface="맑은 고딕" panose="020B0503020000020004" pitchFamily="50" charset="-127"/>
              </a:rPr>
              <a:t>를 이용하여 웹 애플리케이션을 만들기 위한 틀</a:t>
            </a:r>
            <a:r>
              <a:rPr lang="en-US" altLang="ko-KR" dirty="0">
                <a:latin typeface="맑은 고딕" panose="020B0503020000020004" pitchFamily="50" charset="-127"/>
              </a:rPr>
              <a:t>(frame)</a:t>
            </a:r>
            <a:r>
              <a:rPr lang="ko-KR" altLang="en-US" dirty="0">
                <a:latin typeface="맑은 고딕" panose="020B0503020000020004" pitchFamily="50" charset="-127"/>
              </a:rPr>
              <a:t>을 제공하는 </a:t>
            </a:r>
            <a:r>
              <a:rPr lang="en-US" altLang="ko-KR" dirty="0">
                <a:latin typeface="맑은 고딕" panose="020B0503020000020004" pitchFamily="50" charset="-127"/>
              </a:rPr>
              <a:t>framework</a:t>
            </a:r>
          </a:p>
          <a:p>
            <a:r>
              <a:rPr lang="ko-KR" altLang="en-US" dirty="0">
                <a:latin typeface="맑은 고딕" panose="020B0503020000020004" pitchFamily="50" charset="-127"/>
              </a:rPr>
              <a:t>  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framework</a:t>
            </a:r>
            <a:r>
              <a:rPr lang="ko-KR" altLang="en-US" dirty="0">
                <a:latin typeface="맑은 고딕" panose="020B0503020000020004" pitchFamily="50" charset="-127"/>
              </a:rPr>
              <a:t>는 어떤 작업을 쉽게 완성하기 위한 라이브러리의 </a:t>
            </a:r>
            <a:r>
              <a:rPr lang="ko-KR" altLang="en-US">
                <a:latin typeface="맑은 고딕" panose="020B0503020000020004" pitchFamily="50" charset="-127"/>
              </a:rPr>
              <a:t>집합</a:t>
            </a:r>
            <a:r>
              <a:rPr lang="en-US" altLang="ko-KR" smtClean="0">
                <a:latin typeface="맑은 고딕" panose="020B0503020000020004" pitchFamily="50" charset="-127"/>
              </a:rPr>
              <a:t>)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80" y="3048000"/>
            <a:ext cx="2434478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034" y="666617"/>
            <a:ext cx="1151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 </a:t>
            </a:r>
            <a:r>
              <a:rPr lang="en-US" altLang="ko-KR" b="1" smtClean="0"/>
              <a:t>– </a:t>
            </a:r>
            <a:r>
              <a:rPr lang="en-US" altLang="ko-KR" b="1" smtClean="0"/>
              <a:t>router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42888" y="1127562"/>
            <a:ext cx="5925332" cy="3246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express = require('express');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path = require('path');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app = express();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app.use(express.static(path.join(__dirname, 'html')));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app.get('/', 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res.sendFile(path.join(__dirname, 'html', 'main.html'));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app.get('/about', (req, res)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res.sendFile(path.join(__dirname, 'html', 'about.html'));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app.listen(8080,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console.log('Express App on port 8080!');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5973" y="1265459"/>
            <a:ext cx="22517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server.js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html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--main.html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--about.html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--turn.js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node_modules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package.json</a:t>
            </a:r>
            <a:endParaRPr lang="ko-KR" alt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 - router</a:t>
            </a:r>
            <a:endParaRPr lang="en-US" altLang="ko-KR" b="1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966157" y="1207217"/>
            <a:ext cx="5020575" cy="2355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//router </a:t>
            </a:r>
            <a:r>
              <a:rPr lang="ko-KR" altLang="en-US" sz="1600">
                <a:solidFill>
                  <a:srgbClr val="0070C0"/>
                </a:solidFill>
              </a:rPr>
              <a:t>라는 폴더를 만들고 그 안에 </a:t>
            </a:r>
            <a:r>
              <a:rPr lang="en-US" altLang="ko-KR" sz="1600">
                <a:solidFill>
                  <a:srgbClr val="0070C0"/>
                </a:solidFill>
              </a:rPr>
              <a:t>main.js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생성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module.exports = function(app</a:t>
            </a:r>
            <a:r>
              <a:rPr lang="en-US" altLang="ko-KR" sz="1600" smtClean="0">
                <a:solidFill>
                  <a:schemeClr val="tx1"/>
                </a:solidFill>
              </a:rPr>
              <a:t>){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app.get('/',function(req,res){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res.render('index.html')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app.get('/about',function(req,res){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res.render('about.html');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6157" y="3872779"/>
            <a:ext cx="5020575" cy="2700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//</a:t>
            </a:r>
            <a:r>
              <a:rPr lang="en-US" altLang="ko-KR" sz="1600">
                <a:solidFill>
                  <a:srgbClr val="0070C0"/>
                </a:solidFill>
              </a:rPr>
              <a:t> views/ </a:t>
            </a:r>
            <a:r>
              <a:rPr lang="ko-KR" altLang="en-US" sz="1600">
                <a:solidFill>
                  <a:srgbClr val="0070C0"/>
                </a:solidFill>
              </a:rPr>
              <a:t>디렉토리를 만들고</a:t>
            </a:r>
            <a:r>
              <a:rPr lang="en-US" altLang="ko-KR" sz="1600">
                <a:solidFill>
                  <a:srgbClr val="0070C0"/>
                </a:solidFill>
              </a:rPr>
              <a:t>, index.html </a:t>
            </a:r>
            <a:r>
              <a:rPr lang="ko-KR" altLang="en-US" sz="1600" smtClean="0">
                <a:solidFill>
                  <a:srgbClr val="0070C0"/>
                </a:solidFill>
              </a:rPr>
              <a:t>생성</a:t>
            </a:r>
            <a:endParaRPr lang="en-US" altLang="ko-KR" sz="1600">
              <a:solidFill>
                <a:srgbClr val="0070C0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&lt;title&gt;Main&lt;/title&gt;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&lt;link rel="stylesheet" type="text/css" href="css/style.css"&gt;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&lt;/head&gt;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Hey, this is index page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&lt;/body&gt;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&lt;/html&gt;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7320" y="3872778"/>
            <a:ext cx="5020575" cy="2700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//</a:t>
            </a:r>
            <a:r>
              <a:rPr lang="en-US" altLang="ko-KR" sz="1600">
                <a:solidFill>
                  <a:srgbClr val="0070C0"/>
                </a:solidFill>
              </a:rPr>
              <a:t> views/ </a:t>
            </a:r>
            <a:r>
              <a:rPr lang="ko-KR" altLang="en-US" sz="1600">
                <a:solidFill>
                  <a:srgbClr val="0070C0"/>
                </a:solidFill>
              </a:rPr>
              <a:t>디렉토리를 만들고</a:t>
            </a:r>
            <a:r>
              <a:rPr lang="en-US" altLang="ko-KR" sz="1600">
                <a:solidFill>
                  <a:srgbClr val="0070C0"/>
                </a:solidFill>
              </a:rPr>
              <a:t>, </a:t>
            </a:r>
            <a:r>
              <a:rPr lang="en-US" altLang="ko-KR" sz="1600" smtClean="0">
                <a:solidFill>
                  <a:srgbClr val="0070C0"/>
                </a:solidFill>
              </a:rPr>
              <a:t>about.html </a:t>
            </a:r>
            <a:r>
              <a:rPr lang="ko-KR" altLang="en-US" sz="1600" smtClean="0">
                <a:solidFill>
                  <a:srgbClr val="0070C0"/>
                </a:solidFill>
              </a:rPr>
              <a:t>생성</a:t>
            </a:r>
            <a:endParaRPr lang="en-US" altLang="ko-KR" sz="1600">
              <a:solidFill>
                <a:srgbClr val="0070C0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&lt;title&gt;About&lt;/title&gt;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&lt;link rel="stylesheet" type="text/css" href="css/style.css"&gt;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&lt;/head&gt;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About... what?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&lt;/body&gt;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679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 -router</a:t>
            </a:r>
            <a:endParaRPr lang="en-US" altLang="ko-KR" b="1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931867" y="1178204"/>
            <a:ext cx="7206293" cy="4277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//myapp/server.js</a:t>
            </a:r>
            <a:r>
              <a:rPr lang="ko-KR" altLang="en-US" sz="1600">
                <a:solidFill>
                  <a:schemeClr val="tx1"/>
                </a:solidFill>
              </a:rPr>
              <a:t>파일의 내용 수정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</a:t>
            </a:r>
            <a:r>
              <a:rPr lang="ko-KR" altLang="en-US" sz="1600">
                <a:solidFill>
                  <a:schemeClr val="tx1"/>
                </a:solidFill>
              </a:rPr>
              <a:t>첫번째 미들웨어에서 요청을 처리함</a:t>
            </a:r>
            <a:r>
              <a:rPr lang="en-US" altLang="ko-KR" sz="160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res.writeHead('200', {'Content-Type':'text/html;charset=utf8'});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res.end('&lt;h1&gt;Express </a:t>
            </a:r>
            <a:r>
              <a:rPr lang="ko-KR" altLang="en-US" sz="1600">
                <a:solidFill>
                  <a:schemeClr val="tx1"/>
                </a:solidFill>
              </a:rPr>
              <a:t>서버에서 응답한 결과입니다</a:t>
            </a:r>
            <a:r>
              <a:rPr lang="en-US" altLang="ko-KR" sz="1600">
                <a:solidFill>
                  <a:schemeClr val="tx1"/>
                </a:solidFill>
              </a:rPr>
              <a:t>.&lt;/h1&gt;');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http.createServer(app).listen(3000,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console.log('Express </a:t>
            </a:r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3000</a:t>
            </a:r>
            <a:r>
              <a:rPr lang="ko-KR" altLang="en-US" sz="1600">
                <a:solidFill>
                  <a:schemeClr val="tx1"/>
                </a:solidFill>
              </a:rPr>
              <a:t>번 포트에서 시작됨</a:t>
            </a:r>
            <a:r>
              <a:rPr lang="en-US" altLang="ko-KR" sz="1600">
                <a:solidFill>
                  <a:schemeClr val="tx1"/>
                </a:solidFill>
              </a:rPr>
              <a:t>.');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867" y="5608279"/>
            <a:ext cx="901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server.js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실행</a:t>
            </a:r>
            <a:r>
              <a:rPr lang="en-US" altLang="ko-KR" sz="1600" smtClean="0">
                <a:solidFill>
                  <a:srgbClr val="0070C0"/>
                </a:solidFill>
              </a:rPr>
              <a:t>, http</a:t>
            </a:r>
            <a:r>
              <a:rPr lang="en-US" altLang="ko-KR" sz="1600">
                <a:solidFill>
                  <a:srgbClr val="0070C0"/>
                </a:solidFill>
              </a:rPr>
              <a:t>://localhost:3000/ </a:t>
            </a:r>
            <a:r>
              <a:rPr lang="ko-KR" altLang="en-US" sz="1600">
                <a:solidFill>
                  <a:srgbClr val="0070C0"/>
                </a:solidFill>
              </a:rPr>
              <a:t>으로 </a:t>
            </a:r>
            <a:r>
              <a:rPr lang="ko-KR" altLang="en-US" sz="1600" smtClean="0">
                <a:solidFill>
                  <a:srgbClr val="0070C0"/>
                </a:solidFill>
              </a:rPr>
              <a:t>접속</a:t>
            </a:r>
            <a:endParaRPr lang="en-US" altLang="ko-KR" sz="1600" smtClean="0">
              <a:solidFill>
                <a:srgbClr val="0070C0"/>
              </a:solidFill>
            </a:endParaRPr>
          </a:p>
          <a:p>
            <a:r>
              <a:rPr lang="en-US" altLang="ko-KR" sz="1600" smtClean="0">
                <a:solidFill>
                  <a:srgbClr val="0070C0"/>
                </a:solidFill>
              </a:rPr>
              <a:t>use()</a:t>
            </a:r>
            <a:r>
              <a:rPr lang="ko-KR" altLang="en-US" sz="1600" smtClean="0">
                <a:solidFill>
                  <a:srgbClr val="0070C0"/>
                </a:solidFill>
              </a:rPr>
              <a:t>로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r>
              <a:rPr lang="ko-KR" altLang="en-US" sz="1600" smtClean="0">
                <a:solidFill>
                  <a:srgbClr val="0070C0"/>
                </a:solidFill>
              </a:rPr>
              <a:t>설정하는 미들웨어 함수 안에 코드를 직접 넣어 클라이언트로 응답을 전송</a:t>
            </a:r>
            <a:endParaRPr lang="ko-KR" altLang="en-US" sz="16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5340" y="1824534"/>
            <a:ext cx="3293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</a:rPr>
              <a:t>express </a:t>
            </a:r>
            <a:r>
              <a:rPr lang="ko-KR" altLang="en-US" sz="1600" smtClean="0">
                <a:solidFill>
                  <a:srgbClr val="C00000"/>
                </a:solidFill>
              </a:rPr>
              <a:t>모듈 생성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u</a:t>
            </a:r>
            <a:r>
              <a:rPr lang="en-US" altLang="ko-KR" sz="1600" smtClean="0">
                <a:solidFill>
                  <a:srgbClr val="C00000"/>
                </a:solidFill>
              </a:rPr>
              <a:t>se() </a:t>
            </a:r>
            <a:r>
              <a:rPr lang="ko-KR" altLang="en-US" sz="1600" smtClean="0">
                <a:solidFill>
                  <a:srgbClr val="C00000"/>
                </a:solidFill>
              </a:rPr>
              <a:t>미들웨어 등록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en-US" altLang="ko-KR" sz="1600" smtClean="0">
                <a:solidFill>
                  <a:srgbClr val="C00000"/>
                </a:solidFill>
              </a:rPr>
              <a:t>server</a:t>
            </a:r>
            <a:r>
              <a:rPr lang="ko-KR" altLang="en-US" sz="1600" smtClean="0">
                <a:solidFill>
                  <a:srgbClr val="C00000"/>
                </a:solidFill>
              </a:rPr>
              <a:t>객체 생성</a:t>
            </a:r>
            <a:endParaRPr lang="ko-KR" alt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034" y="666617"/>
            <a:ext cx="1151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 </a:t>
            </a:r>
            <a:r>
              <a:rPr lang="en-US" altLang="ko-KR" b="1" smtClean="0"/>
              <a:t>– </a:t>
            </a:r>
            <a:r>
              <a:rPr lang="en-US" altLang="ko-KR" b="1" smtClean="0"/>
              <a:t>router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use </a:t>
            </a:r>
            <a:r>
              <a:rPr lang="ko-KR" altLang="en-US"/>
              <a:t>메서드는 모든 </a:t>
            </a:r>
            <a:r>
              <a:rPr lang="en-US" altLang="ko-KR"/>
              <a:t>HTTP </a:t>
            </a:r>
            <a:r>
              <a:rPr lang="ko-KR" altLang="en-US"/>
              <a:t>메서드에 대해 요청 주소만 일치하면 실행되지만 </a:t>
            </a:r>
            <a:r>
              <a:rPr lang="en-US" altLang="ko-KR"/>
              <a:t>get, post, put, patch, delete </a:t>
            </a:r>
            <a:r>
              <a:rPr lang="ko-KR" altLang="en-US"/>
              <a:t>같은 메서드는 주소뿐만 아니라 </a:t>
            </a:r>
            <a:r>
              <a:rPr lang="en-US" altLang="ko-KR"/>
              <a:t>HTTP </a:t>
            </a:r>
            <a:r>
              <a:rPr lang="ko-KR" altLang="en-US"/>
              <a:t>메서드까지 일치하는 요청일 때만 실행됩니다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86020" y="1774543"/>
            <a:ext cx="8780674" cy="3090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app.use('/',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console.log('/ </a:t>
            </a:r>
            <a:r>
              <a:rPr lang="ko-KR" altLang="en-US" sz="1600">
                <a:solidFill>
                  <a:schemeClr val="tx1"/>
                </a:solidFill>
              </a:rPr>
              <a:t>주소의 요청일 때 실행됩니다</a:t>
            </a:r>
            <a:r>
              <a:rPr lang="en-US" altLang="ko-KR" sz="1600">
                <a:solidFill>
                  <a:schemeClr val="tx1"/>
                </a:solidFill>
              </a:rPr>
              <a:t>. HTTP </a:t>
            </a:r>
            <a:r>
              <a:rPr lang="ko-KR" altLang="en-US" sz="1600">
                <a:solidFill>
                  <a:schemeClr val="tx1"/>
                </a:solidFill>
              </a:rPr>
              <a:t>메서드는 상관없습니다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app.get('/',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console.log('GET </a:t>
            </a:r>
            <a:r>
              <a:rPr lang="ko-KR" altLang="en-US" sz="1600">
                <a:solidFill>
                  <a:schemeClr val="tx1"/>
                </a:solidFill>
              </a:rPr>
              <a:t>메서드 </a:t>
            </a:r>
            <a:r>
              <a:rPr lang="en-US" altLang="ko-KR" sz="1600">
                <a:solidFill>
                  <a:schemeClr val="tx1"/>
                </a:solidFill>
              </a:rPr>
              <a:t>/ </a:t>
            </a:r>
            <a:r>
              <a:rPr lang="ko-KR" altLang="en-US" sz="1600">
                <a:solidFill>
                  <a:schemeClr val="tx1"/>
                </a:solidFill>
              </a:rPr>
              <a:t>주소의 요청일 때만 실행됩니다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app.post('/data',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console.log('POST </a:t>
            </a:r>
            <a:r>
              <a:rPr lang="ko-KR" altLang="en-US" sz="1600">
                <a:solidFill>
                  <a:schemeClr val="tx1"/>
                </a:solidFill>
              </a:rPr>
              <a:t>메서드 </a:t>
            </a:r>
            <a:r>
              <a:rPr lang="en-US" altLang="ko-KR" sz="1600">
                <a:solidFill>
                  <a:schemeClr val="tx1"/>
                </a:solidFill>
              </a:rPr>
              <a:t>/data </a:t>
            </a:r>
            <a:r>
              <a:rPr lang="ko-KR" altLang="en-US" sz="1600">
                <a:solidFill>
                  <a:schemeClr val="tx1"/>
                </a:solidFill>
              </a:rPr>
              <a:t>주소의 요청일 때만 실행됩니다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034" y="666617"/>
            <a:ext cx="1151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 </a:t>
            </a:r>
            <a:r>
              <a:rPr lang="en-US" altLang="ko-KR" b="1" smtClean="0"/>
              <a:t>– </a:t>
            </a:r>
            <a:r>
              <a:rPr lang="en-US" altLang="ko-KR" b="1" smtClean="0"/>
              <a:t>router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라우터 파일들은 </a:t>
            </a:r>
            <a:r>
              <a:rPr lang="en-US" altLang="ko-KR"/>
              <a:t>routes </a:t>
            </a:r>
            <a:r>
              <a:rPr lang="ko-KR" altLang="en-US"/>
              <a:t>폴더에 들어 </a:t>
            </a:r>
            <a:r>
              <a:rPr lang="ko-KR" altLang="en-US"/>
              <a:t>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라우터를 모듈로 만듭니다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86020" y="1774543"/>
            <a:ext cx="4812523" cy="2797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//routes/index.js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router = </a:t>
            </a:r>
            <a:r>
              <a:rPr lang="en-US" altLang="ko-KR" sz="1600">
                <a:solidFill>
                  <a:srgbClr val="C00000"/>
                </a:solidFill>
              </a:rPr>
              <a:t>express.Router();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/* GET home page. */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router.get</a:t>
            </a:r>
            <a:r>
              <a:rPr lang="en-US" altLang="ko-KR" sz="1600">
                <a:solidFill>
                  <a:schemeClr val="tx1"/>
                </a:solidFill>
              </a:rPr>
              <a:t>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res.render('index', { title:'Express'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module.exports = router;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53884" y="1774543"/>
            <a:ext cx="4812523" cy="2797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//routes/users.js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router = express.Router();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/* GET users listing. */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router.get('/',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res.send('respond with a resource');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module.exports = router;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019" y="4796287"/>
            <a:ext cx="1024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router</a:t>
            </a:r>
            <a:r>
              <a:rPr lang="ko-KR" altLang="en-US"/>
              <a:t>에도 </a:t>
            </a:r>
            <a:r>
              <a:rPr lang="en-US" altLang="ko-KR"/>
              <a:t>app</a:t>
            </a:r>
            <a:r>
              <a:rPr lang="ko-KR" altLang="en-US"/>
              <a:t>처럼 </a:t>
            </a:r>
            <a:r>
              <a:rPr lang="en-US" altLang="ko-KR"/>
              <a:t>use, get, post, put, patch, delete </a:t>
            </a:r>
            <a:r>
              <a:rPr lang="ko-KR" altLang="en-US"/>
              <a:t>같은 메서드를 붙일 수 있습니다</a:t>
            </a:r>
            <a:r>
              <a:rPr lang="en-US" altLang="ko-KR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use</a:t>
            </a:r>
            <a:r>
              <a:rPr lang="ko-KR" altLang="en-US"/>
              <a:t>를 제외하고는 각각 </a:t>
            </a:r>
            <a:r>
              <a:rPr lang="en-US" altLang="ko-KR"/>
              <a:t>HTTP </a:t>
            </a:r>
            <a:r>
              <a:rPr lang="ko-KR" altLang="en-US"/>
              <a:t>요청 메서드와 상응 합니다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app.use</a:t>
            </a:r>
            <a:r>
              <a:rPr lang="ko-KR" altLang="en-US"/>
              <a:t>처럼 </a:t>
            </a:r>
            <a:r>
              <a:rPr lang="en-US" altLang="ko-KR"/>
              <a:t>router </a:t>
            </a:r>
            <a:r>
              <a:rPr lang="ko-KR" altLang="en-US"/>
              <a:t>하나에 미들웨어를 여러 개 장착할 수도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0461" y="5856326"/>
            <a:ext cx="6059681" cy="480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router.get('/', middleware1, middleware2, middleware3);</a:t>
            </a:r>
          </a:p>
        </p:txBody>
      </p:sp>
    </p:spTree>
    <p:extLst>
      <p:ext uri="{BB962C8B-B14F-4D97-AF65-F5344CB8AC3E}">
        <p14:creationId xmlns:p14="http://schemas.microsoft.com/office/powerpoint/2010/main" val="32367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034" y="666617"/>
            <a:ext cx="1151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Express </a:t>
            </a:r>
            <a:r>
              <a:rPr lang="en-US" altLang="ko-KR" b="1" dirty="0" smtClean="0"/>
              <a:t>framework </a:t>
            </a:r>
            <a:r>
              <a:rPr lang="en-US" altLang="ko-KR" b="1" smtClean="0"/>
              <a:t>– </a:t>
            </a:r>
            <a:r>
              <a:rPr lang="en-US" altLang="ko-KR" b="1" smtClean="0"/>
              <a:t>router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router.get('/')</a:t>
            </a:r>
            <a:r>
              <a:rPr lang="ko-KR" altLang="en-US"/>
              <a:t>이면 </a:t>
            </a:r>
            <a:r>
              <a:rPr lang="en-US" altLang="ko-KR"/>
              <a:t>/ </a:t>
            </a:r>
            <a:r>
              <a:rPr lang="ko-KR" altLang="en-US"/>
              <a:t>주소로 </a:t>
            </a:r>
            <a:r>
              <a:rPr lang="en-US" altLang="ko-KR"/>
              <a:t>GET </a:t>
            </a:r>
            <a:r>
              <a:rPr lang="ko-KR" altLang="en-US"/>
              <a:t>요청을 하는 것과 같습니다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res.render </a:t>
            </a:r>
            <a:r>
              <a:rPr lang="ko-KR" altLang="en-US"/>
              <a:t>메서드로 클라이언트에 응답을 보냅니다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라우터에서는 반드시 요청에 대한 응답을 보내거나 에러 핸들러로 요청을 넘겨야 </a:t>
            </a:r>
            <a:r>
              <a:rPr lang="ko-KR" altLang="en-US"/>
              <a:t>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next('route')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라우터에 연결된 나머지 미들웨어들을 건너뛰고 싶을 때 </a:t>
            </a:r>
            <a:r>
              <a:rPr lang="ko-KR" altLang="en-US"/>
              <a:t>사용합니다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라우터 주소에는 특수한 패턴을 사용할 수 있습니다</a:t>
            </a:r>
            <a:r>
              <a:rPr lang="en-US" altLang="ko-KR"/>
              <a:t>. </a:t>
            </a:r>
            <a:endParaRPr lang="en-US" altLang="ko-KR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067951" y="2810340"/>
            <a:ext cx="4894203" cy="32939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router.get('/',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rgbClr val="C00000"/>
                </a:solidFill>
              </a:rPr>
              <a:t>next('route');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실행되지 않습니다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실행되지 않습니다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next();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router.get('/', function(req, res)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실행됩니다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res.render('index', { title:'Express'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03234" y="2701385"/>
            <a:ext cx="4894203" cy="1025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router.get</a:t>
            </a:r>
            <a:r>
              <a:rPr lang="en-US" altLang="ko-KR" sz="1600">
                <a:solidFill>
                  <a:srgbClr val="C00000"/>
                </a:solidFill>
              </a:rPr>
              <a:t>('/users/:id', </a:t>
            </a:r>
            <a:r>
              <a:rPr lang="en-US" altLang="ko-KR" sz="1600">
                <a:solidFill>
                  <a:schemeClr val="tx1"/>
                </a:solidFill>
              </a:rPr>
              <a:t>function(req, res)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console.log(req.params, req.query);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03233" y="3899139"/>
            <a:ext cx="5016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:id</a:t>
            </a:r>
            <a:r>
              <a:rPr lang="ko-KR" altLang="en-US" sz="1600"/>
              <a:t>는 </a:t>
            </a:r>
            <a:r>
              <a:rPr lang="en-US" altLang="ko-KR" sz="1600"/>
              <a:t>req.params.id</a:t>
            </a:r>
            <a:r>
              <a:rPr lang="ko-KR" altLang="en-US" sz="1600"/>
              <a:t>로</a:t>
            </a:r>
            <a:r>
              <a:rPr lang="en-US" altLang="ko-KR" sz="1600"/>
              <a:t>, :type</a:t>
            </a:r>
            <a:r>
              <a:rPr lang="ko-KR" altLang="en-US" sz="1600"/>
              <a:t>이면 </a:t>
            </a:r>
            <a:r>
              <a:rPr lang="en-US" altLang="ko-KR" sz="1600"/>
              <a:t>req.params.type</a:t>
            </a:r>
            <a:r>
              <a:rPr lang="ko-KR" altLang="en-US" sz="1600"/>
              <a:t>으로 </a:t>
            </a:r>
            <a:r>
              <a:rPr lang="ko-KR" altLang="en-US" sz="1600"/>
              <a:t>조회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패턴을 사용할 때 다양한 라우터들의 와일드카드 역할을 하므로 일반 라우터보다 뒤에 </a:t>
            </a:r>
            <a:r>
              <a:rPr lang="ko-KR" altLang="en-US" sz="1600"/>
              <a:t>정의합니다</a:t>
            </a:r>
            <a:r>
              <a:rPr lang="en-US" altLang="ko-KR" sz="1600" smtClean="0"/>
              <a:t>.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284199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391" y="798285"/>
            <a:ext cx="10910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Express </a:t>
            </a:r>
            <a:r>
              <a:rPr lang="ko-KR" altLang="en-US" b="1" smtClean="0"/>
              <a:t>라우터 </a:t>
            </a:r>
            <a:r>
              <a:rPr lang="ko-KR" altLang="en-US" b="1"/>
              <a:t>응답 메소드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응답 객체에 대한 메소드</a:t>
            </a:r>
            <a:r>
              <a:rPr lang="en-US" altLang="ko-KR"/>
              <a:t>(res)</a:t>
            </a:r>
            <a:r>
              <a:rPr lang="ko-KR" altLang="en-US"/>
              <a:t>는 클라이언트에 응답을 전송 및 요청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라우터 핸들러 후 반드시 호출되어야 함</a:t>
            </a:r>
            <a:r>
              <a:rPr lang="en-US" altLang="ko-KR"/>
              <a:t>(</a:t>
            </a:r>
            <a:r>
              <a:rPr lang="ko-KR" altLang="en-US"/>
              <a:t>없으면</a:t>
            </a:r>
            <a:r>
              <a:rPr lang="en-US" altLang="ko-KR"/>
              <a:t>, </a:t>
            </a:r>
            <a:r>
              <a:rPr lang="ko-KR" altLang="en-US"/>
              <a:t>정지 상태로 대기</a:t>
            </a:r>
            <a:r>
              <a:rPr lang="en-US" altLang="ko-KR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22" y="1793949"/>
            <a:ext cx="7013941" cy="3261260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45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61" y="677260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 - router</a:t>
            </a:r>
            <a:endParaRPr lang="en-US" altLang="ko-KR" b="1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85692" y="1071842"/>
            <a:ext cx="10412838" cy="4824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//myapp/server.js</a:t>
            </a:r>
            <a:r>
              <a:rPr lang="ko-KR" altLang="en-US" sz="1600">
                <a:solidFill>
                  <a:schemeClr val="tx1"/>
                </a:solidFill>
              </a:rPr>
              <a:t>파일의 내용 수정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</a:t>
            </a:r>
            <a:r>
              <a:rPr lang="ko-KR" altLang="en-US" sz="1600">
                <a:solidFill>
                  <a:schemeClr val="tx1"/>
                </a:solidFill>
              </a:rPr>
              <a:t>첫번째 미들웨어에서 요청을 처리함</a:t>
            </a:r>
            <a:r>
              <a:rPr lang="en-US" altLang="ko-KR" sz="1600" smtClean="0">
                <a:solidFill>
                  <a:schemeClr val="tx1"/>
                </a:solidFill>
              </a:rPr>
              <a:t>.');</a:t>
            </a:r>
            <a:r>
              <a:rPr lang="en-US" altLang="ko-KR" sz="160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req.user = 'korea</a:t>
            </a:r>
            <a:r>
              <a:rPr lang="en-US" altLang="ko-KR" sz="1600" smtClean="0">
                <a:solidFill>
                  <a:schemeClr val="tx1"/>
                </a:solidFill>
              </a:rPr>
              <a:t>';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	next();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</a:t>
            </a:r>
            <a:r>
              <a:rPr lang="ko-KR" altLang="en-US" sz="1600">
                <a:solidFill>
                  <a:schemeClr val="tx1"/>
                </a:solidFill>
              </a:rPr>
              <a:t>두번째 미들웨어에서 요청을 처리함</a:t>
            </a:r>
            <a:r>
              <a:rPr lang="en-US" altLang="ko-KR" sz="1600" smtClean="0">
                <a:solidFill>
                  <a:schemeClr val="tx1"/>
                </a:solidFill>
              </a:rPr>
              <a:t>.');</a:t>
            </a:r>
            <a:r>
              <a:rPr lang="en-US" altLang="ko-KR" sz="160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res.writeHead('200', {'Content-Type':'text/html;charset=utf8'});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res.end('&lt;h1&gt;Express </a:t>
            </a:r>
            <a:r>
              <a:rPr lang="ko-KR" altLang="en-US" sz="1600">
                <a:solidFill>
                  <a:schemeClr val="tx1"/>
                </a:solidFill>
              </a:rPr>
              <a:t>서버에서 </a:t>
            </a:r>
            <a:r>
              <a:rPr lang="en-US" altLang="ko-KR" sz="1600">
                <a:solidFill>
                  <a:schemeClr val="tx1"/>
                </a:solidFill>
              </a:rPr>
              <a:t>' + req.user + '</a:t>
            </a:r>
            <a:r>
              <a:rPr lang="ko-KR" altLang="en-US" sz="1600">
                <a:solidFill>
                  <a:schemeClr val="tx1"/>
                </a:solidFill>
              </a:rPr>
              <a:t>가 응답한 결과입니다</a:t>
            </a:r>
            <a:r>
              <a:rPr lang="en-US" altLang="ko-KR" sz="1600">
                <a:solidFill>
                  <a:schemeClr val="tx1"/>
                </a:solidFill>
              </a:rPr>
              <a:t>.&lt;/h1&gt;');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http.createServer(app).listen(3000,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console.log('Express </a:t>
            </a:r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3000</a:t>
            </a:r>
            <a:r>
              <a:rPr lang="ko-KR" altLang="en-US" sz="1600">
                <a:solidFill>
                  <a:schemeClr val="tx1"/>
                </a:solidFill>
              </a:rPr>
              <a:t>번 포트에서 시작됨</a:t>
            </a:r>
            <a:r>
              <a:rPr lang="en-US" altLang="ko-KR" sz="160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692" y="6121995"/>
            <a:ext cx="7203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server.js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실행</a:t>
            </a:r>
            <a:r>
              <a:rPr lang="en-US" altLang="ko-KR" sz="1600" smtClean="0">
                <a:solidFill>
                  <a:srgbClr val="0070C0"/>
                </a:solidFill>
              </a:rPr>
              <a:t>, http</a:t>
            </a:r>
            <a:r>
              <a:rPr lang="en-US" altLang="ko-KR" sz="1600">
                <a:solidFill>
                  <a:srgbClr val="0070C0"/>
                </a:solidFill>
              </a:rPr>
              <a:t>://localhost:3000/ </a:t>
            </a:r>
            <a:r>
              <a:rPr lang="ko-KR" altLang="en-US" sz="1600">
                <a:solidFill>
                  <a:srgbClr val="0070C0"/>
                </a:solidFill>
              </a:rPr>
              <a:t>으로 </a:t>
            </a:r>
            <a:r>
              <a:rPr lang="ko-KR" altLang="en-US" sz="1600" smtClean="0">
                <a:solidFill>
                  <a:srgbClr val="0070C0"/>
                </a:solidFill>
              </a:rPr>
              <a:t>접속</a:t>
            </a:r>
            <a:endParaRPr lang="ko-KR" altLang="en-US" sz="16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8160" y="1158103"/>
            <a:ext cx="3554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</a:rPr>
              <a:t>express </a:t>
            </a:r>
            <a:r>
              <a:rPr lang="ko-KR" altLang="en-US" sz="1600" smtClean="0">
                <a:solidFill>
                  <a:srgbClr val="C00000"/>
                </a:solidFill>
              </a:rPr>
              <a:t>모듈 생성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u</a:t>
            </a:r>
            <a:r>
              <a:rPr lang="en-US" altLang="ko-KR" sz="1600" smtClean="0">
                <a:solidFill>
                  <a:srgbClr val="C00000"/>
                </a:solidFill>
              </a:rPr>
              <a:t>se() </a:t>
            </a:r>
            <a:r>
              <a:rPr lang="ko-KR" altLang="en-US" sz="1600" smtClean="0">
                <a:solidFill>
                  <a:srgbClr val="C00000"/>
                </a:solidFill>
              </a:rPr>
              <a:t>미들웨어 </a:t>
            </a:r>
            <a:r>
              <a:rPr lang="en-US" altLang="ko-KR" sz="1600" smtClean="0">
                <a:solidFill>
                  <a:srgbClr val="C00000"/>
                </a:solidFill>
              </a:rPr>
              <a:t>2</a:t>
            </a:r>
            <a:r>
              <a:rPr lang="ko-KR" altLang="en-US" sz="1600" smtClean="0">
                <a:solidFill>
                  <a:srgbClr val="C00000"/>
                </a:solidFill>
              </a:rPr>
              <a:t>개 등록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s</a:t>
            </a:r>
            <a:r>
              <a:rPr lang="en-US" altLang="ko-KR" sz="1600" smtClean="0">
                <a:solidFill>
                  <a:srgbClr val="C00000"/>
                </a:solidFill>
              </a:rPr>
              <a:t>erver</a:t>
            </a:r>
            <a:r>
              <a:rPr lang="ko-KR" altLang="en-US" sz="1600" smtClean="0">
                <a:solidFill>
                  <a:srgbClr val="C00000"/>
                </a:solidFill>
              </a:rPr>
              <a:t>객체 생성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ko-KR" altLang="en-US" sz="1600" smtClean="0">
                <a:solidFill>
                  <a:srgbClr val="C00000"/>
                </a:solidFill>
              </a:rPr>
              <a:t>등록된 미들웨어 순차적으로 수행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r>
              <a:rPr lang="ko-KR" altLang="en-US" sz="1600" smtClean="0">
                <a:solidFill>
                  <a:srgbClr val="C00000"/>
                </a:solidFill>
              </a:rPr>
              <a:t>응답</a:t>
            </a:r>
            <a:endParaRPr lang="ko-KR" alt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3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61" y="677260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 - router</a:t>
            </a:r>
            <a:endParaRPr lang="en-US" altLang="ko-KR" b="1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61377" y="1158102"/>
            <a:ext cx="10412838" cy="4779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//myapp/server.js</a:t>
            </a:r>
            <a:r>
              <a:rPr lang="ko-KR" altLang="en-US" sz="1600">
                <a:solidFill>
                  <a:schemeClr val="tx1"/>
                </a:solidFill>
              </a:rPr>
              <a:t>파일의 내용 수정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</a:t>
            </a:r>
            <a:r>
              <a:rPr lang="ko-KR" altLang="en-US" sz="1600">
                <a:solidFill>
                  <a:schemeClr val="tx1"/>
                </a:solidFill>
              </a:rPr>
              <a:t>첫번째 미들웨어에서 요청을 처리함</a:t>
            </a:r>
            <a:r>
              <a:rPr lang="en-US" altLang="ko-KR" sz="1600">
                <a:solidFill>
                  <a:schemeClr val="tx1"/>
                </a:solidFill>
              </a:rPr>
              <a:t>.');	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res.send({title:'NodeJs Programming', price:20000</a:t>
            </a:r>
            <a:r>
              <a:rPr lang="en-US" altLang="ko-KR" sz="1600" smtClean="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             //</a:t>
            </a:r>
            <a:r>
              <a:rPr lang="en-US" altLang="ko-KR" sz="1600">
                <a:solidFill>
                  <a:schemeClr val="tx1"/>
                </a:solidFill>
              </a:rPr>
              <a:t>res.status(403).send('Forbidden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            //</a:t>
            </a:r>
            <a:r>
              <a:rPr lang="en-US" altLang="ko-KR" sz="1600">
                <a:solidFill>
                  <a:schemeClr val="tx1"/>
                </a:solidFill>
              </a:rPr>
              <a:t> res.redirect('http://google.co.kr');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http.createServer(app).listen(3000,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console.log('Express </a:t>
            </a:r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3000</a:t>
            </a:r>
            <a:r>
              <a:rPr lang="ko-KR" altLang="en-US" sz="1600">
                <a:solidFill>
                  <a:schemeClr val="tx1"/>
                </a:solidFill>
              </a:rPr>
              <a:t>번 포트에서 시작됨</a:t>
            </a:r>
            <a:r>
              <a:rPr lang="en-US" altLang="ko-KR" sz="160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692" y="6121995"/>
            <a:ext cx="7203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server.js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실행</a:t>
            </a:r>
            <a:r>
              <a:rPr lang="en-US" altLang="ko-KR" sz="1600" smtClean="0">
                <a:solidFill>
                  <a:srgbClr val="0070C0"/>
                </a:solidFill>
              </a:rPr>
              <a:t>, http</a:t>
            </a:r>
            <a:r>
              <a:rPr lang="en-US" altLang="ko-KR" sz="1600">
                <a:solidFill>
                  <a:srgbClr val="0070C0"/>
                </a:solidFill>
              </a:rPr>
              <a:t>://localhost:3000/ </a:t>
            </a:r>
            <a:r>
              <a:rPr lang="ko-KR" altLang="en-US" sz="1600">
                <a:solidFill>
                  <a:srgbClr val="0070C0"/>
                </a:solidFill>
              </a:rPr>
              <a:t>으로 </a:t>
            </a:r>
            <a:r>
              <a:rPr lang="ko-KR" altLang="en-US" sz="1600" smtClean="0">
                <a:solidFill>
                  <a:srgbClr val="0070C0"/>
                </a:solidFill>
              </a:rPr>
              <a:t>접속</a:t>
            </a:r>
            <a:endParaRPr lang="ko-KR" altLang="en-US" sz="16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9296" y="1158102"/>
            <a:ext cx="4183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solidFill>
                  <a:srgbClr val="C00000"/>
                </a:solidFill>
              </a:rPr>
              <a:t>JSON </a:t>
            </a:r>
            <a:r>
              <a:rPr lang="ko-KR" altLang="en-US" sz="1600" smtClean="0">
                <a:solidFill>
                  <a:srgbClr val="C00000"/>
                </a:solidFill>
              </a:rPr>
              <a:t>응답</a:t>
            </a:r>
            <a:endParaRPr lang="en-US" altLang="ko-KR" sz="1600" smtClean="0">
              <a:solidFill>
                <a:srgbClr val="C0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>
                <a:solidFill>
                  <a:srgbClr val="C00000"/>
                </a:solidFill>
              </a:rPr>
              <a:t>Status()</a:t>
            </a:r>
            <a:r>
              <a:rPr lang="ko-KR" altLang="en-US" sz="1600">
                <a:solidFill>
                  <a:srgbClr val="C00000"/>
                </a:solidFill>
              </a:rPr>
              <a:t>와 </a:t>
            </a:r>
            <a:r>
              <a:rPr lang="en-US" altLang="ko-KR" sz="1600">
                <a:solidFill>
                  <a:srgbClr val="C00000"/>
                </a:solidFill>
              </a:rPr>
              <a:t>sendStatus()</a:t>
            </a:r>
            <a:r>
              <a:rPr lang="ko-KR" altLang="en-US" sz="1600">
                <a:solidFill>
                  <a:srgbClr val="C00000"/>
                </a:solidFill>
              </a:rPr>
              <a:t>를 사용하여 상태코드 전송</a:t>
            </a:r>
          </a:p>
          <a:p>
            <a:pPr marL="342900" indent="-342900">
              <a:buAutoNum type="arabicPeriod"/>
            </a:pPr>
            <a:r>
              <a:rPr lang="en-US" altLang="ko-KR" sz="1600" smtClean="0">
                <a:solidFill>
                  <a:srgbClr val="C00000"/>
                </a:solidFill>
              </a:rPr>
              <a:t>redirect</a:t>
            </a:r>
          </a:p>
          <a:p>
            <a:pPr marL="342900" indent="-342900">
              <a:buAutoNum type="arabicPeriod"/>
            </a:pPr>
            <a:endParaRPr lang="ko-KR" alt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br>
              <a:rPr lang="ko-KR" altLang="en-US" b="1"/>
            </a:b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867" y="798285"/>
            <a:ext cx="1077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/>
              <a:t>라우팅 요청 변수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요청 변수는 </a:t>
            </a:r>
            <a:r>
              <a:rPr lang="en-US" altLang="ko-KR"/>
              <a:t>req </a:t>
            </a:r>
            <a:r>
              <a:rPr lang="ko-KR" altLang="en-US"/>
              <a:t>객체에 담고 있어</a:t>
            </a:r>
            <a:r>
              <a:rPr lang="en-US" altLang="ko-KR"/>
              <a:t>, </a:t>
            </a:r>
            <a:r>
              <a:rPr lang="ko-KR" altLang="en-US"/>
              <a:t>필요한 데이터를 가져올 수 있음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Body </a:t>
            </a:r>
            <a:r>
              <a:rPr lang="ko-KR" altLang="en-US"/>
              <a:t>부분의 데이터를 가지고 오기 위해선 </a:t>
            </a:r>
            <a:r>
              <a:rPr lang="en-US" altLang="ko-KR"/>
              <a:t>body-parser </a:t>
            </a:r>
            <a:r>
              <a:rPr lang="ko-KR" altLang="en-US"/>
              <a:t>미들웨어가 필수임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0" y="1802185"/>
            <a:ext cx="7175440" cy="32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Node.js 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구성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377" y="848146"/>
            <a:ext cx="100326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REPL(Read </a:t>
            </a:r>
            <a:r>
              <a:rPr lang="en-US" altLang="ko-KR" b="1" dirty="0" err="1"/>
              <a:t>Eval</a:t>
            </a:r>
            <a:r>
              <a:rPr lang="en-US" altLang="ko-KR" b="1" dirty="0"/>
              <a:t> Print Loop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커맨드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Ctrl+C</a:t>
            </a:r>
            <a:r>
              <a:rPr lang="en-US" altLang="ko-KR" dirty="0"/>
              <a:t> – </a:t>
            </a:r>
            <a:r>
              <a:rPr lang="ko-KR" altLang="en-US" dirty="0"/>
              <a:t>현재 명령어를 종료합니다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Ctrl+C</a:t>
            </a:r>
            <a:r>
              <a:rPr lang="en-US" altLang="ko-KR" dirty="0"/>
              <a:t> (2</a:t>
            </a:r>
            <a:r>
              <a:rPr lang="ko-KR" altLang="en-US" dirty="0"/>
              <a:t>번</a:t>
            </a:r>
            <a:r>
              <a:rPr lang="en-US" altLang="ko-KR" dirty="0"/>
              <a:t>)  – Node REPL </a:t>
            </a:r>
            <a:r>
              <a:rPr lang="ko-KR" altLang="en-US" dirty="0"/>
              <a:t>을 종료합니다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Ctrl+D</a:t>
            </a:r>
            <a:r>
              <a:rPr lang="en-US" altLang="ko-KR" dirty="0"/>
              <a:t> – Node REPL</a:t>
            </a:r>
            <a:r>
              <a:rPr lang="ko-KR" altLang="en-US" dirty="0"/>
              <a:t>을 종료합니다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아래 키 </a:t>
            </a:r>
            <a:r>
              <a:rPr lang="en-US" altLang="ko-KR" dirty="0"/>
              <a:t>– </a:t>
            </a:r>
            <a:r>
              <a:rPr lang="ko-KR" altLang="en-US" dirty="0"/>
              <a:t>명령어 </a:t>
            </a:r>
            <a:r>
              <a:rPr lang="ko-KR" altLang="en-US" dirty="0" err="1"/>
              <a:t>히스토리를</a:t>
            </a:r>
            <a:r>
              <a:rPr lang="ko-KR" altLang="en-US" dirty="0"/>
              <a:t> 탐색하고 이전 명령어를 수정합니다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Tab – </a:t>
            </a:r>
            <a:r>
              <a:rPr lang="ko-KR" altLang="en-US" dirty="0"/>
              <a:t>현재 입력란에 쓴 값으로 시작하는 명령어 </a:t>
            </a:r>
            <a:r>
              <a:rPr lang="en-US" altLang="ko-KR" dirty="0"/>
              <a:t>/ </a:t>
            </a:r>
            <a:r>
              <a:rPr lang="ko-KR" altLang="en-US" dirty="0"/>
              <a:t>변수 목록을 확인합니다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.help – </a:t>
            </a:r>
            <a:r>
              <a:rPr lang="ko-KR" altLang="en-US" dirty="0"/>
              <a:t>모든 커맨드 목록을 확인합니다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.break – </a:t>
            </a:r>
            <a:r>
              <a:rPr lang="ko-KR" altLang="en-US" dirty="0"/>
              <a:t>멀티 라인 </a:t>
            </a:r>
            <a:r>
              <a:rPr lang="ko-KR" altLang="en-US" dirty="0" err="1"/>
              <a:t>표현식</a:t>
            </a:r>
            <a:r>
              <a:rPr lang="ko-KR" altLang="en-US" dirty="0"/>
              <a:t> 입력 도중 입력을 종료합니다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.clear – .break 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.save filename – </a:t>
            </a:r>
            <a:r>
              <a:rPr lang="ko-KR" altLang="en-US" dirty="0"/>
              <a:t>현재 </a:t>
            </a:r>
            <a:r>
              <a:rPr lang="en-US" altLang="ko-KR" dirty="0"/>
              <a:t>Node REPL </a:t>
            </a:r>
            <a:r>
              <a:rPr lang="ko-KR" altLang="en-US" dirty="0"/>
              <a:t>세션을 파일로 저장합니다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.load filename – Node REPL </a:t>
            </a:r>
            <a:r>
              <a:rPr lang="ko-KR" altLang="en-US" dirty="0"/>
              <a:t>세션을 파일에서 불러옵니다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23975" y="4233689"/>
            <a:ext cx="9334500" cy="1290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 const str ='Hello world, hello node';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&gt; console.log(str);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# REPL</a:t>
            </a:r>
            <a:r>
              <a:rPr lang="ko-KR" altLang="en-US" sz="1600">
                <a:solidFill>
                  <a:schemeClr val="tx1"/>
                </a:solidFill>
              </a:rPr>
              <a:t>을 종료하려면 </a:t>
            </a:r>
            <a:r>
              <a:rPr lang="en-US" altLang="ko-KR" sz="1600">
                <a:solidFill>
                  <a:schemeClr val="tx1"/>
                </a:solidFill>
              </a:rPr>
              <a:t>Ctrl+C</a:t>
            </a:r>
            <a:r>
              <a:rPr lang="ko-KR" altLang="en-US" sz="1600">
                <a:solidFill>
                  <a:schemeClr val="tx1"/>
                </a:solidFill>
              </a:rPr>
              <a:t>를 두 번 누르거나</a:t>
            </a:r>
            <a:r>
              <a:rPr lang="en-US" altLang="ko-KR" sz="1600">
                <a:solidFill>
                  <a:schemeClr val="tx1"/>
                </a:solidFill>
              </a:rPr>
              <a:t>, REPL </a:t>
            </a:r>
            <a:r>
              <a:rPr lang="ko-KR" altLang="en-US" sz="1600">
                <a:solidFill>
                  <a:schemeClr val="tx1"/>
                </a:solidFill>
              </a:rPr>
              <a:t>창에 </a:t>
            </a:r>
            <a:r>
              <a:rPr lang="en-US" altLang="ko-KR" sz="1600">
                <a:solidFill>
                  <a:schemeClr val="tx1"/>
                </a:solidFill>
              </a:rPr>
              <a:t>.exit</a:t>
            </a:r>
            <a:r>
              <a:rPr lang="ko-KR" altLang="en-US" sz="1600">
                <a:solidFill>
                  <a:schemeClr val="tx1"/>
                </a:solidFill>
              </a:rPr>
              <a:t>를 입력</a:t>
            </a:r>
          </a:p>
        </p:txBody>
      </p:sp>
    </p:spTree>
    <p:extLst>
      <p:ext uri="{BB962C8B-B14F-4D97-AF65-F5344CB8AC3E}">
        <p14:creationId xmlns:p14="http://schemas.microsoft.com/office/powerpoint/2010/main" val="19700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61" y="677260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 - router</a:t>
            </a:r>
            <a:endParaRPr lang="en-US" altLang="ko-KR" b="1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85692" y="1071841"/>
            <a:ext cx="10412838" cy="50501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myapp</a:t>
            </a:r>
            <a:r>
              <a:rPr lang="en-US" altLang="ko-KR" sz="1600" dirty="0" smtClean="0">
                <a:solidFill>
                  <a:schemeClr val="tx1"/>
                </a:solidFill>
              </a:rPr>
              <a:t>/server.js</a:t>
            </a:r>
            <a:r>
              <a:rPr lang="ko-KR" altLang="en-US" sz="1600" dirty="0">
                <a:solidFill>
                  <a:schemeClr val="tx1"/>
                </a:solidFill>
              </a:rPr>
              <a:t>파일의 내용 수정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express = require('express')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app = express</a:t>
            </a:r>
            <a:r>
              <a:rPr lang="en-US" altLang="ko-KR" sz="1600" dirty="0" smtClean="0">
                <a:solidFill>
                  <a:schemeClr val="tx1"/>
                </a:solidFill>
              </a:rPr>
              <a:t>();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app.use</a:t>
            </a:r>
            <a:r>
              <a:rPr lang="en-US" altLang="ko-KR" sz="1600" dirty="0">
                <a:solidFill>
                  <a:schemeClr val="tx1"/>
                </a:solidFill>
              </a:rPr>
              <a:t>(function(</a:t>
            </a:r>
            <a:r>
              <a:rPr lang="en-US" altLang="ko-KR" sz="1600" dirty="0" err="1">
                <a:solidFill>
                  <a:schemeClr val="tx1"/>
                </a:solidFill>
              </a:rPr>
              <a:t>req</a:t>
            </a:r>
            <a:r>
              <a:rPr lang="en-US" altLang="ko-KR" sz="1600" dirty="0">
                <a:solidFill>
                  <a:schemeClr val="tx1"/>
                </a:solidFill>
              </a:rPr>
              <a:t>, res, next)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console.log('</a:t>
            </a:r>
            <a:r>
              <a:rPr lang="ko-KR" altLang="en-US" sz="1600" dirty="0" err="1">
                <a:solidFill>
                  <a:schemeClr val="tx1"/>
                </a:solidFill>
              </a:rPr>
              <a:t>첫번째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미들웨어에서</a:t>
            </a:r>
            <a:r>
              <a:rPr lang="ko-KR" altLang="en-US" sz="1600" dirty="0">
                <a:solidFill>
                  <a:schemeClr val="tx1"/>
                </a:solidFill>
              </a:rPr>
              <a:t> 요청을 처리함</a:t>
            </a:r>
            <a:r>
              <a:rPr lang="en-US" altLang="ko-KR" sz="1600" dirty="0" smtClean="0">
                <a:solidFill>
                  <a:schemeClr val="tx1"/>
                </a:solidFill>
              </a:rPr>
              <a:t>.');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rgbClr val="C00000"/>
                </a:solidFill>
              </a:rPr>
              <a:t>var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</a:rPr>
              <a:t>userAgent</a:t>
            </a:r>
            <a:r>
              <a:rPr lang="en-US" altLang="ko-KR" sz="1600" dirty="0">
                <a:solidFill>
                  <a:srgbClr val="C00000"/>
                </a:solidFill>
              </a:rPr>
              <a:t> = </a:t>
            </a:r>
            <a:r>
              <a:rPr lang="en-US" altLang="ko-KR" sz="1600" dirty="0" err="1">
                <a:solidFill>
                  <a:srgbClr val="C00000"/>
                </a:solidFill>
              </a:rPr>
              <a:t>req.header</a:t>
            </a:r>
            <a:r>
              <a:rPr lang="en-US" altLang="ko-KR" sz="1600" dirty="0">
                <a:solidFill>
                  <a:srgbClr val="C00000"/>
                </a:solidFill>
              </a:rPr>
              <a:t>('User-Agent');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	</a:t>
            </a:r>
            <a:r>
              <a:rPr lang="en-US" altLang="ko-KR" sz="1600" dirty="0" err="1">
                <a:solidFill>
                  <a:srgbClr val="C00000"/>
                </a:solidFill>
              </a:rPr>
              <a:t>var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</a:rPr>
              <a:t>paramName</a:t>
            </a:r>
            <a:r>
              <a:rPr lang="en-US" altLang="ko-KR" sz="1600" dirty="0">
                <a:solidFill>
                  <a:srgbClr val="C00000"/>
                </a:solidFill>
              </a:rPr>
              <a:t> = </a:t>
            </a:r>
            <a:r>
              <a:rPr lang="en-US" altLang="ko-KR" sz="1600" dirty="0" err="1">
                <a:solidFill>
                  <a:srgbClr val="C00000"/>
                </a:solidFill>
              </a:rPr>
              <a:t>req.param</a:t>
            </a:r>
            <a:r>
              <a:rPr lang="en-US" altLang="ko-KR" sz="1600" dirty="0">
                <a:solidFill>
                  <a:srgbClr val="C00000"/>
                </a:solidFill>
              </a:rPr>
              <a:t>('name</a:t>
            </a:r>
            <a:r>
              <a:rPr lang="en-US" altLang="ko-KR" sz="1600" dirty="0" smtClean="0">
                <a:solidFill>
                  <a:srgbClr val="C00000"/>
                </a:solidFill>
              </a:rPr>
              <a:t>');</a:t>
            </a:r>
            <a:r>
              <a:rPr lang="en-US" altLang="ko-KR" sz="1600" dirty="0">
                <a:solidFill>
                  <a:srgbClr val="C00000"/>
                </a:solidFill>
              </a:rPr>
              <a:t>	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res.writeHead</a:t>
            </a:r>
            <a:r>
              <a:rPr lang="en-US" altLang="ko-KR" sz="1600" dirty="0">
                <a:solidFill>
                  <a:schemeClr val="tx1"/>
                </a:solidFill>
              </a:rPr>
              <a:t>('200', {'</a:t>
            </a:r>
            <a:r>
              <a:rPr lang="en-US" altLang="ko-KR" sz="1600" dirty="0" err="1">
                <a:solidFill>
                  <a:schemeClr val="tx1"/>
                </a:solidFill>
              </a:rPr>
              <a:t>Content-Type':'text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html;charset</a:t>
            </a:r>
            <a:r>
              <a:rPr lang="en-US" altLang="ko-KR" sz="1600" dirty="0">
                <a:solidFill>
                  <a:schemeClr val="tx1"/>
                </a:solidFill>
              </a:rPr>
              <a:t>=utf8'});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res.write</a:t>
            </a:r>
            <a:r>
              <a:rPr lang="en-US" altLang="ko-KR" sz="1600" dirty="0">
                <a:solidFill>
                  <a:schemeClr val="tx1"/>
                </a:solidFill>
              </a:rPr>
              <a:t>('&lt;h1&gt;Express </a:t>
            </a:r>
            <a:r>
              <a:rPr lang="ko-KR" altLang="en-US" sz="1600" dirty="0">
                <a:solidFill>
                  <a:schemeClr val="tx1"/>
                </a:solidFill>
              </a:rPr>
              <a:t>서버에서 응답한 결과입니다</a:t>
            </a:r>
            <a:r>
              <a:rPr lang="en-US" altLang="ko-KR" sz="1600" dirty="0">
                <a:solidFill>
                  <a:schemeClr val="tx1"/>
                </a:solidFill>
              </a:rPr>
              <a:t>.&lt;/h1&gt;');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res.write</a:t>
            </a:r>
            <a:r>
              <a:rPr lang="en-US" altLang="ko-KR" sz="1600" dirty="0">
                <a:solidFill>
                  <a:schemeClr val="tx1"/>
                </a:solidFill>
              </a:rPr>
              <a:t>('&lt;div&gt;&lt;p&gt;User-Agent : ' + </a:t>
            </a:r>
            <a:r>
              <a:rPr lang="en-US" altLang="ko-KR" sz="1600" dirty="0" err="1">
                <a:solidFill>
                  <a:schemeClr val="tx1"/>
                </a:solidFill>
              </a:rPr>
              <a:t>userAgent</a:t>
            </a:r>
            <a:r>
              <a:rPr lang="en-US" altLang="ko-KR" sz="1600" dirty="0">
                <a:solidFill>
                  <a:schemeClr val="tx1"/>
                </a:solidFill>
              </a:rPr>
              <a:t> + '&lt;/p&gt;&lt;/div&gt;');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res.write</a:t>
            </a:r>
            <a:r>
              <a:rPr lang="en-US" altLang="ko-KR" sz="1600" dirty="0">
                <a:solidFill>
                  <a:schemeClr val="tx1"/>
                </a:solidFill>
              </a:rPr>
              <a:t>('&lt;div&gt;&lt;p&gt;</a:t>
            </a:r>
            <a:r>
              <a:rPr lang="en-US" altLang="ko-KR" sz="1600" dirty="0" err="1">
                <a:solidFill>
                  <a:schemeClr val="tx1"/>
                </a:solidFill>
              </a:rPr>
              <a:t>Param</a:t>
            </a:r>
            <a:r>
              <a:rPr lang="en-US" altLang="ko-KR" sz="1600" dirty="0">
                <a:solidFill>
                  <a:schemeClr val="tx1"/>
                </a:solidFill>
              </a:rPr>
              <a:t> name : ' + </a:t>
            </a:r>
            <a:r>
              <a:rPr lang="en-US" altLang="ko-KR" sz="1600" dirty="0" err="1">
                <a:solidFill>
                  <a:schemeClr val="tx1"/>
                </a:solidFill>
              </a:rPr>
              <a:t>paramName</a:t>
            </a:r>
            <a:r>
              <a:rPr lang="en-US" altLang="ko-KR" sz="1600" dirty="0">
                <a:solidFill>
                  <a:schemeClr val="tx1"/>
                </a:solidFill>
              </a:rPr>
              <a:t> + '&lt;/p&gt;&lt;/div&gt;');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res.end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http.createServer</a:t>
            </a:r>
            <a:r>
              <a:rPr lang="en-US" altLang="ko-KR" sz="1600" dirty="0">
                <a:solidFill>
                  <a:schemeClr val="tx1"/>
                </a:solidFill>
              </a:rPr>
              <a:t>(app).listen(3000, function(){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console.log('Express </a:t>
            </a:r>
            <a:r>
              <a:rPr lang="ko-KR" altLang="en-US" sz="1600" dirty="0">
                <a:solidFill>
                  <a:schemeClr val="tx1"/>
                </a:solidFill>
              </a:rPr>
              <a:t>서버가 </a:t>
            </a:r>
            <a:r>
              <a:rPr lang="en-US" altLang="ko-KR" sz="1600" dirty="0">
                <a:solidFill>
                  <a:schemeClr val="tx1"/>
                </a:solidFill>
              </a:rPr>
              <a:t>3000</a:t>
            </a:r>
            <a:r>
              <a:rPr lang="ko-KR" altLang="en-US" sz="1600" dirty="0">
                <a:solidFill>
                  <a:schemeClr val="tx1"/>
                </a:solidFill>
              </a:rPr>
              <a:t>번 포트에서 시작됨</a:t>
            </a:r>
            <a:r>
              <a:rPr lang="en-US" altLang="ko-KR" sz="1600" dirty="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692" y="6236646"/>
            <a:ext cx="7203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server.js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실행</a:t>
            </a:r>
            <a:r>
              <a:rPr lang="en-US" altLang="ko-KR" sz="1600" smtClean="0">
                <a:solidFill>
                  <a:srgbClr val="0070C0"/>
                </a:solidFill>
              </a:rPr>
              <a:t>, http</a:t>
            </a:r>
            <a:r>
              <a:rPr lang="en-US" altLang="ko-KR" sz="1600">
                <a:solidFill>
                  <a:srgbClr val="0070C0"/>
                </a:solidFill>
              </a:rPr>
              <a:t>://localhost:3000</a:t>
            </a:r>
            <a:r>
              <a:rPr lang="en-US" altLang="ko-KR" sz="1600" smtClean="0">
                <a:solidFill>
                  <a:srgbClr val="0070C0"/>
                </a:solidFill>
              </a:rPr>
              <a:t>/?name=korea</a:t>
            </a:r>
            <a:r>
              <a:rPr lang="ko-KR" altLang="en-US" sz="1600" smtClean="0">
                <a:solidFill>
                  <a:srgbClr val="0070C0"/>
                </a:solidFill>
              </a:rPr>
              <a:t>으로 접속</a:t>
            </a:r>
            <a:endParaRPr lang="ko-KR" altLang="en-US" sz="16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09660" y="1154314"/>
            <a:ext cx="3263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C00000"/>
                </a:solidFill>
              </a:rPr>
              <a:t>헤더와 파라미터 </a:t>
            </a:r>
            <a:endParaRPr lang="ko-KR" alt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692773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- </a:t>
            </a:r>
            <a:r>
              <a:rPr lang="en-US" altLang="ko-KR" b="1"/>
              <a:t>static </a:t>
            </a:r>
            <a:r>
              <a:rPr lang="ko-KR" altLang="en-US" b="1"/>
              <a:t>미들웨어</a:t>
            </a:r>
            <a:endParaRPr lang="en-US" altLang="ko-KR" b="1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292340" y="2688338"/>
            <a:ext cx="3926539" cy="1220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/public /index.html</a:t>
            </a:r>
          </a:p>
          <a:p>
            <a:r>
              <a:rPr lang="en-US" altLang="ko-KR" sz="1600" smtClean="0">
                <a:solidFill>
                  <a:srgbClr val="0070C0"/>
                </a:solidFill>
              </a:rPr>
              <a:t>/public/images/lion.png</a:t>
            </a:r>
          </a:p>
          <a:p>
            <a:r>
              <a:rPr lang="en-US" altLang="ko-KR" sz="1600" smtClean="0">
                <a:solidFill>
                  <a:srgbClr val="0070C0"/>
                </a:solidFill>
              </a:rPr>
              <a:t>/public/js/first.js</a:t>
            </a:r>
          </a:p>
          <a:p>
            <a:r>
              <a:rPr lang="en-US" altLang="ko-KR" sz="1600" smtClean="0">
                <a:solidFill>
                  <a:srgbClr val="0070C0"/>
                </a:solidFill>
              </a:rPr>
              <a:t>/public/css/style.css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588" y="1050151"/>
            <a:ext cx="10559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npm  install  serve-static  --save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HTML </a:t>
            </a:r>
            <a:r>
              <a:rPr lang="ko-KR" altLang="en-US" sz="1600"/>
              <a:t>에서 사용되는 정적 파일 </a:t>
            </a:r>
            <a:r>
              <a:rPr lang="en-US" altLang="ko-KR" sz="1600"/>
              <a:t>.js </a:t>
            </a:r>
            <a:r>
              <a:rPr lang="ko-KR" altLang="en-US" sz="1600"/>
              <a:t>파일</a:t>
            </a:r>
            <a:r>
              <a:rPr lang="en-US" altLang="ko-KR" sz="1600"/>
              <a:t>, css </a:t>
            </a:r>
            <a:r>
              <a:rPr lang="ko-KR" altLang="en-US" sz="1600"/>
              <a:t>파일</a:t>
            </a:r>
            <a:r>
              <a:rPr lang="en-US" altLang="ko-KR" sz="1600"/>
              <a:t>, image </a:t>
            </a:r>
            <a:r>
              <a:rPr lang="ko-KR" altLang="en-US" sz="1600"/>
              <a:t>파일 등을  다루기 위해선</a:t>
            </a:r>
            <a:r>
              <a:rPr lang="en-US" altLang="ko-KR" sz="1600"/>
              <a:t>, express.static() </a:t>
            </a:r>
            <a:r>
              <a:rPr lang="ko-KR" altLang="en-US" sz="1600"/>
              <a:t>메소드를 사용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public/css </a:t>
            </a:r>
            <a:r>
              <a:rPr lang="ko-KR" altLang="en-US" sz="1600"/>
              <a:t>디렉토리를 만드시고 그 안에 </a:t>
            </a:r>
            <a:r>
              <a:rPr lang="en-US" altLang="ko-KR" sz="1600"/>
              <a:t>style.css </a:t>
            </a:r>
            <a:r>
              <a:rPr lang="ko-KR" altLang="en-US" sz="1600"/>
              <a:t>파일을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5874" y="2638770"/>
            <a:ext cx="6227846" cy="3327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rgbClr val="0070C0"/>
                </a:solidFill>
              </a:rPr>
              <a:t>// server.js </a:t>
            </a:r>
            <a:r>
              <a:rPr lang="ko-KR" altLang="en-US" sz="1600">
                <a:solidFill>
                  <a:srgbClr val="0070C0"/>
                </a:solidFill>
              </a:rPr>
              <a:t>를 수정 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express();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var static = require('serve-static');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app.use(static(path.join(__dirname, 'public')));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http.createServer(app).listen(3000,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console.log('Express </a:t>
            </a:r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3000</a:t>
            </a:r>
            <a:r>
              <a:rPr lang="ko-KR" altLang="en-US" sz="1600">
                <a:solidFill>
                  <a:schemeClr val="tx1"/>
                </a:solidFill>
              </a:rPr>
              <a:t>번 포트에서 시작됨</a:t>
            </a:r>
            <a:r>
              <a:rPr lang="en-US" altLang="ko-KR" sz="160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2340" y="4302615"/>
            <a:ext cx="3926539" cy="1220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http://localhost:3000/index.html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http://</a:t>
            </a:r>
            <a:r>
              <a:rPr lang="en-US" altLang="ko-KR" sz="1600" smtClean="0">
                <a:solidFill>
                  <a:srgbClr val="0070C0"/>
                </a:solidFill>
              </a:rPr>
              <a:t>localhost:3000/images/lion.png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http://</a:t>
            </a:r>
            <a:r>
              <a:rPr lang="en-US" altLang="ko-KR" sz="1600" smtClean="0">
                <a:solidFill>
                  <a:srgbClr val="0070C0"/>
                </a:solidFill>
              </a:rPr>
              <a:t>localhost:3000/js/first.js</a:t>
            </a:r>
            <a:endParaRPr lang="en-US" altLang="ko-KR" sz="1600">
              <a:solidFill>
                <a:srgbClr val="0070C0"/>
              </a:solidFill>
            </a:endParaRPr>
          </a:p>
          <a:p>
            <a:r>
              <a:rPr lang="en-US" altLang="ko-KR" sz="1600">
                <a:solidFill>
                  <a:srgbClr val="0070C0"/>
                </a:solidFill>
              </a:rPr>
              <a:t>http://</a:t>
            </a:r>
            <a:r>
              <a:rPr lang="en-US" altLang="ko-KR" sz="1600" smtClean="0">
                <a:solidFill>
                  <a:srgbClr val="0070C0"/>
                </a:solidFill>
              </a:rPr>
              <a:t>localhost:3000/css/style.css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692773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– body-parser </a:t>
            </a:r>
            <a:r>
              <a:rPr lang="ko-KR" altLang="en-US" b="1"/>
              <a:t>미들웨어</a:t>
            </a:r>
            <a:endParaRPr lang="en-US" altLang="ko-KR" b="1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292339" y="3122095"/>
            <a:ext cx="3926539" cy="501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/public /login.html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1588" y="1050151"/>
            <a:ext cx="10559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클라이언트가 </a:t>
            </a:r>
            <a:r>
              <a:rPr lang="en-US" altLang="ko-KR" sz="1600"/>
              <a:t>POST</a:t>
            </a:r>
            <a:r>
              <a:rPr lang="ko-KR" altLang="en-US" sz="1600"/>
              <a:t>방식으로 요청할 때 본문 영역에 들어 있는 요청 파라미터들을 파싱하여 요청 객체의 </a:t>
            </a:r>
            <a:r>
              <a:rPr lang="en-US" altLang="ko-KR" sz="1600"/>
              <a:t>body</a:t>
            </a:r>
            <a:r>
              <a:rPr lang="ko-KR" altLang="en-US" sz="1600"/>
              <a:t>속성에 넣어 줍니다</a:t>
            </a:r>
            <a:r>
              <a:rPr lang="en-US" altLang="ko-KR" sz="160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n</a:t>
            </a:r>
            <a:r>
              <a:rPr lang="en-US" altLang="ko-KR" sz="1600" smtClean="0"/>
              <a:t>pm install body-parser --save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bodyParaser.urlencode()</a:t>
            </a:r>
            <a:r>
              <a:rPr lang="ko-KR" altLang="en-US" sz="1600"/>
              <a:t>를 호출하면서 미들웨어를 설정하면 </a:t>
            </a:r>
            <a:r>
              <a:rPr lang="en-US" altLang="ko-KR" sz="1600"/>
              <a:t>application/x-www-form-urlencoded </a:t>
            </a:r>
            <a:r>
              <a:rPr lang="ko-KR" altLang="en-US" sz="1600"/>
              <a:t>형식으로 전달된 요청 파라미터를 파싱할 수 있습니다</a:t>
            </a:r>
            <a:r>
              <a:rPr lang="en-US" altLang="ko-KR" sz="1600" smtClean="0"/>
              <a:t>.</a:t>
            </a:r>
            <a:endParaRPr lang="en-US" altLang="ko-KR" sz="1600"/>
          </a:p>
        </p:txBody>
      </p:sp>
      <p:sp>
        <p:nvSpPr>
          <p:cNvPr id="7" name="직사각형 6"/>
          <p:cNvSpPr/>
          <p:nvPr/>
        </p:nvSpPr>
        <p:spPr>
          <a:xfrm>
            <a:off x="832692" y="2958810"/>
            <a:ext cx="6227846" cy="2929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rgbClr val="0070C0"/>
                </a:solidFill>
              </a:rPr>
              <a:t>// server.js </a:t>
            </a:r>
            <a:r>
              <a:rPr lang="ko-KR" altLang="en-US" sz="1600">
                <a:solidFill>
                  <a:srgbClr val="0070C0"/>
                </a:solidFill>
              </a:rPr>
              <a:t>를 수정 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var bodyParser = require('body-parser</a:t>
            </a:r>
            <a:r>
              <a:rPr lang="en-US" altLang="ko-KR" sz="1600" smtClean="0">
                <a:solidFill>
                  <a:srgbClr val="C00000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</a:t>
            </a:r>
            <a:r>
              <a:rPr lang="en-US" altLang="ko-KR" sz="1600" smtClean="0">
                <a:solidFill>
                  <a:schemeClr val="tx1"/>
                </a:solidFill>
              </a:rPr>
              <a:t>();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app.set('port', process.env.PORT || 3000</a:t>
            </a:r>
            <a:r>
              <a:rPr lang="en-US" altLang="ko-KR" sz="1600" smtClean="0">
                <a:solidFill>
                  <a:schemeClr val="tx1"/>
                </a:solidFill>
              </a:rPr>
              <a:t>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app.use(express.static(path.join(__dirname, 'public</a:t>
            </a:r>
            <a:r>
              <a:rPr lang="en-US" altLang="ko-KR" sz="1600" smtClean="0">
                <a:solidFill>
                  <a:schemeClr val="tx1"/>
                </a:solidFill>
              </a:rPr>
              <a:t>')));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app.use(bodyParser.urlencoded({ extended: true </a:t>
            </a:r>
            <a:r>
              <a:rPr lang="en-US" altLang="ko-KR" sz="1600" smtClean="0">
                <a:solidFill>
                  <a:srgbClr val="C00000"/>
                </a:solidFill>
              </a:rPr>
              <a:t>}));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…..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2339" y="4008677"/>
            <a:ext cx="3926539" cy="497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http://localhost:3000/login.html</a:t>
            </a:r>
          </a:p>
        </p:txBody>
      </p:sp>
    </p:spTree>
    <p:extLst>
      <p:ext uri="{BB962C8B-B14F-4D97-AF65-F5344CB8AC3E}">
        <p14:creationId xmlns:p14="http://schemas.microsoft.com/office/powerpoint/2010/main" val="21404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692773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– body-parser </a:t>
            </a:r>
            <a:r>
              <a:rPr lang="ko-KR" altLang="en-US" b="1"/>
              <a:t>미들웨어</a:t>
            </a:r>
            <a:endParaRPr lang="en-US" altLang="ko-KR" b="1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292339" y="3122095"/>
            <a:ext cx="3926539" cy="501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/public /login2.html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1588" y="1050151"/>
            <a:ext cx="1055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bodyParser.json</a:t>
            </a:r>
            <a:r>
              <a:rPr lang="en-US" altLang="ko-KR" sz="1600"/>
              <a:t>()</a:t>
            </a:r>
            <a:r>
              <a:rPr lang="ko-KR" altLang="en-US" sz="1600"/>
              <a:t>를 호출하면서 미들웨어를 설정하면 </a:t>
            </a:r>
            <a:r>
              <a:rPr lang="en-US" altLang="ko-KR" sz="1600"/>
              <a:t>application/json</a:t>
            </a:r>
            <a:r>
              <a:rPr lang="ko-KR" altLang="en-US" sz="1600"/>
              <a:t>형식으로 전달된 요청 파라미터를 파싱할 수 있습니다</a:t>
            </a:r>
            <a:r>
              <a:rPr lang="en-US" altLang="ko-KR" sz="160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2692" y="1634926"/>
            <a:ext cx="6227846" cy="5010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rgbClr val="0070C0"/>
                </a:solidFill>
              </a:rPr>
              <a:t>// server.js </a:t>
            </a:r>
            <a:r>
              <a:rPr lang="ko-KR" altLang="en-US" sz="1600">
                <a:solidFill>
                  <a:srgbClr val="0070C0"/>
                </a:solidFill>
              </a:rPr>
              <a:t>를 수정 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http = require('http')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, path = require('path');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bodyParser = require('body-parser');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app = express();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app.set('port', process.env.PORT || 3000</a:t>
            </a:r>
            <a:r>
              <a:rPr lang="en-US" altLang="ko-KR" sz="1600" smtClean="0">
                <a:solidFill>
                  <a:schemeClr val="tx1"/>
                </a:solidFill>
              </a:rPr>
              <a:t>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app.use('/public', express.static(path.join(__dirname, 'public')));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app.use(bodyParser.urlencoded({ extended: false }));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app.use(bodyParser.json());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app.post('/process/login', function(req, res)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console.log('/process/login </a:t>
            </a:r>
            <a:r>
              <a:rPr lang="ko-KR" altLang="en-US" sz="1600">
                <a:solidFill>
                  <a:schemeClr val="tx1"/>
                </a:solidFill>
              </a:rPr>
              <a:t>처리함</a:t>
            </a:r>
            <a:r>
              <a:rPr lang="en-US" altLang="ko-KR" sz="1600" smtClean="0">
                <a:solidFill>
                  <a:schemeClr val="tx1"/>
                </a:solidFill>
              </a:rPr>
              <a:t>.');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	var paramId = req.param('id');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var paramPassword = req.param('password');</a:t>
            </a:r>
            <a:r>
              <a:rPr lang="en-US" altLang="ko-KR" sz="160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…..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2339" y="4008677"/>
            <a:ext cx="3926539" cy="497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rgbClr val="0070C0"/>
                </a:solidFill>
              </a:rPr>
              <a:t>http://localhost:3000/public/login2.html</a:t>
            </a:r>
          </a:p>
        </p:txBody>
      </p:sp>
    </p:spTree>
    <p:extLst>
      <p:ext uri="{BB962C8B-B14F-4D97-AF65-F5344CB8AC3E}">
        <p14:creationId xmlns:p14="http://schemas.microsoft.com/office/powerpoint/2010/main" val="6960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692773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– router </a:t>
            </a:r>
            <a:r>
              <a:rPr lang="ko-KR" altLang="en-US" b="1" smtClean="0"/>
              <a:t>미들웨어</a:t>
            </a:r>
            <a:endParaRPr lang="en-US" altLang="ko-KR" b="1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91588" y="1050151"/>
            <a:ext cx="1055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라우터 미들웨어는 익스프레스에 포함되어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사용자가 요청한 기능이 무엇인지 패스를 기준으로 구별합니다</a:t>
            </a:r>
            <a:r>
              <a:rPr lang="en-US" altLang="ko-KR" sz="160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65650" y="874809"/>
            <a:ext cx="3966815" cy="2373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rgbClr val="0070C0"/>
                </a:solidFill>
              </a:rPr>
              <a:t>//</a:t>
            </a:r>
            <a:r>
              <a:rPr lang="ko-KR" altLang="en-US" sz="1600">
                <a:solidFill>
                  <a:srgbClr val="0070C0"/>
                </a:solidFill>
              </a:rPr>
              <a:t>라우터 객체 참조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router = express.Router();</a:t>
            </a:r>
          </a:p>
          <a:p>
            <a:endParaRPr lang="en-US" altLang="ko-KR" sz="1600">
              <a:solidFill>
                <a:srgbClr val="0070C0"/>
              </a:solidFill>
            </a:endParaRPr>
          </a:p>
          <a:p>
            <a:r>
              <a:rPr lang="en-US" altLang="ko-KR" sz="1600">
                <a:solidFill>
                  <a:srgbClr val="0070C0"/>
                </a:solidFill>
              </a:rPr>
              <a:t>//</a:t>
            </a:r>
            <a:r>
              <a:rPr lang="ko-KR" altLang="en-US" sz="1600">
                <a:solidFill>
                  <a:srgbClr val="0070C0"/>
                </a:solidFill>
              </a:rPr>
              <a:t>라우터 함수 등록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router.route("/process/login").get(...);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router.route("/process/login").post(...);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...</a:t>
            </a:r>
          </a:p>
          <a:p>
            <a:r>
              <a:rPr lang="en-US" altLang="ko-KR" sz="1600">
                <a:solidFill>
                  <a:srgbClr val="0070C0"/>
                </a:solidFill>
              </a:rPr>
              <a:t>//</a:t>
            </a:r>
            <a:r>
              <a:rPr lang="ko-KR" altLang="en-US" sz="1600">
                <a:solidFill>
                  <a:srgbClr val="0070C0"/>
                </a:solidFill>
              </a:rPr>
              <a:t>라우터 객체를 </a:t>
            </a:r>
            <a:r>
              <a:rPr lang="en-US" altLang="ko-KR" sz="1600">
                <a:solidFill>
                  <a:srgbClr val="0070C0"/>
                </a:solidFill>
              </a:rPr>
              <a:t>app</a:t>
            </a:r>
            <a:r>
              <a:rPr lang="ko-KR" altLang="en-US" sz="1600">
                <a:solidFill>
                  <a:srgbClr val="0070C0"/>
                </a:solidFill>
              </a:rPr>
              <a:t>객체에 등록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app.use('/', router);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04749" y="3756554"/>
          <a:ext cx="10732770" cy="2011680"/>
        </p:xfrm>
        <a:graphic>
          <a:graphicData uri="http://schemas.openxmlformats.org/drawingml/2006/table">
            <a:tbl>
              <a:tblPr/>
              <a:tblGrid>
                <a:gridCol w="2011680"/>
                <a:gridCol w="8721090"/>
              </a:tblGrid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메소드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설명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get(callback)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GET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ko-KR" altLang="en-US" sz="1600" baseline="0" smtClean="0"/>
                        <a:t>방식으로 특정 패스 요청이 발생했을 때 사용할 콜백 함수를 지정합니다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post(callback)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POST </a:t>
                      </a:r>
                      <a:r>
                        <a:rPr lang="ko-KR" altLang="en-US" sz="1600" baseline="0" smtClean="0"/>
                        <a:t>방식으로 특정 패스 요청이 발생했을 때 사용할 콜백 함수를 지정합니다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put(callback)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PUT </a:t>
                      </a:r>
                      <a:r>
                        <a:rPr lang="ko-KR" altLang="en-US" sz="1600" baseline="0" smtClean="0"/>
                        <a:t>방식으로 특정 패스 요청이 발생했을 때 사용할 콜백 함수를 지정합니다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delete(callback)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smtClean="0"/>
                        <a:t>DELETE </a:t>
                      </a:r>
                      <a:r>
                        <a:rPr lang="ko-KR" altLang="en-US" sz="1600" baseline="0" smtClean="0"/>
                        <a:t>방식으로 특정 패스 요청이 발생했을 때 사용할 콜백 함수를 지정합니다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all(callback)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smtClean="0"/>
                        <a:t>모든 요청 방식을 처리하며</a:t>
                      </a:r>
                      <a:r>
                        <a:rPr lang="en-US" altLang="ko-KR" sz="1600" baseline="0" smtClean="0"/>
                        <a:t>, </a:t>
                      </a:r>
                      <a:r>
                        <a:rPr lang="ko-KR" altLang="en-US" sz="1600" baseline="0" smtClean="0"/>
                        <a:t> 특정 패스 요청이 발생했을 때 사용할 콜백 함수를 지정합니다</a:t>
                      </a:r>
                      <a:r>
                        <a:rPr lang="en-US" altLang="ko-KR" sz="1600" baseline="0" smtClean="0"/>
                        <a:t>.</a:t>
                      </a:r>
                      <a:endParaRPr lang="ko-KR" altLang="en-US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템플릿 엔진</a:t>
            </a:r>
            <a:r>
              <a:rPr lang="en-US" altLang="ko-KR"/>
              <a:t>(Pug, EJS)</a:t>
            </a:r>
            <a:r>
              <a:rPr lang="ko-KR" altLang="en-US"/>
              <a:t>은 자바스크립트를 사용해서 </a:t>
            </a:r>
            <a:r>
              <a:rPr lang="en-US" altLang="ko-KR"/>
              <a:t>HTML</a:t>
            </a:r>
            <a:r>
              <a:rPr lang="ko-KR" altLang="en-US"/>
              <a:t>을 렌더링할 수 </a:t>
            </a:r>
            <a:r>
              <a:rPr lang="ko-KR" altLang="en-US"/>
              <a:t>있게 </a:t>
            </a:r>
            <a:r>
              <a:rPr lang="ko-KR" altLang="en-US" smtClean="0"/>
              <a:t>해줍니다</a:t>
            </a:r>
            <a:endParaRPr lang="en-US" altLang="ko-KR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446919" y="1626978"/>
            <a:ext cx="4332115" cy="1632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//app.js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app.set('views', path.join(__dirname,'views'));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app.set('view engine','pug');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...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4649" y="1828800"/>
            <a:ext cx="714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views</a:t>
            </a:r>
            <a:r>
              <a:rPr lang="ko-KR" altLang="en-US" sz="1600"/>
              <a:t>는 템플릿 파일들이 위치한 </a:t>
            </a:r>
            <a:r>
              <a:rPr lang="ko-KR" altLang="en-US" sz="1600"/>
              <a:t>폴더를 </a:t>
            </a:r>
            <a:r>
              <a:rPr lang="ko-KR" altLang="en-US" sz="1600" smtClean="0"/>
              <a:t>지정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res.render </a:t>
            </a:r>
            <a:r>
              <a:rPr lang="ko-KR" altLang="en-US" sz="1600"/>
              <a:t>메서드가 </a:t>
            </a:r>
            <a:r>
              <a:rPr lang="en-US" altLang="ko-KR" sz="1600"/>
              <a:t>views</a:t>
            </a:r>
            <a:r>
              <a:rPr lang="ko-KR" altLang="en-US" sz="1600" smtClean="0"/>
              <a:t> </a:t>
            </a:r>
            <a:r>
              <a:rPr lang="ko-KR" altLang="en-US" sz="1600"/>
              <a:t>폴더 기준으로 템플릿 엔진을 </a:t>
            </a:r>
            <a:r>
              <a:rPr lang="ko-KR" altLang="en-US" sz="1600"/>
              <a:t>찾아서 </a:t>
            </a:r>
            <a:r>
              <a:rPr lang="ko-KR" altLang="en-US" sz="1600" smtClean="0"/>
              <a:t>렌더링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res.render</a:t>
            </a:r>
            <a:r>
              <a:rPr lang="en-US" altLang="ko-KR" sz="1600"/>
              <a:t>('index')</a:t>
            </a:r>
            <a:r>
              <a:rPr lang="ko-KR" altLang="en-US" sz="1600"/>
              <a:t>라면 </a:t>
            </a:r>
            <a:r>
              <a:rPr lang="en-US" altLang="ko-KR" sz="1600"/>
              <a:t>views/index.pug</a:t>
            </a:r>
            <a:r>
              <a:rPr lang="ko-KR" altLang="en-US" sz="1600"/>
              <a:t>를 </a:t>
            </a:r>
            <a:r>
              <a:rPr lang="ko-KR" altLang="en-US" sz="1600" smtClean="0"/>
              <a:t>렌더링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res.render</a:t>
            </a:r>
            <a:r>
              <a:rPr lang="en-US" altLang="ko-KR" sz="1600"/>
              <a:t>('admin/main')</a:t>
            </a:r>
            <a:r>
              <a:rPr lang="ko-KR" altLang="en-US" sz="1600"/>
              <a:t>라면 </a:t>
            </a:r>
            <a:r>
              <a:rPr lang="en-US" altLang="ko-KR" sz="1600"/>
              <a:t>views/admin/main.pug</a:t>
            </a:r>
            <a:r>
              <a:rPr lang="ko-KR" altLang="en-US" sz="1600"/>
              <a:t>를 </a:t>
            </a:r>
            <a:r>
              <a:rPr lang="ko-KR" altLang="en-US" sz="1600" smtClean="0"/>
              <a:t>렌더링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6356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smtClean="0"/>
              <a:t> </a:t>
            </a:r>
            <a:r>
              <a:rPr lang="en-US" altLang="ko-KR" b="1"/>
              <a:t>Express </a:t>
            </a:r>
            <a:r>
              <a:rPr lang="en-US" altLang="ko-KR" b="1" smtClean="0"/>
              <a:t>framework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92802" y="1791956"/>
            <a:ext cx="5020575" cy="4441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rgbClr val="0070C0"/>
                </a:solidFill>
              </a:rPr>
              <a:t>// server.js </a:t>
            </a:r>
            <a:r>
              <a:rPr lang="ko-KR" altLang="en-US" sz="1600">
                <a:solidFill>
                  <a:srgbClr val="0070C0"/>
                </a:solidFill>
              </a:rPr>
              <a:t>를 </a:t>
            </a:r>
            <a:r>
              <a:rPr lang="ko-KR" altLang="en-US" sz="1600" smtClean="0">
                <a:solidFill>
                  <a:srgbClr val="0070C0"/>
                </a:solidFill>
              </a:rPr>
              <a:t>수정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express = require('express');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app = express();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라우터 모듈인 </a:t>
            </a:r>
            <a:r>
              <a:rPr lang="en-US" altLang="ko-KR" sz="1600">
                <a:solidFill>
                  <a:schemeClr val="tx1"/>
                </a:solidFill>
              </a:rPr>
              <a:t>main.js </a:t>
            </a:r>
            <a:r>
              <a:rPr lang="ko-KR" altLang="en-US" sz="1600">
                <a:solidFill>
                  <a:schemeClr val="tx1"/>
                </a:solidFill>
              </a:rPr>
              <a:t>를 불러와서 </a:t>
            </a:r>
            <a:r>
              <a:rPr lang="en-US" altLang="ko-KR" sz="1600">
                <a:solidFill>
                  <a:schemeClr val="tx1"/>
                </a:solidFill>
              </a:rPr>
              <a:t>app </a:t>
            </a:r>
            <a:r>
              <a:rPr lang="ko-KR" altLang="en-US" sz="1600">
                <a:solidFill>
                  <a:schemeClr val="tx1"/>
                </a:solidFill>
              </a:rPr>
              <a:t>에 전달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router = require('./router/main')(app);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서버가 읽을 수 있도록 </a:t>
            </a:r>
            <a:r>
              <a:rPr lang="en-US" altLang="ko-KR" sz="1600">
                <a:solidFill>
                  <a:schemeClr val="tx1"/>
                </a:solidFill>
              </a:rPr>
              <a:t>HTML </a:t>
            </a:r>
            <a:r>
              <a:rPr lang="ko-KR" altLang="en-US" sz="1600">
                <a:solidFill>
                  <a:schemeClr val="tx1"/>
                </a:solidFill>
              </a:rPr>
              <a:t>의 위치를 정의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app.set('views', __dirname + '/views');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서버가 </a:t>
            </a:r>
            <a:r>
              <a:rPr lang="en-US" altLang="ko-KR" sz="1600">
                <a:solidFill>
                  <a:schemeClr val="tx1"/>
                </a:solidFill>
              </a:rPr>
              <a:t>HTML </a:t>
            </a:r>
            <a:r>
              <a:rPr lang="ko-KR" altLang="en-US" sz="1600">
                <a:solidFill>
                  <a:schemeClr val="tx1"/>
                </a:solidFill>
              </a:rPr>
              <a:t>렌더링을 할 때</a:t>
            </a:r>
            <a:r>
              <a:rPr lang="en-US" altLang="ko-KR" sz="1600">
                <a:solidFill>
                  <a:schemeClr val="tx1"/>
                </a:solidFill>
              </a:rPr>
              <a:t>, EJS </a:t>
            </a:r>
            <a:r>
              <a:rPr lang="ko-KR" altLang="en-US" sz="1600">
                <a:solidFill>
                  <a:schemeClr val="tx1"/>
                </a:solidFill>
              </a:rPr>
              <a:t>엔진을 사용하도록 설정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app.set('view engine', 'ejs');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app.engine('html', require('ejs').renderFile);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var server = app.listen(3000, function(){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console.log("Express server has started on port 3000")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8532" y="1276350"/>
            <a:ext cx="442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myapp&gt;npm install ejs</a:t>
            </a:r>
          </a:p>
          <a:p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Pug </a:t>
            </a:r>
            <a:r>
              <a:rPr lang="ko-KR" altLang="en-US"/>
              <a:t>공식 홈페이지</a:t>
            </a:r>
            <a:r>
              <a:rPr lang="en-US" altLang="ko-KR"/>
              <a:t>: https://pugjs.org/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탭 </a:t>
            </a:r>
            <a:r>
              <a:rPr lang="ko-KR" altLang="en-US"/>
              <a:t>또는 스페이스로만 태그의 부모 자식 관계를 규명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모든 파일에 동일한 종류의 들여쓰기를 적용</a:t>
            </a:r>
            <a:endParaRPr lang="en-US" altLang="ko-KR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049678"/>
              </p:ext>
            </p:extLst>
          </p:nvPr>
        </p:nvGraphicFramePr>
        <p:xfrm>
          <a:off x="811055" y="2276478"/>
          <a:ext cx="10670875" cy="2133600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310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0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doctype 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head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title= title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link(rel='stylesheet', href='/stylesheets/style.css')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&lt;!DOCTYPE 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&lt;title&gt;</a:t>
                      </a:r>
                      <a:r>
                        <a:rPr lang="ko-KR" altLang="en-US" sz="1600" smtClean="0"/>
                        <a:t>익스프레스</a:t>
                      </a:r>
                      <a:r>
                        <a:rPr lang="en-US" altLang="ko-KR" sz="1600" smtClean="0"/>
                        <a:t>&lt;/title&gt;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&lt;link rel="stylesheet" href="/stylesheets/style.css"&gt;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&lt;/html&gt;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div </a:t>
            </a:r>
            <a:r>
              <a:rPr lang="ko-KR" altLang="en-US"/>
              <a:t>태그인 경우 </a:t>
            </a:r>
            <a:r>
              <a:rPr lang="en-US" altLang="ko-KR"/>
              <a:t>div </a:t>
            </a:r>
            <a:r>
              <a:rPr lang="ko-KR" altLang="en-US"/>
              <a:t>문자는 생략할 </a:t>
            </a:r>
            <a:r>
              <a:rPr lang="ko-KR" altLang="en-US"/>
              <a:t>수 </a:t>
            </a:r>
            <a:r>
              <a:rPr lang="ko-KR" altLang="en-US" smtClean="0"/>
              <a:t>있습니다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id</a:t>
            </a:r>
            <a:r>
              <a:rPr lang="ko-KR" altLang="en-US"/>
              <a:t>속성은 </a:t>
            </a:r>
            <a:r>
              <a:rPr lang="en-US" altLang="ko-KR"/>
              <a:t>#,  class</a:t>
            </a:r>
            <a:r>
              <a:rPr lang="ko-KR" altLang="en-US"/>
              <a:t>속성은  </a:t>
            </a:r>
            <a:r>
              <a:rPr lang="en-US" altLang="ko-KR"/>
              <a:t>.</a:t>
            </a:r>
            <a:r>
              <a:rPr lang="ko-KR" altLang="en-US"/>
              <a:t>과 </a:t>
            </a:r>
            <a:r>
              <a:rPr lang="ko-KR" altLang="en-US"/>
              <a:t>함께 </a:t>
            </a:r>
            <a:r>
              <a:rPr lang="ko-KR" altLang="en-US" smtClean="0"/>
              <a:t>정의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HTML </a:t>
            </a:r>
            <a:r>
              <a:rPr lang="ko-KR" altLang="en-US"/>
              <a:t>텍스트는  태그 또는 속성 뒤에 한 칸을 </a:t>
            </a:r>
            <a:r>
              <a:rPr lang="ko-KR" altLang="en-US"/>
              <a:t>띄고 </a:t>
            </a:r>
            <a:r>
              <a:rPr lang="ko-KR" altLang="en-US" smtClean="0"/>
              <a:t>입력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에디터에서 텍스트를 여러 줄 입력하고 싶다면  파이프</a:t>
            </a:r>
            <a:r>
              <a:rPr lang="en-US" altLang="ko-KR"/>
              <a:t>(|)</a:t>
            </a:r>
            <a:r>
              <a:rPr lang="ko-KR" altLang="en-US"/>
              <a:t>를 넣어줍니다</a:t>
            </a:r>
            <a:r>
              <a:rPr lang="en-US" altLang="ko-KR"/>
              <a:t>. HTML </a:t>
            </a:r>
            <a:r>
              <a:rPr lang="ko-KR" altLang="en-US"/>
              <a:t>코드에서는 한 줄로 나옵니다</a:t>
            </a:r>
            <a:r>
              <a:rPr lang="en-US" altLang="ko-KR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341721"/>
              </p:ext>
            </p:extLst>
          </p:nvPr>
        </p:nvGraphicFramePr>
        <p:xfrm>
          <a:off x="1057829" y="2582492"/>
          <a:ext cx="10670875" cy="3477701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3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1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#login-button</a:t>
                      </a:r>
                    </a:p>
                    <a:p>
                      <a:pPr latinLnBrk="1"/>
                      <a:r>
                        <a:rPr lang="en-US" altLang="ko-KR" sz="1600" smtClean="0"/>
                        <a:t>.post-image</a:t>
                      </a:r>
                    </a:p>
                    <a:p>
                      <a:pPr latinLnBrk="1"/>
                      <a:r>
                        <a:rPr lang="en-US" altLang="ko-KR" sz="1600" smtClean="0"/>
                        <a:t>span#highlight</a:t>
                      </a:r>
                    </a:p>
                    <a:p>
                      <a:pPr latinLnBrk="1"/>
                      <a:r>
                        <a:rPr lang="en-US" altLang="ko-KR" sz="1600" smtClean="0"/>
                        <a:t>p.hidden.full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&lt;div id="login-button"&gt;&lt;/div&gt;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&lt;div class="post-image"&gt;&lt;/div&gt;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&lt;span id="highlight"&gt;&lt;/span&gt;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 class="hidden full"&gt;&lt;/p&gt;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02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 Welcome to Express</a:t>
                      </a:r>
                    </a:p>
                    <a:p>
                      <a:pPr latinLnBrk="1"/>
                      <a:r>
                        <a:rPr lang="en-US" altLang="ko-KR" sz="1600" smtClean="0"/>
                        <a:t>button(type='submit') </a:t>
                      </a:r>
                      <a:r>
                        <a:rPr lang="ko-KR" altLang="en-US" sz="1600" smtClean="0"/>
                        <a:t>전송</a:t>
                      </a:r>
                      <a:endParaRPr lang="en-US" altLang="ko-KR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&lt;p&gt;Welcome to Express&lt;/p&gt;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&lt;button type="submit"&gt;</a:t>
                      </a:r>
                      <a:r>
                        <a:rPr lang="ko-KR" altLang="en-US" sz="1600" smtClean="0"/>
                        <a:t>전송</a:t>
                      </a:r>
                      <a:r>
                        <a:rPr lang="en-US" altLang="ko-KR" sz="1600" smtClean="0"/>
                        <a:t>&lt;/button&gt;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5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</a:t>
                      </a:r>
                    </a:p>
                    <a:p>
                      <a:pPr latinLnBrk="1"/>
                      <a:r>
                        <a:rPr lang="en-US" altLang="ko-KR" sz="1600" smtClean="0"/>
                        <a:t>  | </a:t>
                      </a:r>
                      <a:r>
                        <a:rPr lang="ko-KR" altLang="en-US" sz="1600" smtClean="0"/>
                        <a:t>안녕하세요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| </a:t>
                      </a:r>
                      <a:r>
                        <a:rPr lang="ko-KR" altLang="en-US" sz="1600" smtClean="0"/>
                        <a:t>여러 줄을 입력합니다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br</a:t>
                      </a:r>
                    </a:p>
                    <a:p>
                      <a:pPr latinLnBrk="1"/>
                      <a:r>
                        <a:rPr lang="en-US" altLang="ko-KR" sz="1600" smtClean="0"/>
                        <a:t>  | </a:t>
                      </a:r>
                      <a:r>
                        <a:rPr lang="ko-KR" altLang="en-US" sz="1600" smtClean="0"/>
                        <a:t>태그도 중간에 넣을 수 있습니다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안녕하세요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여러 줄을 입력합니다</a:t>
                      </a:r>
                      <a:r>
                        <a:rPr lang="en-US" altLang="ko-KR" sz="1600" smtClean="0"/>
                        <a:t>.&lt;br /&gt;</a:t>
                      </a:r>
                      <a:r>
                        <a:rPr lang="ko-KR" altLang="en-US" sz="1600" smtClean="0"/>
                        <a:t>태그도 중간에 넣을 수 있습니다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style</a:t>
            </a:r>
            <a:r>
              <a:rPr lang="ko-KR" altLang="en-US"/>
              <a:t>이나 </a:t>
            </a:r>
            <a:r>
              <a:rPr lang="en-US" altLang="ko-KR"/>
              <a:t>script </a:t>
            </a:r>
            <a:r>
              <a:rPr lang="ko-KR" altLang="en-US"/>
              <a:t>태그로 </a:t>
            </a:r>
            <a:r>
              <a:rPr lang="en-US" altLang="ko-KR"/>
              <a:t>CSS </a:t>
            </a:r>
            <a:r>
              <a:rPr lang="ko-KR" altLang="en-US"/>
              <a:t>또는 자바스크립트 코드를 작성하고 싶다면  태그 뒤에 점</a:t>
            </a:r>
            <a:r>
              <a:rPr lang="en-US" altLang="ko-KR"/>
              <a:t>(.)</a:t>
            </a:r>
            <a:r>
              <a:rPr lang="ko-KR" altLang="en-US"/>
              <a:t>을 붙여줍니다</a:t>
            </a:r>
            <a:r>
              <a:rPr lang="en-US" altLang="ko-KR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3520"/>
              </p:ext>
            </p:extLst>
          </p:nvPr>
        </p:nvGraphicFramePr>
        <p:xfrm>
          <a:off x="1057829" y="1552682"/>
          <a:ext cx="10670875" cy="2621280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3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1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style.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h1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font-size: 30px;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script.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var message ='Pug';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alert(message);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&lt;style&gt;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h1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font-size: 30px;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&lt;/style&gt;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&lt;script&gt;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var message ='Pug';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alert(message);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&lt;/script&gt;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90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1372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377" y="848146"/>
            <a:ext cx="10032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REPL(Read </a:t>
            </a:r>
            <a:r>
              <a:rPr lang="en-US" altLang="ko-KR" b="1" dirty="0" err="1"/>
              <a:t>Eval</a:t>
            </a:r>
            <a:r>
              <a:rPr lang="en-US" altLang="ko-KR" b="1" dirty="0"/>
              <a:t> Print Loop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실습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자바스크립트 코드를 </a:t>
            </a:r>
            <a:r>
              <a:rPr lang="ko-KR" altLang="en-US" sz="1600" dirty="0" err="1"/>
              <a:t>테스팅</a:t>
            </a:r>
            <a:r>
              <a:rPr lang="ko-KR" altLang="en-US" sz="1600" dirty="0"/>
              <a:t> 및 디버깅할 때 유용하게 사용됩니다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쉘</a:t>
            </a:r>
            <a:r>
              <a:rPr lang="en-US" altLang="ko-KR" sz="1600" dirty="0"/>
              <a:t>/</a:t>
            </a:r>
            <a:r>
              <a:rPr lang="ko-KR" altLang="en-US" sz="1600" dirty="0"/>
              <a:t>콘솔에 </a:t>
            </a:r>
            <a:r>
              <a:rPr lang="ko-KR" altLang="en-US" sz="1600" dirty="0" err="1"/>
              <a:t>파라미터</a:t>
            </a:r>
            <a:r>
              <a:rPr lang="ko-KR" altLang="en-US" sz="1600" dirty="0"/>
              <a:t> 없이 </a:t>
            </a:r>
            <a:r>
              <a:rPr lang="en-US" altLang="ko-KR" sz="1600" dirty="0"/>
              <a:t>node </a:t>
            </a:r>
            <a:r>
              <a:rPr lang="ko-KR" altLang="en-US" sz="1600" dirty="0"/>
              <a:t>를 실행하여 실행 </a:t>
            </a:r>
            <a:r>
              <a:rPr lang="en-US" altLang="ko-KR" sz="1600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간단한 </a:t>
            </a:r>
            <a:r>
              <a:rPr lang="ko-KR" altLang="en-US" sz="1600" dirty="0" err="1"/>
              <a:t>표현식</a:t>
            </a:r>
            <a:r>
              <a:rPr lang="ko-KR" altLang="en-US" sz="1600" dirty="0"/>
              <a:t> 사용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변수에 값을 저장하고 나중에 다시 출력 할 수 있습니다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밑줄 </a:t>
            </a:r>
            <a:r>
              <a:rPr lang="en-US" altLang="ko-KR" sz="1600" dirty="0"/>
              <a:t>_ </a:t>
            </a:r>
            <a:r>
              <a:rPr lang="ko-KR" altLang="en-US" sz="1600" dirty="0"/>
              <a:t>변수는 최근 결과값을 지칭합니다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479" y="2596897"/>
            <a:ext cx="2514484" cy="13472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479" y="4117016"/>
            <a:ext cx="3391271" cy="25154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3929" y="2971804"/>
            <a:ext cx="3071718" cy="34474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2590" y="2971805"/>
            <a:ext cx="2836190" cy="3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자바스크립트 변수를 템플릿에 렌더링할 수 있습니다</a:t>
            </a:r>
            <a:r>
              <a:rPr lang="en-US" altLang="ko-KR"/>
              <a:t>. res.render </a:t>
            </a:r>
            <a:r>
              <a:rPr lang="ko-KR" altLang="en-US"/>
              <a:t>호출 시 보내는 변수를 </a:t>
            </a:r>
            <a:r>
              <a:rPr lang="en-US" altLang="ko-KR"/>
              <a:t>Pug</a:t>
            </a:r>
            <a:r>
              <a:rPr lang="ko-KR" altLang="en-US"/>
              <a:t>가 </a:t>
            </a:r>
            <a:r>
              <a:rPr lang="ko-KR" altLang="en-US"/>
              <a:t>처리해줍니다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48255" y="1815154"/>
            <a:ext cx="4267124" cy="1043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en-US" altLang="ko-KR" sz="1600" smtClean="0">
                <a:solidFill>
                  <a:schemeClr val="tx1"/>
                </a:solidFill>
              </a:rPr>
              <a:t>routes/index.js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router.get('/',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res.render('index', { title:'Express'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7117" y="1815154"/>
            <a:ext cx="564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index.pug</a:t>
            </a:r>
            <a:r>
              <a:rPr lang="ko-KR" altLang="en-US" sz="1600"/>
              <a:t>를 </a:t>
            </a:r>
            <a:r>
              <a:rPr lang="en-US" altLang="ko-KR" sz="1600"/>
              <a:t>HTML</a:t>
            </a:r>
            <a:r>
              <a:rPr lang="ko-KR" altLang="en-US" sz="1600"/>
              <a:t>로 렌더링하면서 </a:t>
            </a:r>
            <a:r>
              <a:rPr lang="en-US" altLang="ko-KR" sz="1600"/>
              <a:t>{ title:'Express' }</a:t>
            </a:r>
            <a:r>
              <a:rPr lang="ko-KR" altLang="en-US" sz="1600"/>
              <a:t>라는 객체를 변수로 집어 넣습니다</a:t>
            </a:r>
            <a:r>
              <a:rPr lang="en-US" altLang="ko-KR" sz="1600"/>
              <a:t>. layout.pug</a:t>
            </a:r>
            <a:r>
              <a:rPr lang="ko-KR" altLang="en-US" sz="1600"/>
              <a:t>와 </a:t>
            </a:r>
            <a:r>
              <a:rPr lang="en-US" altLang="ko-KR" sz="1600"/>
              <a:t>index.pug</a:t>
            </a:r>
            <a:r>
              <a:rPr lang="ko-KR" altLang="en-US" sz="1600"/>
              <a:t>의 </a:t>
            </a:r>
            <a:r>
              <a:rPr lang="en-US" altLang="ko-KR" sz="1600"/>
              <a:t>title </a:t>
            </a:r>
            <a:r>
              <a:rPr lang="ko-KR" altLang="en-US" sz="1600"/>
              <a:t>부분이 모두 </a:t>
            </a:r>
            <a:r>
              <a:rPr lang="en-US" altLang="ko-KR" sz="1600"/>
              <a:t>Express</a:t>
            </a:r>
            <a:r>
              <a:rPr lang="ko-KR" altLang="en-US" sz="1600"/>
              <a:t>로 치환됩니다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9" name="직사각형 8"/>
          <p:cNvSpPr/>
          <p:nvPr/>
        </p:nvSpPr>
        <p:spPr>
          <a:xfrm>
            <a:off x="1148255" y="3021829"/>
            <a:ext cx="4267124" cy="1097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router.get('/', function(req, res, next)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res.locals.title ='Express';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res.render('index');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}); 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72577" y="2858610"/>
            <a:ext cx="549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res.render</a:t>
            </a:r>
            <a:r>
              <a:rPr lang="ko-KR" altLang="en-US" sz="1600"/>
              <a:t> 메서드에 두 번째 인자로 변수 객체를 넣는 대신</a:t>
            </a:r>
            <a:r>
              <a:rPr lang="en-US" altLang="ko-KR" sz="1600"/>
              <a:t>, app.js</a:t>
            </a:r>
            <a:r>
              <a:rPr lang="ko-KR" altLang="en-US" sz="1600"/>
              <a:t>의 에러 처리 미들웨어처럼 </a:t>
            </a:r>
            <a:r>
              <a:rPr lang="en-US" altLang="ko-KR" sz="1600"/>
              <a:t>res.locals</a:t>
            </a:r>
            <a:r>
              <a:rPr lang="ko-KR" altLang="en-US" sz="1600"/>
              <a:t> 객체를 </a:t>
            </a:r>
            <a:r>
              <a:rPr lang="ko-KR" altLang="en-US" sz="1600"/>
              <a:t>사용해서 </a:t>
            </a:r>
            <a:r>
              <a:rPr lang="ko-KR" altLang="en-US" sz="1600" smtClean="0"/>
              <a:t>변수 저장할 수 있습니다</a:t>
            </a:r>
            <a:r>
              <a:rPr lang="en-US" altLang="ko-KR" sz="16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템플릿 엔진이 </a:t>
            </a:r>
            <a:r>
              <a:rPr lang="en-US" altLang="ko-KR" sz="1600"/>
              <a:t>res.locals </a:t>
            </a:r>
            <a:r>
              <a:rPr lang="ko-KR" altLang="en-US" sz="1600"/>
              <a:t>객체를 읽어서 변수에 저장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라우터뿐만 아니라 다른 미들웨어에서도 </a:t>
            </a:r>
            <a:r>
              <a:rPr lang="en-US" altLang="ko-KR" sz="1600"/>
              <a:t>res.locals </a:t>
            </a:r>
            <a:r>
              <a:rPr lang="ko-KR" altLang="en-US" sz="1600"/>
              <a:t>객체에 접근 가능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11191"/>
              </p:ext>
            </p:extLst>
          </p:nvPr>
        </p:nvGraphicFramePr>
        <p:xfrm>
          <a:off x="871399" y="4500068"/>
          <a:ext cx="10670875" cy="1456848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31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1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h1= title</a:t>
                      </a:r>
                    </a:p>
                    <a:p>
                      <a:pPr latinLnBrk="1"/>
                      <a:r>
                        <a:rPr lang="en-US" altLang="ko-KR" sz="1600" smtClean="0"/>
                        <a:t>p Welcome to # {title}</a:t>
                      </a:r>
                    </a:p>
                    <a:p>
                      <a:pPr latinLnBrk="1"/>
                      <a:r>
                        <a:rPr lang="en-US" altLang="ko-KR" sz="1600" smtClean="0"/>
                        <a:t>button(class=title, type='submit') </a:t>
                      </a:r>
                      <a:r>
                        <a:rPr lang="ko-KR" altLang="en-US" sz="1600" smtClean="0"/>
                        <a:t>전송</a:t>
                      </a:r>
                    </a:p>
                    <a:p>
                      <a:pPr latinLnBrk="1"/>
                      <a:r>
                        <a:rPr lang="en-US" altLang="ko-KR" sz="1600" smtClean="0"/>
                        <a:t>input(placeholder=title +' </a:t>
                      </a:r>
                      <a:r>
                        <a:rPr lang="ko-KR" altLang="en-US" sz="1600" smtClean="0"/>
                        <a:t>연습</a:t>
                      </a:r>
                      <a:r>
                        <a:rPr lang="en-US" altLang="ko-KR" sz="1600" smtClean="0"/>
                        <a:t>')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&lt;h1&gt;Express&lt;/h1&gt;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&lt;p&gt;Welcome to Express&lt;/p&gt;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&lt;button class="Express" type="submit"&gt;</a:t>
                      </a:r>
                      <a:r>
                        <a:rPr lang="ko-KR" altLang="en-US" sz="1600" smtClean="0"/>
                        <a:t>전송</a:t>
                      </a:r>
                      <a:r>
                        <a:rPr lang="en-US" altLang="ko-KR" sz="1600" smtClean="0"/>
                        <a:t>&lt;/button&gt;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&lt;input placeholder="Express </a:t>
                      </a:r>
                      <a:r>
                        <a:rPr lang="ko-KR" altLang="en-US" sz="1600" smtClean="0"/>
                        <a:t>연습</a:t>
                      </a:r>
                      <a:r>
                        <a:rPr lang="en-US" altLang="ko-KR" sz="1600" smtClean="0"/>
                        <a:t>" /&gt;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0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변수를 텍스트로 사용하고 싶다면 태그 뒤에 </a:t>
            </a:r>
            <a:r>
              <a:rPr lang="en-US" altLang="ko-KR"/>
              <a:t>=</a:t>
            </a:r>
            <a:r>
              <a:rPr lang="ko-KR" altLang="en-US"/>
              <a:t>를 붙인 후 변수를 입력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속성에도 </a:t>
            </a:r>
            <a:r>
              <a:rPr lang="en-US" altLang="ko-KR"/>
              <a:t>=</a:t>
            </a:r>
            <a:r>
              <a:rPr lang="ko-KR" altLang="en-US"/>
              <a:t>를 붙인 후 변수 사용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텍스트 중간에 변수를 넣으려면 </a:t>
            </a:r>
            <a:r>
              <a:rPr lang="en-US" altLang="ko-KR"/>
              <a:t># {</a:t>
            </a:r>
            <a:r>
              <a:rPr lang="ko-KR" altLang="en-US"/>
              <a:t>변수</a:t>
            </a:r>
            <a:r>
              <a:rPr lang="en-US" altLang="ko-KR"/>
              <a:t>}</a:t>
            </a:r>
            <a:r>
              <a:rPr lang="ko-KR" altLang="en-US"/>
              <a:t>를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내부에 직접 변수를 선언할 수도 있습니다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빼기</a:t>
            </a:r>
            <a:r>
              <a:rPr lang="en-US" altLang="ko-KR"/>
              <a:t>(-)</a:t>
            </a:r>
            <a:r>
              <a:rPr lang="ko-KR" altLang="en-US"/>
              <a:t>를 먼저 입력하면 뒤에 자바스크립트 구문을 작성할 수 </a:t>
            </a:r>
            <a:r>
              <a:rPr lang="ko-KR" altLang="en-US"/>
              <a:t>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Pug</a:t>
            </a:r>
            <a:r>
              <a:rPr lang="ko-KR" altLang="en-US"/>
              <a:t>는 기본적으로 변수의 특수문자를 </a:t>
            </a:r>
            <a:r>
              <a:rPr lang="en-US" altLang="ko-KR"/>
              <a:t>HTML </a:t>
            </a:r>
            <a:r>
              <a:rPr lang="ko-KR" altLang="en-US"/>
              <a:t>엔티티로 이스케이프합니다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이스케이프 하지 않을 경우 </a:t>
            </a:r>
            <a:r>
              <a:rPr lang="en-US" altLang="ko-KR"/>
              <a:t>= </a:t>
            </a:r>
            <a:r>
              <a:rPr lang="ko-KR" altLang="en-US"/>
              <a:t>대신 </a:t>
            </a:r>
            <a:r>
              <a:rPr lang="en-US" altLang="ko-KR"/>
              <a:t>! =</a:t>
            </a:r>
            <a:r>
              <a:rPr lang="ko-KR" altLang="en-US"/>
              <a:t>를 사용 </a:t>
            </a:r>
            <a:r>
              <a:rPr lang="en-US" altLang="ko-KR" smtClean="0"/>
              <a:t> 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89081"/>
              </p:ext>
            </p:extLst>
          </p:nvPr>
        </p:nvGraphicFramePr>
        <p:xfrm>
          <a:off x="942419" y="3345972"/>
          <a:ext cx="10670875" cy="2095309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- var node ='Node.js'</a:t>
                      </a:r>
                    </a:p>
                    <a:p>
                      <a:pPr latinLnBrk="1"/>
                      <a:r>
                        <a:rPr lang="en-US" altLang="ko-KR" sz="1600" smtClean="0"/>
                        <a:t>- var js ='Javascript'</a:t>
                      </a:r>
                    </a:p>
                    <a:p>
                      <a:pPr latinLnBrk="1"/>
                      <a:r>
                        <a:rPr lang="en-US" altLang="ko-KR" sz="1600" smtClean="0"/>
                        <a:t>p # {node}</a:t>
                      </a:r>
                      <a:r>
                        <a:rPr lang="ko-KR" altLang="en-US" sz="1600" smtClean="0"/>
                        <a:t>와 </a:t>
                      </a:r>
                      <a:r>
                        <a:rPr lang="en-US" altLang="ko-KR" sz="1600" smtClean="0"/>
                        <a:t># {js}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 &lt;p&gt;Node.js</a:t>
                      </a:r>
                      <a:r>
                        <a:rPr lang="ko-KR" altLang="en-US" sz="1600" smtClean="0"/>
                        <a:t>와 </a:t>
                      </a:r>
                      <a:r>
                        <a:rPr lang="en-US" altLang="ko-KR" sz="1600" smtClean="0"/>
                        <a:t>Javascript&lt;/p&gt;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p='&lt;strong&gt;</a:t>
                      </a:r>
                      <a:r>
                        <a:rPr lang="ko-KR" altLang="en-US" sz="1600" smtClean="0"/>
                        <a:t>이스케이프</a:t>
                      </a:r>
                      <a:r>
                        <a:rPr lang="en-US" altLang="ko-KR" sz="1600" smtClean="0"/>
                        <a:t>&lt;/strong&gt;'</a:t>
                      </a:r>
                    </a:p>
                    <a:p>
                      <a:pPr latinLnBrk="1"/>
                      <a:r>
                        <a:rPr lang="en-US" altLang="ko-KR" sz="1600" smtClean="0"/>
                        <a:t>p! ='&lt;strong&gt;</a:t>
                      </a:r>
                      <a:r>
                        <a:rPr lang="ko-KR" altLang="en-US" sz="1600" smtClean="0"/>
                        <a:t>이스케이프하지 않음</a:t>
                      </a:r>
                      <a:r>
                        <a:rPr lang="en-US" altLang="ko-KR" sz="1600" smtClean="0"/>
                        <a:t>&lt;/strong&gt;'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&lt;p&gt;&amp;lt;strong&amp;gt;</a:t>
                      </a:r>
                      <a:r>
                        <a:rPr lang="ko-KR" altLang="en-US" sz="1600" smtClean="0"/>
                        <a:t>이스케이프</a:t>
                      </a:r>
                      <a:r>
                        <a:rPr lang="en-US" altLang="ko-KR" sz="1600" smtClean="0"/>
                        <a:t>&amp;lt;/strong&amp;gt;&lt;/p&gt;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&lt;p&gt;&lt;strong&gt;</a:t>
                      </a:r>
                      <a:r>
                        <a:rPr lang="ko-KR" altLang="en-US" sz="1600" smtClean="0"/>
                        <a:t>이스케이프하지 않음</a:t>
                      </a:r>
                      <a:r>
                        <a:rPr lang="en-US" altLang="ko-KR" sz="1600" smtClean="0"/>
                        <a:t>&lt;/strong&gt;&lt;/p&gt;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반복문 </a:t>
            </a:r>
            <a:r>
              <a:rPr lang="en-US" altLang="ko-KR" smtClean="0"/>
              <a:t>- each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24981"/>
              </p:ext>
            </p:extLst>
          </p:nvPr>
        </p:nvGraphicFramePr>
        <p:xfrm>
          <a:off x="969052" y="1614826"/>
          <a:ext cx="10670875" cy="3931920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ul</a:t>
                      </a:r>
                    </a:p>
                    <a:p>
                      <a:pPr latinLnBrk="1"/>
                      <a:r>
                        <a:rPr lang="en-US" altLang="ko-KR" sz="1600" smtClean="0"/>
                        <a:t>  each fruit in ['</a:t>
                      </a:r>
                      <a:r>
                        <a:rPr lang="ko-KR" altLang="en-US" sz="1600" smtClean="0"/>
                        <a:t>사과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배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오렌지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바나나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복숭아</a:t>
                      </a:r>
                      <a:r>
                        <a:rPr lang="en-US" altLang="ko-KR" sz="1600" smtClean="0"/>
                        <a:t>']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li= fruit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 &lt;ul&gt;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</a:t>
                      </a:r>
                      <a:r>
                        <a:rPr lang="ko-KR" altLang="en-US" sz="1600" smtClean="0"/>
                        <a:t>사과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</a:t>
                      </a:r>
                      <a:r>
                        <a:rPr lang="ko-KR" altLang="en-US" sz="1600" smtClean="0"/>
                        <a:t>배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</a:t>
                      </a:r>
                      <a:r>
                        <a:rPr lang="ko-KR" altLang="en-US" sz="1600" smtClean="0"/>
                        <a:t>오렌지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</a:t>
                      </a:r>
                      <a:r>
                        <a:rPr lang="ko-KR" altLang="en-US" sz="1600" smtClean="0"/>
                        <a:t>바나나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</a:t>
                      </a:r>
                      <a:r>
                        <a:rPr lang="ko-KR" altLang="en-US" sz="1600" smtClean="0"/>
                        <a:t>복숭아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&lt;/ul&gt;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ul</a:t>
                      </a:r>
                    </a:p>
                    <a:p>
                      <a:pPr latinLnBrk="1"/>
                      <a:r>
                        <a:rPr lang="en-US" altLang="ko-KR" sz="1600" smtClean="0"/>
                        <a:t>  each fruit, index in ['</a:t>
                      </a:r>
                      <a:r>
                        <a:rPr lang="ko-KR" altLang="en-US" sz="1600" smtClean="0"/>
                        <a:t>사과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배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오렌지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바나나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복숭아</a:t>
                      </a:r>
                      <a:r>
                        <a:rPr lang="en-US" altLang="ko-KR" sz="1600" smtClean="0"/>
                        <a:t>']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li= (index + 1) +'</a:t>
                      </a:r>
                      <a:r>
                        <a:rPr lang="ko-KR" altLang="en-US" sz="1600" smtClean="0"/>
                        <a:t>번째</a:t>
                      </a:r>
                      <a:r>
                        <a:rPr lang="en-US" altLang="ko-KR" sz="1600" smtClean="0"/>
                        <a:t>' + fruit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&lt;ul&gt;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&lt;li&gt;1</a:t>
                      </a:r>
                      <a:r>
                        <a:rPr lang="ko-KR" altLang="en-US" sz="1600" smtClean="0"/>
                        <a:t>번째 사과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&lt;li&gt;2</a:t>
                      </a:r>
                      <a:r>
                        <a:rPr lang="ko-KR" altLang="en-US" sz="1600" smtClean="0"/>
                        <a:t>번째 배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&lt;li&gt;3</a:t>
                      </a:r>
                      <a:r>
                        <a:rPr lang="ko-KR" altLang="en-US" sz="1600" smtClean="0"/>
                        <a:t>번째 오렌지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&lt;li&gt;4</a:t>
                      </a:r>
                      <a:r>
                        <a:rPr lang="ko-KR" altLang="en-US" sz="1600" smtClean="0"/>
                        <a:t>번째 바나나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&lt;li&gt;5</a:t>
                      </a:r>
                      <a:r>
                        <a:rPr lang="ko-KR" altLang="en-US" sz="1600" smtClean="0"/>
                        <a:t>번째 복숭아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&lt;/ul&gt;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조건문 </a:t>
            </a:r>
            <a:r>
              <a:rPr lang="en-US" altLang="ko-KR"/>
              <a:t>- if, else if, else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19763"/>
              </p:ext>
            </p:extLst>
          </p:nvPr>
        </p:nvGraphicFramePr>
        <p:xfrm>
          <a:off x="969052" y="1614826"/>
          <a:ext cx="10670875" cy="3688080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if isLoggedIn</a:t>
                      </a:r>
                    </a:p>
                    <a:p>
                      <a:pPr latinLnBrk="1"/>
                      <a:r>
                        <a:rPr lang="en-US" altLang="ko-KR" sz="1600" smtClean="0"/>
                        <a:t>  div </a:t>
                      </a:r>
                      <a:r>
                        <a:rPr lang="ko-KR" altLang="en-US" sz="1600" smtClean="0"/>
                        <a:t>로그인 되었습니다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else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div </a:t>
                      </a:r>
                      <a:r>
                        <a:rPr lang="ko-KR" altLang="en-US" sz="1600" smtClean="0"/>
                        <a:t>로그인이 필요합니다</a:t>
                      </a:r>
                      <a:r>
                        <a:rPr lang="en-US" altLang="ko-KR" sz="1600" smtClean="0"/>
                        <a:t>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&lt;!-- isLoggedIn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true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&lt;div&gt;</a:t>
                      </a:r>
                      <a:r>
                        <a:rPr lang="ko-KR" altLang="en-US" sz="1600" smtClean="0"/>
                        <a:t>로그인 되었습니다</a:t>
                      </a:r>
                      <a:r>
                        <a:rPr lang="en-US" altLang="ko-KR" sz="1600" smtClean="0"/>
                        <a:t>.&lt;/div&gt;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isLoggedIn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false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&lt;div&gt;</a:t>
                      </a:r>
                      <a:r>
                        <a:rPr lang="ko-KR" altLang="en-US" sz="1600" smtClean="0"/>
                        <a:t>로그인이 필요합니다</a:t>
                      </a:r>
                      <a:r>
                        <a:rPr lang="en-US" altLang="ko-KR" sz="1600" smtClean="0"/>
                        <a:t>.&lt;/div&gt;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case fruit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when'apple'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p </a:t>
                      </a:r>
                      <a:r>
                        <a:rPr lang="ko-KR" altLang="en-US" sz="1600" smtClean="0"/>
                        <a:t>사과입니다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when'banana'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p </a:t>
                      </a:r>
                      <a:r>
                        <a:rPr lang="ko-KR" altLang="en-US" sz="1600" smtClean="0"/>
                        <a:t>바나나입니다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when'orange'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p </a:t>
                      </a:r>
                      <a:r>
                        <a:rPr lang="ko-KR" altLang="en-US" sz="1600" smtClean="0"/>
                        <a:t>오렌지입니다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default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p </a:t>
                      </a:r>
                      <a:r>
                        <a:rPr lang="ko-KR" altLang="en-US" sz="1600" smtClean="0"/>
                        <a:t>사과도 바나나도 오렌지도 아닙니다</a:t>
                      </a:r>
                      <a:endParaRPr lang="en-US" altLang="ko-KR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apple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사과입니다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banana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바나나입니다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orange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오렌지입니다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</a:t>
                      </a:r>
                      <a:r>
                        <a:rPr lang="ko-KR" altLang="en-US" sz="1600" smtClean="0"/>
                        <a:t>기본값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사과도 바나나도 오렌지도 아닙니다</a:t>
                      </a:r>
                      <a:r>
                        <a:rPr lang="en-US" altLang="ko-KR" sz="1600" smtClean="0"/>
                        <a:t>.&lt;/p&gt;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include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48254"/>
              </p:ext>
            </p:extLst>
          </p:nvPr>
        </p:nvGraphicFramePr>
        <p:xfrm>
          <a:off x="969052" y="1614826"/>
          <a:ext cx="10670875" cy="4511040"/>
        </p:xfrm>
        <a:graphic>
          <a:graphicData uri="http://schemas.openxmlformats.org/drawingml/2006/table">
            <a:tbl>
              <a:tblPr/>
              <a:tblGrid>
                <a:gridCol w="5065178"/>
                <a:gridCol w="5605697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//header.pug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header</a:t>
                      </a:r>
                    </a:p>
                    <a:p>
                      <a:pPr latinLnBrk="1"/>
                      <a:r>
                        <a:rPr lang="en-US" altLang="ko-KR" sz="1600" smtClean="0"/>
                        <a:t>  a(href='/') Home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(href='/about') About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&lt;header&gt;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&lt;a href="/"&gt;Home&lt;/a&gt;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&lt;a href="/about"&gt;About&lt;/a&gt;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&lt;/header&gt;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&lt;main&gt;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&lt;h1&gt;</a:t>
                      </a:r>
                      <a:r>
                        <a:rPr lang="ko-KR" altLang="en-US" sz="1600" smtClean="0"/>
                        <a:t>메인 파일</a:t>
                      </a:r>
                      <a:r>
                        <a:rPr lang="en-US" altLang="ko-KR" sz="1600" smtClean="0"/>
                        <a:t>&lt;/h1&gt;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&lt;p&gt;</a:t>
                      </a:r>
                      <a:r>
                        <a:rPr lang="ko-KR" altLang="en-US" sz="1600" smtClean="0"/>
                        <a:t>다른 파일을 </a:t>
                      </a:r>
                      <a:r>
                        <a:rPr lang="en-US" altLang="ko-KR" sz="1600" smtClean="0"/>
                        <a:t>include</a:t>
                      </a:r>
                      <a:r>
                        <a:rPr lang="ko-KR" altLang="en-US" sz="1600" smtClean="0"/>
                        <a:t>할 수 있습니다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&lt;/main&gt;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&lt;footer&gt;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&lt;div&gt;</a:t>
                      </a:r>
                      <a:r>
                        <a:rPr lang="ko-KR" altLang="en-US" sz="1600" smtClean="0"/>
                        <a:t>푸터입니다</a:t>
                      </a:r>
                      <a:r>
                        <a:rPr lang="en-US" altLang="ko-KR" sz="1600" smtClean="0"/>
                        <a:t>.&lt;/div&gt;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&lt;/footer&gt;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//footer.pug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footer</a:t>
                      </a:r>
                    </a:p>
                    <a:p>
                      <a:pPr latinLnBrk="1"/>
                      <a:r>
                        <a:rPr lang="en-US" altLang="ko-KR" sz="1600" smtClean="0"/>
                        <a:t>  div </a:t>
                      </a:r>
                      <a:r>
                        <a:rPr lang="ko-KR" altLang="en-US" sz="1600" smtClean="0"/>
                        <a:t>푸터입니다</a:t>
                      </a:r>
                      <a:endParaRPr lang="en-US" altLang="ko-KR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//main.pug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include header</a:t>
                      </a:r>
                    </a:p>
                    <a:p>
                      <a:pPr latinLnBrk="1"/>
                      <a:r>
                        <a:rPr lang="en-US" altLang="ko-KR" sz="1600" smtClean="0"/>
                        <a:t>main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h1 </a:t>
                      </a:r>
                      <a:r>
                        <a:rPr lang="ko-KR" altLang="en-US" sz="1600" smtClean="0"/>
                        <a:t>메인 파일</a:t>
                      </a:r>
                    </a:p>
                    <a:p>
                      <a:pPr latinLnBrk="1"/>
                      <a:r>
                        <a:rPr lang="ko-KR" altLang="en-US" sz="1600" smtClean="0"/>
                        <a:t>  </a:t>
                      </a:r>
                      <a:r>
                        <a:rPr lang="en-US" altLang="ko-KR" sz="1600" smtClean="0"/>
                        <a:t>p </a:t>
                      </a:r>
                      <a:r>
                        <a:rPr lang="ko-KR" altLang="en-US" sz="1600" smtClean="0"/>
                        <a:t>다른 파일을 </a:t>
                      </a:r>
                      <a:r>
                        <a:rPr lang="en-US" altLang="ko-KR" sz="1600" smtClean="0"/>
                        <a:t>include</a:t>
                      </a:r>
                      <a:r>
                        <a:rPr lang="ko-KR" altLang="en-US" sz="1600" smtClean="0"/>
                        <a:t>할 수 있습니다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include footer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extends</a:t>
            </a:r>
            <a:r>
              <a:rPr lang="ko-KR" altLang="en-US"/>
              <a:t>와 </a:t>
            </a:r>
            <a:r>
              <a:rPr lang="en-US" altLang="ko-KR"/>
              <a:t>block - </a:t>
            </a:r>
            <a:r>
              <a:rPr lang="ko-KR" altLang="en-US"/>
              <a:t>레이아웃을 정할 수 있습니다</a:t>
            </a:r>
            <a:r>
              <a:rPr lang="en-US" altLang="ko-KR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114755"/>
              </p:ext>
            </p:extLst>
          </p:nvPr>
        </p:nvGraphicFramePr>
        <p:xfrm>
          <a:off x="969052" y="1472783"/>
          <a:ext cx="10759652" cy="6126480"/>
        </p:xfrm>
        <a:graphic>
          <a:graphicData uri="http://schemas.openxmlformats.org/drawingml/2006/table">
            <a:tbl>
              <a:tblPr/>
              <a:tblGrid>
                <a:gridCol w="4978987"/>
                <a:gridCol w="5780665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//layout.pug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doctype 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head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title= title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link(rel='stylesheet', href='/stylesheets/style.css')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block style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body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header </a:t>
                      </a:r>
                      <a:r>
                        <a:rPr lang="ko-KR" altLang="en-US" sz="1600" smtClean="0"/>
                        <a:t>헤더입니다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block content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footer </a:t>
                      </a:r>
                      <a:r>
                        <a:rPr lang="ko-KR" altLang="en-US" sz="1600" smtClean="0"/>
                        <a:t>푸터입니다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smtClean="0"/>
                        <a:t>block javascript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&lt;title&gt;Express&lt;/title&gt;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&lt;link rel="stylesheet" href="/stylesheets/style.css" /&gt;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&lt;header&gt;</a:t>
                      </a:r>
                      <a:r>
                        <a:rPr lang="ko-KR" altLang="en-US" sz="1600" smtClean="0"/>
                        <a:t>헤더입니다</a:t>
                      </a:r>
                      <a:r>
                        <a:rPr lang="en-US" altLang="ko-KR" sz="1600" smtClean="0"/>
                        <a:t>.&lt;/header&gt;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&lt;main&gt;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&lt;p&gt;</a:t>
                      </a:r>
                      <a:r>
                        <a:rPr lang="ko-KR" altLang="en-US" sz="1600" smtClean="0"/>
                        <a:t>내용입니다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&lt;/main&gt;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&lt;footer&gt;</a:t>
                      </a:r>
                      <a:r>
                        <a:rPr lang="ko-KR" altLang="en-US" sz="1600" smtClean="0"/>
                        <a:t>푸터입니다</a:t>
                      </a:r>
                      <a:r>
                        <a:rPr lang="en-US" altLang="ko-KR" sz="1600" smtClean="0"/>
                        <a:t>.&lt;/footer&gt;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&lt;script src="/javascripts/main.js"&gt;&lt;/script&gt;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&lt;/html&gt;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4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 //body.pug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extends layout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block content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main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p </a:t>
                      </a:r>
                      <a:r>
                        <a:rPr lang="ko-KR" altLang="en-US" sz="1600" smtClean="0"/>
                        <a:t>내용입니다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block javascript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script(src="/javascripts/main.js")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8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-Pug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레이아웃이 될 파일에는 공통된 마크업을 넣되</a:t>
            </a:r>
            <a:r>
              <a:rPr lang="en-US" altLang="ko-KR"/>
              <a:t>, </a:t>
            </a:r>
            <a:r>
              <a:rPr lang="ko-KR" altLang="en-US"/>
              <a:t>페이지마다 달라지는 부분을 </a:t>
            </a:r>
            <a:r>
              <a:rPr lang="en-US" altLang="ko-KR"/>
              <a:t>block</a:t>
            </a:r>
            <a:r>
              <a:rPr lang="ko-KR" altLang="en-US"/>
              <a:t>으로 비워둡니다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block</a:t>
            </a:r>
            <a:r>
              <a:rPr lang="ko-KR" altLang="en-US"/>
              <a:t>은 여러 개 만들어도 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block</a:t>
            </a:r>
            <a:r>
              <a:rPr lang="ko-KR" altLang="en-US"/>
              <a:t>을 선언하는 방법은 </a:t>
            </a:r>
            <a:r>
              <a:rPr lang="en-US" altLang="ko-KR"/>
              <a:t>block [</a:t>
            </a:r>
            <a:r>
              <a:rPr lang="ko-KR" altLang="en-US"/>
              <a:t>블록명</a:t>
            </a:r>
            <a:r>
              <a:rPr lang="en-US" altLang="ko-KR"/>
              <a:t>]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block</a:t>
            </a:r>
            <a:r>
              <a:rPr lang="ko-KR" altLang="en-US"/>
              <a:t>이 되는 파일에서는 </a:t>
            </a:r>
            <a:r>
              <a:rPr lang="en-US" altLang="ko-KR"/>
              <a:t>extends </a:t>
            </a:r>
            <a:r>
              <a:rPr lang="ko-KR" altLang="en-US"/>
              <a:t>키워드로 레이아웃 파일을 지정하고 </a:t>
            </a:r>
            <a:r>
              <a:rPr lang="en-US" altLang="ko-KR"/>
              <a:t>block </a:t>
            </a:r>
            <a:r>
              <a:rPr lang="ko-KR" altLang="en-US"/>
              <a:t>부분을 넣어줍니다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block </a:t>
            </a:r>
            <a:r>
              <a:rPr lang="ko-KR" altLang="en-US"/>
              <a:t>선언보다 한 단계 더 들여쓰기 되어 있어야 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나중에 익스프레스에서 </a:t>
            </a:r>
            <a:r>
              <a:rPr lang="en-US" altLang="ko-KR"/>
              <a:t>res.render('body')</a:t>
            </a:r>
            <a:r>
              <a:rPr lang="ko-KR" altLang="en-US"/>
              <a:t>를 사용해 하나의 </a:t>
            </a:r>
            <a:r>
              <a:rPr lang="en-US" altLang="ko-KR"/>
              <a:t>HTML</a:t>
            </a:r>
            <a:r>
              <a:rPr lang="ko-KR" altLang="en-US"/>
              <a:t>로 합쳐 렌더링할 수 있습니다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Pug </a:t>
            </a:r>
            <a:r>
              <a:rPr lang="ko-KR" altLang="en-US"/>
              <a:t>확장자는 생략 가능합니다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block </a:t>
            </a:r>
            <a:r>
              <a:rPr lang="ko-KR" altLang="en-US"/>
              <a:t>부분이 서로 </a:t>
            </a:r>
            <a:r>
              <a:rPr lang="ko-KR" altLang="en-US"/>
              <a:t>합쳐집니다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68895"/>
              </p:ext>
            </p:extLst>
          </p:nvPr>
        </p:nvGraphicFramePr>
        <p:xfrm>
          <a:off x="844765" y="3488015"/>
          <a:ext cx="4978987" cy="2621280"/>
        </p:xfrm>
        <a:graphic>
          <a:graphicData uri="http://schemas.openxmlformats.org/drawingml/2006/table">
            <a:tbl>
              <a:tblPr/>
              <a:tblGrid>
                <a:gridCol w="4978987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//layout.pug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doctype 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html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head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title= title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link(rel='stylesheet', href='/stylesheets/style.css')</a:t>
                      </a:r>
                    </a:p>
                    <a:p>
                      <a:pPr latinLnBrk="1"/>
                      <a:r>
                        <a:rPr lang="en-US" altLang="ko-KR" sz="1600" smtClean="0"/>
                        <a:t>  body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block content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73463"/>
              </p:ext>
            </p:extLst>
          </p:nvPr>
        </p:nvGraphicFramePr>
        <p:xfrm>
          <a:off x="6022759" y="3476871"/>
          <a:ext cx="2718153" cy="2133600"/>
        </p:xfrm>
        <a:graphic>
          <a:graphicData uri="http://schemas.openxmlformats.org/drawingml/2006/table">
            <a:tbl>
              <a:tblPr/>
              <a:tblGrid>
                <a:gridCol w="2718153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//index.pug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extends layout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block content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h1= title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p Welcome to # {title}</a:t>
                      </a:r>
                      <a:endParaRPr lang="en-US" altLang="ko-KR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57902"/>
              </p:ext>
            </p:extLst>
          </p:nvPr>
        </p:nvGraphicFramePr>
        <p:xfrm>
          <a:off x="9149285" y="3416206"/>
          <a:ext cx="2718153" cy="2377440"/>
        </p:xfrm>
        <a:graphic>
          <a:graphicData uri="http://schemas.openxmlformats.org/drawingml/2006/table">
            <a:tbl>
              <a:tblPr/>
              <a:tblGrid>
                <a:gridCol w="2718153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Pug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//error.pug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extends layout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block content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h1= message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h2= error.status</a:t>
                      </a:r>
                    </a:p>
                    <a:p>
                      <a:pPr latinLnBrk="1"/>
                      <a:r>
                        <a:rPr lang="en-US" altLang="ko-KR" sz="1600" smtClean="0"/>
                        <a:t>  pre # {error.stack}</a:t>
                      </a:r>
                      <a:endParaRPr lang="en-US" altLang="ko-KR" sz="160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9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-EJS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EJS </a:t>
            </a:r>
            <a:r>
              <a:rPr lang="ko-KR" altLang="en-US"/>
              <a:t>공식 홈페이지</a:t>
            </a:r>
            <a:r>
              <a:rPr lang="en-US" altLang="ko-KR"/>
              <a:t>: http://ejs.co/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HTML </a:t>
            </a:r>
            <a:r>
              <a:rPr lang="ko-KR" altLang="en-US"/>
              <a:t>문법을 그대로 사용하되 추가로 자바스크립트 문법을 사용할 수 </a:t>
            </a:r>
            <a:r>
              <a:rPr lang="ko-KR" altLang="en-US"/>
              <a:t>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EJS</a:t>
            </a:r>
            <a:r>
              <a:rPr lang="ko-KR" altLang="en-US"/>
              <a:t>에서 변수는 </a:t>
            </a:r>
            <a:r>
              <a:rPr lang="en-US" altLang="ko-KR"/>
              <a:t>&lt;%= %&gt;</a:t>
            </a:r>
            <a:r>
              <a:rPr lang="ko-KR" altLang="en-US"/>
              <a:t>로 </a:t>
            </a:r>
            <a:r>
              <a:rPr lang="ko-KR" altLang="en-US"/>
              <a:t>감쌉니다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내부에 변수를 사용할 수도 있습니다</a:t>
            </a:r>
            <a:r>
              <a:rPr lang="en-US" altLang="ko-KR"/>
              <a:t>. </a:t>
            </a:r>
            <a:r>
              <a:rPr lang="ko-KR" altLang="en-US"/>
              <a:t>자바스크립트 코드는 </a:t>
            </a:r>
            <a:r>
              <a:rPr lang="en-US" altLang="ko-KR"/>
              <a:t>&lt;% %&gt; </a:t>
            </a:r>
            <a:r>
              <a:rPr lang="ko-KR" altLang="en-US"/>
              <a:t>안에 </a:t>
            </a:r>
            <a:r>
              <a:rPr lang="ko-KR" altLang="en-US"/>
              <a:t>적어줍니다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HTML</a:t>
            </a:r>
            <a:r>
              <a:rPr lang="ko-KR" altLang="en-US"/>
              <a:t>을 이스케이프하고 싶지 않다면 </a:t>
            </a:r>
            <a:r>
              <a:rPr lang="en-US" altLang="ko-KR"/>
              <a:t>&lt;%- %&gt;</a:t>
            </a:r>
            <a:r>
              <a:rPr lang="ko-KR" altLang="en-US"/>
              <a:t>로 감싸줍니다</a:t>
            </a:r>
            <a:r>
              <a:rPr lang="en-US" altLang="ko-KR"/>
              <a:t>. 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26231"/>
              </p:ext>
            </p:extLst>
          </p:nvPr>
        </p:nvGraphicFramePr>
        <p:xfrm>
          <a:off x="969052" y="2628063"/>
          <a:ext cx="10759652" cy="3845763"/>
        </p:xfrm>
        <a:graphic>
          <a:graphicData uri="http://schemas.openxmlformats.org/drawingml/2006/table">
            <a:tbl>
              <a:tblPr/>
              <a:tblGrid>
                <a:gridCol w="4978987"/>
                <a:gridCol w="5780665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&lt;h1&gt;&lt;%= title %&gt;&lt;/h1&gt;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&lt;p&gt;Welcome to &lt;%= title %&gt;&lt;/p&gt;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&lt;button class="&lt;%= title %&gt;" type="submit"&gt;</a:t>
                      </a:r>
                      <a:r>
                        <a:rPr lang="ko-KR" altLang="en-US" sz="1600" smtClean="0"/>
                        <a:t>전송</a:t>
                      </a:r>
                      <a:r>
                        <a:rPr lang="en-US" altLang="ko-KR" sz="1600" smtClean="0"/>
                        <a:t>&lt;/button&gt;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&lt;input placeholder="&lt;%= title +'</a:t>
                      </a:r>
                      <a:r>
                        <a:rPr lang="ko-KR" altLang="en-US" sz="1600" smtClean="0"/>
                        <a:t>연습</a:t>
                      </a:r>
                      <a:r>
                        <a:rPr lang="en-US" altLang="ko-KR" sz="1600" smtClean="0"/>
                        <a:t>' %&gt;" /&gt;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&lt;h1&gt;Express&lt;/h1&gt;</a:t>
                      </a:r>
                    </a:p>
                    <a:p>
                      <a:pPr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&lt;p&gt;Welcome to Express&lt;/p&gt;</a:t>
                      </a:r>
                    </a:p>
                    <a:p>
                      <a:pPr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 class="Express" type="submit"&gt;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&lt;/button&gt;</a:t>
                      </a:r>
                    </a:p>
                    <a:p>
                      <a:pPr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&lt;input placeholder="Express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연습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/&gt;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&lt;%</a:t>
                      </a:r>
                    </a:p>
                    <a:p>
                      <a:pPr latinLnBrk="1"/>
                      <a:r>
                        <a:rPr lang="en-US" altLang="ko-KR" sz="1600" smtClean="0"/>
                        <a:t>  var node ='Node.js'</a:t>
                      </a:r>
                    </a:p>
                    <a:p>
                      <a:pPr latinLnBrk="1"/>
                      <a:r>
                        <a:rPr lang="en-US" altLang="ko-KR" sz="1600" smtClean="0"/>
                        <a:t>  var js ='Javascript'</a:t>
                      </a:r>
                    </a:p>
                    <a:p>
                      <a:pPr latinLnBrk="1"/>
                      <a:r>
                        <a:rPr lang="en-US" altLang="ko-KR" sz="1600" smtClean="0"/>
                        <a:t>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&lt;p&gt;&lt;%= node %&gt;</a:t>
                      </a:r>
                      <a:r>
                        <a:rPr lang="ko-KR" altLang="en-US" sz="1600" smtClean="0"/>
                        <a:t>와 </a:t>
                      </a:r>
                      <a:r>
                        <a:rPr lang="en-US" altLang="ko-KR" sz="1600" smtClean="0"/>
                        <a:t>&lt;%= js %&gt;&lt;/p&gt;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&lt;p&gt;Node.js</a:t>
                      </a:r>
                      <a:r>
                        <a:rPr lang="ko-KR" altLang="en-US" sz="1600" smtClean="0"/>
                        <a:t>와 </a:t>
                      </a:r>
                      <a:r>
                        <a:rPr lang="en-US" altLang="ko-KR" sz="1600" smtClean="0"/>
                        <a:t>Javascript&lt;/p&gt;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&lt;p&gt;&lt;%='&lt;stong&gt;</a:t>
                      </a:r>
                      <a:r>
                        <a:rPr lang="ko-KR" altLang="en-US" sz="1600" smtClean="0"/>
                        <a:t>이스케이프</a:t>
                      </a:r>
                      <a:r>
                        <a:rPr lang="en-US" altLang="ko-KR" sz="1600" smtClean="0"/>
                        <a:t>&lt;/strong&gt;' %&gt;&lt;/p&gt;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&lt;p&gt;&lt;%-'&lt;stong&gt;</a:t>
                      </a:r>
                      <a:r>
                        <a:rPr lang="ko-KR" altLang="en-US" sz="1600" smtClean="0"/>
                        <a:t>이스케이프</a:t>
                      </a:r>
                      <a:r>
                        <a:rPr lang="en-US" altLang="ko-KR" sz="1600" smtClean="0"/>
                        <a:t>&lt;/strong&gt;' %&gt;&lt;/p&gt;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&lt;p&gt;&amp;lt;strong&amp;gt;</a:t>
                      </a:r>
                      <a:r>
                        <a:rPr lang="ko-KR" altLang="en-US" sz="1600" smtClean="0"/>
                        <a:t>이스케이프</a:t>
                      </a:r>
                      <a:r>
                        <a:rPr lang="en-US" altLang="ko-KR" sz="1600" smtClean="0"/>
                        <a:t>&amp;lt;/strong&amp;gt;&lt;/p&gt;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&lt;p&gt;&lt;strong&gt;</a:t>
                      </a:r>
                      <a:r>
                        <a:rPr lang="ko-KR" altLang="en-US" sz="1600" smtClean="0"/>
                        <a:t>이스케이프하지 않음</a:t>
                      </a:r>
                      <a:r>
                        <a:rPr lang="en-US" altLang="ko-KR" sz="1600" smtClean="0"/>
                        <a:t>&lt;/strong&gt;&lt;/p&gt;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-EJS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EJS</a:t>
            </a:r>
            <a:r>
              <a:rPr lang="ko-KR" altLang="en-US"/>
              <a:t>에서는 자바스크립트 코드를 </a:t>
            </a:r>
            <a:r>
              <a:rPr lang="en-US" altLang="ko-KR"/>
              <a:t>&lt;% %&gt; </a:t>
            </a:r>
            <a:r>
              <a:rPr lang="ko-KR" altLang="en-US"/>
              <a:t>안에 씁니다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반복문도 </a:t>
            </a:r>
            <a:r>
              <a:rPr lang="en-US" altLang="ko-KR"/>
              <a:t>&lt;% %&gt; </a:t>
            </a:r>
            <a:r>
              <a:rPr lang="ko-KR" altLang="en-US"/>
              <a:t>안에 씁니다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00454"/>
              </p:ext>
            </p:extLst>
          </p:nvPr>
        </p:nvGraphicFramePr>
        <p:xfrm>
          <a:off x="1133644" y="1783679"/>
          <a:ext cx="10278068" cy="3931920"/>
        </p:xfrm>
        <a:graphic>
          <a:graphicData uri="http://schemas.openxmlformats.org/drawingml/2006/table">
            <a:tbl>
              <a:tblPr/>
              <a:tblGrid>
                <a:gridCol w="5605484"/>
                <a:gridCol w="4672584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&lt;ul&gt;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var fruits = ['</a:t>
                      </a:r>
                      <a:r>
                        <a:rPr lang="ko-KR" altLang="en-US" sz="1600" smtClean="0"/>
                        <a:t>사과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배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오렌지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바나나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복숭아</a:t>
                      </a:r>
                      <a:r>
                        <a:rPr lang="en-US" altLang="ko-KR" sz="1600" smtClean="0"/>
                        <a:t>']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for (var i = 0; i &lt; fruits.length; i++) {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&lt;li&gt;&lt;%= fruits[i] %&gt;&lt;/li&gt;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}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&lt;/ul&gt;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&lt;li&gt;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사과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&lt;li&gt;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&lt;li&gt;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오렌지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&lt;li&gt;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바나나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&lt;li&gt;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복숭아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&lt;ul&gt;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var fruits = ['</a:t>
                      </a:r>
                      <a:r>
                        <a:rPr lang="ko-KR" altLang="en-US" sz="1600" smtClean="0"/>
                        <a:t>사과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배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오렌지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바나나</a:t>
                      </a:r>
                      <a:r>
                        <a:rPr lang="en-US" altLang="ko-KR" sz="1600" smtClean="0"/>
                        <a:t>','</a:t>
                      </a:r>
                      <a:r>
                        <a:rPr lang="ko-KR" altLang="en-US" sz="1600" smtClean="0"/>
                        <a:t>복숭아</a:t>
                      </a:r>
                      <a:r>
                        <a:rPr lang="en-US" altLang="ko-KR" sz="1600" smtClean="0"/>
                        <a:t>']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for (var i = 0; i &lt; fruits.length; i++) {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&lt;li&gt;&lt;%= (i + 1) +'</a:t>
                      </a:r>
                      <a:r>
                        <a:rPr lang="ko-KR" altLang="en-US" sz="1600" smtClean="0"/>
                        <a:t>번째</a:t>
                      </a:r>
                      <a:r>
                        <a:rPr lang="en-US" altLang="ko-KR" sz="1600" smtClean="0"/>
                        <a:t>' + fruits[i] %&gt;&lt;/li&gt;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&lt;% }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&lt;/ul&gt;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&lt;ul&gt;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&lt;li&gt;1</a:t>
                      </a:r>
                      <a:r>
                        <a:rPr lang="ko-KR" altLang="en-US" sz="1600" smtClean="0"/>
                        <a:t>번째 사과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&lt;li&gt;2</a:t>
                      </a:r>
                      <a:r>
                        <a:rPr lang="ko-KR" altLang="en-US" sz="1600" smtClean="0"/>
                        <a:t>번째 배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&lt;li&gt;3</a:t>
                      </a:r>
                      <a:r>
                        <a:rPr lang="ko-KR" altLang="en-US" sz="1600" smtClean="0"/>
                        <a:t>번째 오렌지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&lt;li&gt;4</a:t>
                      </a:r>
                      <a:r>
                        <a:rPr lang="ko-KR" altLang="en-US" sz="1600" smtClean="0"/>
                        <a:t>번째 바나나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&lt;li&gt;5</a:t>
                      </a:r>
                      <a:r>
                        <a:rPr lang="ko-KR" altLang="en-US" sz="1600" smtClean="0"/>
                        <a:t>번째 복숭아</a:t>
                      </a:r>
                      <a:r>
                        <a:rPr lang="en-US" altLang="ko-KR" sz="1600" smtClean="0"/>
                        <a:t>&lt;/li&gt;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&lt;/ul&gt;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2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-EJS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조건문도 </a:t>
            </a:r>
            <a:r>
              <a:rPr lang="en-US" altLang="ko-KR"/>
              <a:t>&lt;% %&gt; </a:t>
            </a:r>
            <a:r>
              <a:rPr lang="ko-KR" altLang="en-US"/>
              <a:t>안에 씁니다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62737"/>
              </p:ext>
            </p:extLst>
          </p:nvPr>
        </p:nvGraphicFramePr>
        <p:xfrm>
          <a:off x="1133644" y="1783679"/>
          <a:ext cx="10278068" cy="4175760"/>
        </p:xfrm>
        <a:graphic>
          <a:graphicData uri="http://schemas.openxmlformats.org/drawingml/2006/table">
            <a:tbl>
              <a:tblPr/>
              <a:tblGrid>
                <a:gridCol w="5605484"/>
                <a:gridCol w="4672584"/>
              </a:tblGrid>
              <a:tr h="28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&lt;% if (isLoggedIn) {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&lt;div&gt;</a:t>
                      </a:r>
                      <a:r>
                        <a:rPr lang="ko-KR" altLang="en-US" sz="1600" smtClean="0"/>
                        <a:t>로그인 되었습니다</a:t>
                      </a:r>
                      <a:r>
                        <a:rPr lang="en-US" altLang="ko-KR" sz="1600" smtClean="0"/>
                        <a:t>.&lt;/div&gt;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} else {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&lt;div&gt;</a:t>
                      </a:r>
                      <a:r>
                        <a:rPr lang="ko-KR" altLang="en-US" sz="1600" smtClean="0"/>
                        <a:t>로그인이 필요합니다</a:t>
                      </a:r>
                      <a:r>
                        <a:rPr lang="en-US" altLang="ko-KR" sz="1600" smtClean="0"/>
                        <a:t>.&lt;/div&gt;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} %&gt;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isLoggedIn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되었습니다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.&lt;/div&gt;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&lt;!-- isLoggedIn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로그인이 필요합니다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.&lt;/div&gt;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8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&lt;% switch(fruit) {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case'apple':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&lt;p&gt;</a:t>
                      </a:r>
                      <a:r>
                        <a:rPr lang="ko-KR" altLang="en-US" sz="1600" smtClean="0"/>
                        <a:t>사과입니다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case'banana':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&lt;p&gt;</a:t>
                      </a:r>
                      <a:r>
                        <a:rPr lang="ko-KR" altLang="en-US" sz="1600" smtClean="0"/>
                        <a:t>바나나입니다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case'orange':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&lt;p&gt;</a:t>
                      </a:r>
                      <a:r>
                        <a:rPr lang="ko-KR" altLang="en-US" sz="1600" smtClean="0"/>
                        <a:t>오렌지입니다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default: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&lt;p&gt;</a:t>
                      </a:r>
                      <a:r>
                        <a:rPr lang="ko-KR" altLang="en-US" sz="1600" smtClean="0"/>
                        <a:t>사과도 바나나도 오렌지도 아닙니다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&lt;% } %&gt;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apple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사과입니다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banana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바나나입니다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fruit</a:t>
                      </a:r>
                      <a:r>
                        <a:rPr lang="ko-KR" altLang="en-US" sz="1600" smtClean="0"/>
                        <a:t>이 </a:t>
                      </a:r>
                      <a:r>
                        <a:rPr lang="en-US" altLang="ko-KR" sz="1600" smtClean="0"/>
                        <a:t>orange</a:t>
                      </a:r>
                      <a:r>
                        <a:rPr lang="ko-KR" altLang="en-US" sz="1600" smtClean="0"/>
                        <a:t>일 때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오렌지입니다</a:t>
                      </a:r>
                      <a:r>
                        <a:rPr lang="en-US" altLang="ko-KR" sz="1600" smtClean="0"/>
                        <a:t>.&lt;/p&gt;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&lt;!-- </a:t>
                      </a:r>
                      <a:r>
                        <a:rPr lang="ko-KR" altLang="en-US" sz="1600" smtClean="0"/>
                        <a:t>기본값 </a:t>
                      </a:r>
                      <a:r>
                        <a:rPr lang="en-US" altLang="ko-KR" sz="1600" smtClean="0"/>
                        <a:t>--&gt;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&lt;p&gt;</a:t>
                      </a:r>
                      <a:r>
                        <a:rPr lang="ko-KR" altLang="en-US" sz="1600" smtClean="0"/>
                        <a:t>사과도 바나나도 오렌지도 아닙니다</a:t>
                      </a:r>
                      <a:r>
                        <a:rPr lang="en-US" altLang="ko-KR" sz="1600" smtClean="0"/>
                        <a:t>.&lt;/p&gt;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6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1372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Node.js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환경 구성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377" y="848146"/>
            <a:ext cx="100326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REPL(Read </a:t>
            </a:r>
            <a:r>
              <a:rPr lang="en-US" altLang="ko-KR" b="1" dirty="0" err="1"/>
              <a:t>Eval</a:t>
            </a:r>
            <a:r>
              <a:rPr lang="en-US" altLang="ko-KR" b="1" dirty="0"/>
              <a:t> Print Loop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실습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/>
              <a:t> 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981075" y="1742542"/>
            <a:ext cx="3886199" cy="2353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#hello.js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function </a:t>
            </a:r>
            <a:r>
              <a:rPr lang="en-US" altLang="ko-KR" sz="1600">
                <a:solidFill>
                  <a:schemeClr val="tx1"/>
                </a:solidFill>
              </a:rPr>
              <a:t>helloWorld()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console.log('Hello World');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helloNode();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function helloNode()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console.log('Hello Node');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helloWorld();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1074" y="4686626"/>
            <a:ext cx="3886199" cy="6070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#hello.js </a:t>
            </a:r>
            <a:r>
              <a:rPr lang="ko-KR" altLang="en-US" sz="1600" smtClean="0">
                <a:solidFill>
                  <a:schemeClr val="tx1"/>
                </a:solidFill>
              </a:rPr>
              <a:t>노드 콘솔에서 실행</a:t>
            </a:r>
            <a:endParaRPr lang="en-US" altLang="ko-KR" sz="1600" smtClean="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$ </a:t>
            </a:r>
            <a:r>
              <a:rPr lang="en-US" altLang="ko-KR" sz="1600">
                <a:solidFill>
                  <a:schemeClr val="tx1"/>
                </a:solidFill>
              </a:rPr>
              <a:t>node </a:t>
            </a:r>
            <a:r>
              <a:rPr lang="en-US" altLang="ko-KR" sz="1600" smtClean="0">
                <a:solidFill>
                  <a:schemeClr val="tx1"/>
                </a:solidFill>
              </a:rPr>
              <a:t>hello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-EJS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HTML </a:t>
            </a:r>
            <a:r>
              <a:rPr lang="ko-KR" altLang="en-US"/>
              <a:t>파일을 포함하려면 </a:t>
            </a:r>
            <a:r>
              <a:rPr lang="en-US" altLang="ko-KR"/>
              <a:t>&lt;%- include(</a:t>
            </a:r>
            <a:r>
              <a:rPr lang="ko-KR" altLang="en-US"/>
              <a:t>파일 경로</a:t>
            </a:r>
            <a:r>
              <a:rPr lang="en-US" altLang="ko-KR"/>
              <a:t>, </a:t>
            </a:r>
            <a:r>
              <a:rPr lang="ko-KR" altLang="en-US"/>
              <a:t>데이터</a:t>
            </a:r>
            <a:r>
              <a:rPr lang="en-US" altLang="ko-KR"/>
              <a:t>) %&gt;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24019"/>
              </p:ext>
            </p:extLst>
          </p:nvPr>
        </p:nvGraphicFramePr>
        <p:xfrm>
          <a:off x="1042204" y="1527647"/>
          <a:ext cx="10278068" cy="4886080"/>
        </p:xfrm>
        <a:graphic>
          <a:graphicData uri="http://schemas.openxmlformats.org/drawingml/2006/table">
            <a:tbl>
              <a:tblPr/>
              <a:tblGrid>
                <a:gridCol w="5605484"/>
                <a:gridCol w="4672584"/>
              </a:tblGrid>
              <a:tr h="323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Html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44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//body.ejs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&lt;!DOCTYPE 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&lt;title&gt;&lt;%= title %&gt;&lt;/title&gt;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&lt;link rel='stylesheet' href='/stylesheets/style.css' /&gt;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&lt;/head&gt;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&lt;%- include('header')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&lt;div&gt;</a:t>
                      </a:r>
                      <a:r>
                        <a:rPr lang="ko-KR" altLang="en-US" sz="1600" smtClean="0"/>
                        <a:t>내용입니다</a:t>
                      </a:r>
                      <a:r>
                        <a:rPr lang="en-US" altLang="ko-KR" sz="1600" smtClean="0"/>
                        <a:t>.&lt;/div&gt;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&lt;%- include('footer', { category:'Node.js' }) %&gt;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&lt;/body&gt;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&lt;/html&gt;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&lt;head&gt;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&lt;title&gt;Express&lt;/title&gt;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&lt;link rel='stylesheet' href='/stylesheets/style.css' /&gt;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&lt;/head&gt;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&lt;header&gt;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헤더입니다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.&lt;/header&gt;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&lt;div&gt;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내용입니다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.&lt;/div&gt;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&lt;footer&gt;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푸터입니다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</a:t>
                      </a: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Node.js&lt;/footer&gt;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//header.ejs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&lt;header&gt;</a:t>
                      </a:r>
                      <a:r>
                        <a:rPr lang="ko-KR" altLang="en-US" sz="1600" smtClean="0"/>
                        <a:t>헤더입니다</a:t>
                      </a:r>
                      <a:r>
                        <a:rPr lang="en-US" altLang="ko-KR" sz="1600" smtClean="0"/>
                        <a:t>.&lt;/header&gt;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0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//footer.ejs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&lt;footer&gt;</a:t>
                      </a:r>
                      <a:r>
                        <a:rPr lang="ko-KR" altLang="en-US" sz="1600" smtClean="0"/>
                        <a:t>푸터입니다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변수</a:t>
                      </a:r>
                      <a:r>
                        <a:rPr lang="en-US" altLang="ko-KR" sz="1600" smtClean="0"/>
                        <a:t>: &lt;%= category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엔진</a:t>
            </a:r>
            <a:r>
              <a:rPr lang="en-US" altLang="ko-KR" b="1" smtClean="0"/>
              <a:t>-EJS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EJS</a:t>
            </a:r>
            <a:r>
              <a:rPr lang="ko-KR" altLang="en-US"/>
              <a:t>는 </a:t>
            </a:r>
            <a:r>
              <a:rPr lang="en-US" altLang="ko-KR"/>
              <a:t>Pug</a:t>
            </a:r>
            <a:r>
              <a:rPr lang="ko-KR" altLang="en-US"/>
              <a:t>의 </a:t>
            </a:r>
            <a:r>
              <a:rPr lang="en-US" altLang="ko-KR"/>
              <a:t>layout</a:t>
            </a:r>
            <a:r>
              <a:rPr lang="ko-KR" altLang="en-US"/>
              <a:t>과 </a:t>
            </a:r>
            <a:r>
              <a:rPr lang="en-US" altLang="ko-KR"/>
              <a:t>block</a:t>
            </a:r>
            <a:r>
              <a:rPr lang="ko-KR" altLang="en-US"/>
              <a:t>은 지원하지 </a:t>
            </a:r>
            <a:r>
              <a:rPr lang="ko-KR" altLang="en-US"/>
              <a:t>않습니다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include</a:t>
            </a:r>
            <a:r>
              <a:rPr lang="ko-KR" altLang="en-US"/>
              <a:t>로 중복되는 부분을 집어넣는 방식을 사용해야 합니다</a:t>
            </a:r>
            <a:r>
              <a:rPr lang="en-US" altLang="ko-KR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13402"/>
              </p:ext>
            </p:extLst>
          </p:nvPr>
        </p:nvGraphicFramePr>
        <p:xfrm>
          <a:off x="850180" y="1929983"/>
          <a:ext cx="10716980" cy="4084320"/>
        </p:xfrm>
        <a:graphic>
          <a:graphicData uri="http://schemas.openxmlformats.org/drawingml/2006/table">
            <a:tbl>
              <a:tblPr/>
              <a:tblGrid>
                <a:gridCol w="5651204"/>
                <a:gridCol w="5065776"/>
              </a:tblGrid>
              <a:tr h="323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EJS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44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//views/index.ejs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&lt;!DOCTYPE 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&lt;html&gt;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&lt;title&gt;&lt;%= title %&gt;&lt;/title&gt;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&lt;link rel='stylesheet' href='/stylesheets/style.css' /&gt;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&lt;/head&gt;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&lt;h1&gt;&lt;%= title %&gt;&lt;/h1&gt;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&lt;p&gt;Welcome to &lt;%= title %&gt;&lt;/p&gt;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&lt;/body&gt;</a:t>
                      </a:r>
                    </a:p>
                    <a:p>
                      <a:pPr latinLnBrk="1"/>
                      <a:r>
                        <a:rPr lang="en-US" altLang="ko-KR" sz="1600" smtClean="0"/>
                        <a:t>&lt;/html&gt;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//views/error.ejs</a:t>
                      </a:r>
                    </a:p>
                    <a:p>
                      <a:pPr latinLnBrk="1"/>
                      <a:endParaRPr lang="en-US" altLang="ko-KR" sz="16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&lt;head&gt;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&lt;title&gt;&lt;/title&gt;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&lt;link rel='stylesheet' href='/stylesheets/style.css' /&gt;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&lt;/head&gt;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&lt;body&gt;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&lt;h1&gt;&lt;%= message %&gt;&lt;/h1&gt;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&lt;h2&gt;&lt;%= error.status %&gt;&lt;/h2&gt;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&lt;pre&gt;&lt;%= error.stack %&gt;&lt;/pre&gt;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&lt;/body&gt;</a:t>
                      </a:r>
                    </a:p>
                    <a:p>
                      <a:pPr latinLnBrk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  <a:endParaRPr lang="en-US" altLang="ko-KR" sz="160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5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에러 처리 미들웨어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error</a:t>
            </a:r>
            <a:r>
              <a:rPr lang="ko-KR" altLang="en-US"/>
              <a:t>라는 템플릿 파일을 렌더링합니다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렌더링 시 </a:t>
            </a:r>
            <a:r>
              <a:rPr lang="en-US" altLang="ko-KR"/>
              <a:t>res.locals.message</a:t>
            </a:r>
            <a:r>
              <a:rPr lang="ko-KR" altLang="en-US"/>
              <a:t>와 </a:t>
            </a:r>
            <a:r>
              <a:rPr lang="en-US" altLang="ko-KR"/>
              <a:t>res.locals.error</a:t>
            </a:r>
            <a:r>
              <a:rPr lang="ko-KR" altLang="en-US"/>
              <a:t>에 넣어준 값을 함께 렌더링합니다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res.render</a:t>
            </a:r>
            <a:r>
              <a:rPr lang="ko-KR" altLang="en-US"/>
              <a:t>에 변수를 대입하는 것 외에도</a:t>
            </a:r>
            <a:r>
              <a:rPr lang="en-US" altLang="ko-KR"/>
              <a:t>,   res.locals </a:t>
            </a:r>
            <a:r>
              <a:rPr lang="ko-KR" altLang="en-US"/>
              <a:t>속성에 값을 대입하여 템플릿 엔진에 변수를 주입할 수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error </a:t>
            </a:r>
            <a:r>
              <a:rPr lang="ko-KR" altLang="en-US"/>
              <a:t>객체는 시스템 환경이 </a:t>
            </a:r>
            <a:r>
              <a:rPr lang="en-US" altLang="ko-KR"/>
              <a:t>development(</a:t>
            </a:r>
            <a:r>
              <a:rPr lang="ko-KR" altLang="en-US"/>
              <a:t>개발 환경</a:t>
            </a:r>
            <a:r>
              <a:rPr lang="en-US" altLang="ko-KR"/>
              <a:t>)</a:t>
            </a:r>
            <a:r>
              <a:rPr lang="ko-KR" altLang="en-US"/>
              <a:t>가 아닌 경우에만 표시됩니다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배포 환경인 경우에는 에러 메시지가 표시되지 않습니다</a:t>
            </a:r>
            <a:r>
              <a:rPr lang="en-US" altLang="ko-KR"/>
              <a:t>. 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60343"/>
              </p:ext>
            </p:extLst>
          </p:nvPr>
        </p:nvGraphicFramePr>
        <p:xfrm>
          <a:off x="1243372" y="3082127"/>
          <a:ext cx="6730196" cy="2806609"/>
        </p:xfrm>
        <a:graphic>
          <a:graphicData uri="http://schemas.openxmlformats.org/drawingml/2006/table">
            <a:tbl>
              <a:tblPr/>
              <a:tblGrid>
                <a:gridCol w="6730196"/>
              </a:tblGrid>
              <a:tr h="28066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//app.js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...</a:t>
                      </a:r>
                    </a:p>
                    <a:p>
                      <a:pPr latinLnBrk="1"/>
                      <a:r>
                        <a:rPr lang="en-US" altLang="ko-KR" sz="1600" smtClean="0">
                          <a:solidFill>
                            <a:srgbClr val="C00000"/>
                          </a:solidFill>
                        </a:rPr>
                        <a:t>// </a:t>
                      </a:r>
                      <a:r>
                        <a:rPr lang="ko-KR" altLang="en-US" sz="1600" smtClean="0">
                          <a:solidFill>
                            <a:srgbClr val="C00000"/>
                          </a:solidFill>
                        </a:rPr>
                        <a:t>에러 핸들러</a:t>
                      </a:r>
                    </a:p>
                    <a:p>
                      <a:pPr latinLnBrk="1"/>
                      <a:r>
                        <a:rPr lang="en-US" altLang="ko-KR" sz="1600" smtClean="0">
                          <a:solidFill>
                            <a:srgbClr val="C00000"/>
                          </a:solidFill>
                        </a:rPr>
                        <a:t>app.use(function(err, req, res, next) {</a:t>
                      </a:r>
                    </a:p>
                    <a:p>
                      <a:pPr latinLnBrk="1"/>
                      <a:r>
                        <a:rPr lang="en-US" altLang="ko-KR" sz="1600" smtClean="0">
                          <a:solidFill>
                            <a:srgbClr val="C00000"/>
                          </a:solidFill>
                        </a:rPr>
                        <a:t>  res.locals.message = err.message;</a:t>
                      </a:r>
                    </a:p>
                    <a:p>
                      <a:pPr latinLnBrk="1"/>
                      <a:r>
                        <a:rPr lang="en-US" altLang="ko-KR" sz="1600" smtClean="0">
                          <a:solidFill>
                            <a:srgbClr val="C00000"/>
                          </a:solidFill>
                        </a:rPr>
                        <a:t>  res.locals.error = req.app.get('env') ==='development' ? err : {};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  res.status(err.status || 500);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res.render('error');</a:t>
                      </a:r>
                    </a:p>
                    <a:p>
                      <a:pPr latinLnBrk="1"/>
                      <a:r>
                        <a:rPr lang="en-US" altLang="ko-KR" sz="1600" smtClean="0"/>
                        <a:t>});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에러 처리 미들웨어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req.app.get(</a:t>
            </a:r>
            <a:r>
              <a:rPr lang="ko-KR" altLang="en-US"/>
              <a:t>키</a:t>
            </a:r>
            <a:r>
              <a:rPr lang="en-US" altLang="ko-KR" smtClean="0"/>
              <a:t>) - </a:t>
            </a:r>
            <a:r>
              <a:rPr lang="en-US" altLang="ko-KR"/>
              <a:t>req.app</a:t>
            </a:r>
            <a:r>
              <a:rPr lang="ko-KR" altLang="en-US"/>
              <a:t>을 통해서 </a:t>
            </a:r>
            <a:r>
              <a:rPr lang="en-US" altLang="ko-KR"/>
              <a:t>app </a:t>
            </a:r>
            <a:r>
              <a:rPr lang="ko-KR" altLang="en-US"/>
              <a:t>객체에 </a:t>
            </a:r>
            <a:r>
              <a:rPr lang="ko-KR" altLang="en-US" smtClean="0"/>
              <a:t>접근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app.get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)</a:t>
            </a:r>
            <a:r>
              <a:rPr lang="ko-KR" altLang="en-US"/>
              <a:t>가 </a:t>
            </a:r>
            <a:r>
              <a:rPr lang="en-US" altLang="ko-KR"/>
              <a:t>app.set(</a:t>
            </a:r>
            <a:r>
              <a:rPr lang="ko-KR" altLang="en-US"/>
              <a:t>키</a:t>
            </a:r>
            <a:r>
              <a:rPr lang="en-US" altLang="ko-KR"/>
              <a:t>)</a:t>
            </a:r>
            <a:r>
              <a:rPr lang="ko-KR" altLang="en-US"/>
              <a:t>로 설정했던 </a:t>
            </a:r>
            <a:r>
              <a:rPr lang="ko-KR" altLang="en-US"/>
              <a:t>것을 </a:t>
            </a:r>
            <a:r>
              <a:rPr lang="ko-KR" altLang="en-US" smtClean="0"/>
              <a:t>가져오며</a:t>
            </a:r>
            <a:r>
              <a:rPr lang="en-US" altLang="ko-KR" smtClean="0"/>
              <a:t>, req.app.get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)</a:t>
            </a:r>
            <a:r>
              <a:rPr lang="ko-KR" altLang="en-US"/>
              <a:t>로도 가능합니다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app.set</a:t>
            </a:r>
            <a:r>
              <a:rPr lang="en-US" altLang="ko-KR"/>
              <a:t>('view engine','pug')</a:t>
            </a:r>
            <a:r>
              <a:rPr lang="ko-KR" altLang="en-US"/>
              <a:t>를 했다면 </a:t>
            </a:r>
            <a:r>
              <a:rPr lang="en-US" altLang="ko-KR"/>
              <a:t>app.get('view engine')</a:t>
            </a:r>
            <a:r>
              <a:rPr lang="ko-KR" altLang="en-US"/>
              <a:t>으로 </a:t>
            </a:r>
            <a:r>
              <a:rPr lang="en-US" altLang="ko-KR"/>
              <a:t>pug</a:t>
            </a:r>
            <a:r>
              <a:rPr lang="ko-KR" altLang="en-US"/>
              <a:t>라는 값을 가져올 수도 </a:t>
            </a:r>
            <a:r>
              <a:rPr lang="ko-KR" altLang="en-US"/>
              <a:t>있습니다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Express </a:t>
            </a:r>
            <a:r>
              <a:rPr lang="ko-KR" altLang="en-US" b="1" smtClean="0"/>
              <a:t>모듈 </a:t>
            </a:r>
            <a:r>
              <a:rPr lang="ko-KR" altLang="en-US" b="1"/>
              <a:t>이해와 활용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67699"/>
              </p:ext>
            </p:extLst>
          </p:nvPr>
        </p:nvGraphicFramePr>
        <p:xfrm>
          <a:off x="1151932" y="2314031"/>
          <a:ext cx="6730196" cy="2175673"/>
        </p:xfrm>
        <a:graphic>
          <a:graphicData uri="http://schemas.openxmlformats.org/drawingml/2006/table">
            <a:tbl>
              <a:tblPr/>
              <a:tblGrid>
                <a:gridCol w="6730196"/>
              </a:tblGrid>
              <a:tr h="2175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//views/error.pug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extends layout</a:t>
                      </a:r>
                    </a:p>
                    <a:p>
                      <a:pPr latinLnBrk="1"/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block content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h1= message</a:t>
                      </a:r>
                    </a:p>
                    <a:p>
                      <a:pPr latinLnBrk="1"/>
                      <a:r>
                        <a:rPr lang="en-US" altLang="ko-KR" sz="1600" smtClean="0"/>
                        <a:t>  h2= error.status</a:t>
                      </a:r>
                    </a:p>
                    <a:p>
                      <a:pPr latinLnBrk="1"/>
                      <a:r>
                        <a:rPr lang="en-US" altLang="ko-KR" sz="1600" smtClean="0"/>
                        <a:t>  pre # {error.stack}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9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 7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smtClean="0"/>
              <a:t>Postgresql </a:t>
            </a:r>
            <a:r>
              <a:rPr lang="ko-KR" altLang="en-US" sz="3200" smtClean="0"/>
              <a:t>연동</a:t>
            </a:r>
            <a:endParaRPr lang="ko-KR" altLang="en-US" sz="32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2000" smtClean="0"/>
              <a:t>CRUD</a:t>
            </a:r>
            <a:r>
              <a:rPr lang="ko-KR" altLang="en-US" sz="2000" smtClean="0"/>
              <a:t>연산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en-US" altLang="ko-KR" b="1" dirty="0" err="1" smtClean="0"/>
              <a:t>postgresql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568451"/>
            <a:ext cx="7134225" cy="4905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09825" y="6181725"/>
            <a:ext cx="1619250" cy="292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1454462"/>
            <a:ext cx="8441423" cy="466058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2428875" y="2905125"/>
            <a:ext cx="1619250" cy="292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63534"/>
            <a:ext cx="8486775" cy="46087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6324600" y="3505200"/>
            <a:ext cx="1619250" cy="2533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1905000"/>
            <a:ext cx="4910138" cy="432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049" y="1904178"/>
            <a:ext cx="5129913" cy="43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645008"/>
            <a:ext cx="5253038" cy="45569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1645008"/>
            <a:ext cx="5353050" cy="4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2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Javascript Review</a:t>
            </a:r>
            <a:endParaRPr lang="ko-KR" altLang="en-U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자료형</a:t>
            </a:r>
            <a:endParaRPr lang="en-US" altLang="ko-KR" sz="200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배열</a:t>
            </a:r>
            <a:endParaRPr lang="en-US" altLang="ko-KR" sz="200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함수</a:t>
            </a:r>
            <a:endParaRPr lang="ko-KR" altLang="en-US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콜백함수</a:t>
            </a:r>
            <a:endParaRPr lang="en-US" altLang="ko-KR" sz="200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람다식</a:t>
            </a:r>
            <a:endParaRPr lang="ko-KR" altLang="en-US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/>
              <a:t>프로토타입 </a:t>
            </a:r>
            <a:r>
              <a:rPr lang="ko-KR" altLang="en-US" sz="2000" smtClean="0"/>
              <a:t>이해</a:t>
            </a:r>
            <a:endParaRPr lang="en-US" altLang="ko-KR" sz="200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mtClean="0"/>
              <a:t>객체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6" y="1742253"/>
            <a:ext cx="4991100" cy="436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49" y="1770828"/>
            <a:ext cx="521632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746612"/>
            <a:ext cx="5419725" cy="4268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55" y="1746612"/>
            <a:ext cx="5565282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1524927"/>
            <a:ext cx="4963717" cy="3870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6" y="1524927"/>
            <a:ext cx="5171962" cy="39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r>
              <a:rPr lang="ko-KR" altLang="en-US" b="1" smtClean="0"/>
              <a:t>설치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https://www.postgresql.org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2" y="1828799"/>
            <a:ext cx="5196257" cy="3957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80" y="1828799"/>
            <a:ext cx="5744957" cy="39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 smtClean="0"/>
              <a:t>postgresql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PostgreSQL</a:t>
            </a:r>
            <a:r>
              <a:rPr lang="ko-KR" altLang="en-US" dirty="0"/>
              <a:t>은 </a:t>
            </a:r>
            <a:r>
              <a:rPr lang="en-US" altLang="ko-KR" dirty="0"/>
              <a:t>Ingres(</a:t>
            </a:r>
            <a:r>
              <a:rPr lang="en-US" altLang="ko-KR" dirty="0" err="1"/>
              <a:t>INteractive</a:t>
            </a:r>
            <a:r>
              <a:rPr lang="en-US" altLang="ko-KR" dirty="0"/>
              <a:t> Graphics </a:t>
            </a:r>
            <a:r>
              <a:rPr lang="en-US" altLang="ko-KR" dirty="0" err="1"/>
              <a:t>REtrieval</a:t>
            </a:r>
            <a:r>
              <a:rPr lang="en-US" altLang="ko-KR" dirty="0"/>
              <a:t> System)</a:t>
            </a:r>
            <a:r>
              <a:rPr lang="ko-KR" altLang="en-US" dirty="0"/>
              <a:t>에 뿌리를 두고 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초기 개발 단계부터 완벽한 </a:t>
            </a:r>
            <a:r>
              <a:rPr lang="en-US" altLang="ko-KR" dirty="0"/>
              <a:t>ACID</a:t>
            </a:r>
            <a:r>
              <a:rPr lang="ko-KR" altLang="en-US" dirty="0"/>
              <a:t>와 </a:t>
            </a:r>
            <a:r>
              <a:rPr lang="en-US" altLang="ko-KR" dirty="0"/>
              <a:t>MVCC</a:t>
            </a:r>
            <a:r>
              <a:rPr lang="ko-KR" altLang="en-US" dirty="0"/>
              <a:t>를 지원하는 </a:t>
            </a:r>
            <a:r>
              <a:rPr lang="ko-KR" altLang="en-US" dirty="0" err="1"/>
              <a:t>아키텍쳐로</a:t>
            </a:r>
            <a:r>
              <a:rPr lang="ko-KR" altLang="en-US" dirty="0"/>
              <a:t> 설계된 </a:t>
            </a:r>
            <a:r>
              <a:rPr lang="en-US" altLang="ko-KR" dirty="0" err="1"/>
              <a:t>PostgreSQL</a:t>
            </a:r>
            <a:r>
              <a:rPr lang="ko-KR" altLang="en-US" dirty="0"/>
              <a:t>은 대용량의 복잡한 트랜잭션 처리를 위한 </a:t>
            </a:r>
            <a:r>
              <a:rPr lang="en-US" altLang="ko-KR" dirty="0"/>
              <a:t>RDBMS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PostgreSQL</a:t>
            </a:r>
            <a:r>
              <a:rPr lang="en-US" altLang="ko-KR" dirty="0"/>
              <a:t> License</a:t>
            </a:r>
            <a:r>
              <a:rPr lang="ko-KR" altLang="en-US" dirty="0"/>
              <a:t>는 </a:t>
            </a:r>
            <a:r>
              <a:rPr lang="en-US" altLang="ko-KR" dirty="0" err="1"/>
              <a:t>PostgreSQL</a:t>
            </a:r>
            <a:r>
              <a:rPr lang="ko-KR" altLang="en-US" dirty="0"/>
              <a:t>과 함께 배포되는 라이선스로서</a:t>
            </a:r>
            <a:r>
              <a:rPr lang="en-US" altLang="ko-KR" dirty="0"/>
              <a:t>, BSD </a:t>
            </a:r>
            <a:r>
              <a:rPr lang="ko-KR" altLang="en-US" dirty="0"/>
              <a:t>또는</a:t>
            </a:r>
            <a:r>
              <a:rPr lang="en-US" altLang="ko-KR" dirty="0"/>
              <a:t>MIT </a:t>
            </a:r>
            <a:r>
              <a:rPr lang="ko-KR" altLang="en-US" dirty="0"/>
              <a:t>라이선스와 유사한</a:t>
            </a:r>
            <a:r>
              <a:rPr lang="en-US" altLang="ko-KR" dirty="0"/>
              <a:t>, </a:t>
            </a:r>
            <a:r>
              <a:rPr lang="ko-KR" altLang="en-US" dirty="0"/>
              <a:t>매우 자유로운 라이선스 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관리기관은 </a:t>
            </a:r>
            <a:r>
              <a:rPr lang="en-US" altLang="ko-KR" dirty="0"/>
              <a:t>[The </a:t>
            </a:r>
            <a:r>
              <a:rPr lang="en-US" altLang="ko-KR" dirty="0" err="1"/>
              <a:t>PostgreSQL</a:t>
            </a:r>
            <a:r>
              <a:rPr lang="en-US" altLang="ko-KR" dirty="0"/>
              <a:t> Global Development Group] 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라이선스 계열은 </a:t>
            </a:r>
            <a:r>
              <a:rPr lang="en-US" altLang="ko-KR" dirty="0"/>
              <a:t>BSD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570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 smtClean="0"/>
              <a:t>postgresql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Portable - </a:t>
            </a:r>
            <a:r>
              <a:rPr lang="en-US" altLang="ko-KR" dirty="0" err="1" smtClean="0"/>
              <a:t>PostgreSQL</a:t>
            </a:r>
            <a:r>
              <a:rPr lang="ko-KR" altLang="en-US" dirty="0"/>
              <a:t>의 </a:t>
            </a:r>
            <a:r>
              <a:rPr lang="en-US" altLang="ko-KR" dirty="0"/>
              <a:t>ANSI C</a:t>
            </a:r>
            <a:r>
              <a:rPr lang="ko-KR" altLang="en-US" dirty="0"/>
              <a:t>로 개발되었으며 지원하는 플랫폼의 종류로는 </a:t>
            </a:r>
            <a:r>
              <a:rPr lang="en-US" altLang="ko-KR" dirty="0"/>
              <a:t>Windows, Linux, MAC OS/X </a:t>
            </a:r>
            <a:r>
              <a:rPr lang="ko-KR" altLang="en-US" dirty="0"/>
              <a:t>또는 </a:t>
            </a:r>
            <a:r>
              <a:rPr lang="en-US" altLang="ko-KR" dirty="0"/>
              <a:t>Unix Platform</a:t>
            </a:r>
            <a:r>
              <a:rPr lang="ko-KR" altLang="en-US" dirty="0"/>
              <a:t>등 다양한 플랫폼을 지원하고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Reliable - </a:t>
            </a:r>
            <a:r>
              <a:rPr lang="ko-KR" altLang="en-US" dirty="0" smtClean="0"/>
              <a:t>트랜잭션 </a:t>
            </a:r>
            <a:r>
              <a:rPr lang="ko-KR" altLang="en-US" dirty="0"/>
              <a:t>속성인 </a:t>
            </a:r>
            <a:r>
              <a:rPr lang="en-US" altLang="ko-KR" dirty="0"/>
              <a:t>ACID</a:t>
            </a:r>
            <a:r>
              <a:rPr lang="ko-KR" altLang="en-US" dirty="0"/>
              <a:t>에 대한 구현 및 </a:t>
            </a:r>
            <a:r>
              <a:rPr lang="en-US" altLang="ko-KR" dirty="0" smtClean="0"/>
              <a:t>MVCC , </a:t>
            </a:r>
            <a:r>
              <a:rPr lang="ko-KR" altLang="en-US" dirty="0" err="1" smtClean="0"/>
              <a:t>로우</a:t>
            </a:r>
            <a:r>
              <a:rPr lang="ko-KR" altLang="en-US" dirty="0" smtClean="0"/>
              <a:t> </a:t>
            </a:r>
            <a:r>
              <a:rPr lang="ko-KR" altLang="en-US" dirty="0"/>
              <a:t>레벨 </a:t>
            </a:r>
            <a:r>
              <a:rPr lang="ko-KR" altLang="en-US" dirty="0" err="1"/>
              <a:t>라킹</a:t>
            </a:r>
            <a:r>
              <a:rPr lang="ko-KR" altLang="en-US" dirty="0"/>
              <a:t> 등이 구현되어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Scalable - </a:t>
            </a:r>
            <a:r>
              <a:rPr lang="en-US" altLang="ko-KR" dirty="0" err="1" smtClean="0"/>
              <a:t>PostgreSQL</a:t>
            </a:r>
            <a:r>
              <a:rPr lang="ko-KR" altLang="en-US" dirty="0"/>
              <a:t>의 멀티</a:t>
            </a:r>
            <a:r>
              <a:rPr lang="en-US" altLang="ko-KR" dirty="0"/>
              <a:t>-</a:t>
            </a:r>
            <a:r>
              <a:rPr lang="ko-KR" altLang="en-US" dirty="0"/>
              <a:t>버전에 대하여 사용이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대용량 </a:t>
            </a:r>
            <a:r>
              <a:rPr lang="ko-KR" altLang="en-US" dirty="0"/>
              <a:t>데이터 처리를 위한 </a:t>
            </a:r>
            <a:r>
              <a:rPr lang="en-US" altLang="ko-KR" dirty="0"/>
              <a:t>Table Partitioning</a:t>
            </a:r>
            <a:r>
              <a:rPr lang="ko-KR" altLang="en-US" dirty="0"/>
              <a:t>과 </a:t>
            </a:r>
            <a:r>
              <a:rPr lang="en-US" altLang="ko-KR" dirty="0" err="1"/>
              <a:t>Tablespace</a:t>
            </a:r>
            <a:r>
              <a:rPr lang="en-US" altLang="ko-KR" dirty="0"/>
              <a:t> </a:t>
            </a:r>
            <a:r>
              <a:rPr lang="ko-KR" altLang="en-US" dirty="0"/>
              <a:t>기능이 구현 가능하다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Secure - </a:t>
            </a:r>
            <a:r>
              <a:rPr lang="en-US" altLang="ko-KR" dirty="0" smtClean="0"/>
              <a:t>DB </a:t>
            </a:r>
            <a:r>
              <a:rPr lang="ko-KR" altLang="en-US" dirty="0"/>
              <a:t>보안의 경우 데이터 암호화</a:t>
            </a:r>
            <a:r>
              <a:rPr lang="en-US" altLang="ko-KR" dirty="0"/>
              <a:t>, </a:t>
            </a:r>
            <a:r>
              <a:rPr lang="ko-KR" altLang="en-US" dirty="0"/>
              <a:t>접근 제어 및 감사의 </a:t>
            </a:r>
            <a:r>
              <a:rPr lang="en-US" altLang="ko-KR" dirty="0"/>
              <a:t>3</a:t>
            </a:r>
            <a:r>
              <a:rPr lang="ko-KR" altLang="en-US" dirty="0"/>
              <a:t>가지로 구성 되어있으며</a:t>
            </a:r>
            <a:r>
              <a:rPr lang="en-US" altLang="ko-KR" dirty="0"/>
              <a:t>, </a:t>
            </a:r>
            <a:r>
              <a:rPr lang="en-US" altLang="ko-KR" dirty="0" err="1"/>
              <a:t>PostgreSQL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DB</a:t>
            </a:r>
            <a:r>
              <a:rPr lang="ko-KR" altLang="en-US" dirty="0"/>
              <a:t>보안 요구사항에 의해 호스트</a:t>
            </a:r>
            <a:r>
              <a:rPr lang="en-US" altLang="ko-KR" dirty="0"/>
              <a:t>-</a:t>
            </a:r>
            <a:r>
              <a:rPr lang="ko-KR" altLang="en-US" dirty="0"/>
              <a:t>기반 접근제어</a:t>
            </a:r>
            <a:r>
              <a:rPr lang="en-US" altLang="ko-KR" dirty="0"/>
              <a:t>, object-level </a:t>
            </a:r>
            <a:r>
              <a:rPr lang="ko-KR" altLang="en-US" dirty="0"/>
              <a:t>권한</a:t>
            </a:r>
            <a:r>
              <a:rPr lang="en-US" altLang="ko-KR" dirty="0"/>
              <a:t>, </a:t>
            </a:r>
            <a:r>
              <a:rPr lang="en-US" altLang="ko-KR" dirty="0" err="1"/>
              <a:t>ssl</a:t>
            </a:r>
            <a:r>
              <a:rPr lang="en-US" altLang="ko-KR" dirty="0"/>
              <a:t> </a:t>
            </a:r>
            <a:r>
              <a:rPr lang="ko-KR" altLang="en-US" dirty="0"/>
              <a:t>통신을 통한 클라이언트와 네트워크 구간의 전송 데이터를 암호화하는 방안 등을 지원한다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Recovery &amp; </a:t>
            </a:r>
            <a:r>
              <a:rPr lang="en-US" altLang="ko-KR" b="1" dirty="0" smtClean="0"/>
              <a:t>Availability - </a:t>
            </a:r>
            <a:r>
              <a:rPr lang="en-US" altLang="ko-KR" dirty="0" smtClean="0"/>
              <a:t>Streaming </a:t>
            </a:r>
            <a:r>
              <a:rPr lang="en-US" altLang="ko-KR" dirty="0"/>
              <a:t>Replication</a:t>
            </a:r>
            <a:r>
              <a:rPr lang="ko-KR" altLang="en-US" dirty="0"/>
              <a:t>을 기본적으로 </a:t>
            </a:r>
            <a:r>
              <a:rPr lang="ko-KR" altLang="en-US" dirty="0" err="1"/>
              <a:t>동기식</a:t>
            </a:r>
            <a:r>
              <a:rPr lang="en-US" altLang="ko-KR" dirty="0"/>
              <a:t>, </a:t>
            </a:r>
            <a:r>
              <a:rPr lang="ko-KR" altLang="en-US" dirty="0" err="1"/>
              <a:t>비동기식의</a:t>
            </a:r>
            <a:r>
              <a:rPr lang="ko-KR" altLang="en-US" dirty="0"/>
              <a:t> </a:t>
            </a:r>
            <a:r>
              <a:rPr lang="en-US" altLang="ko-KR" dirty="0"/>
              <a:t>Hot Standby </a:t>
            </a:r>
            <a:r>
              <a:rPr lang="ko-KR" altLang="en-US" dirty="0"/>
              <a:t>서버를 구축할 수 있으며 </a:t>
            </a:r>
            <a:r>
              <a:rPr lang="en-US" altLang="ko-KR" dirty="0"/>
              <a:t>WAL log </a:t>
            </a:r>
            <a:r>
              <a:rPr lang="ko-KR" altLang="en-US" dirty="0" err="1"/>
              <a:t>아카이빙</a:t>
            </a:r>
            <a:r>
              <a:rPr lang="ko-KR" altLang="en-US" dirty="0"/>
              <a:t> 및 </a:t>
            </a:r>
            <a:r>
              <a:rPr lang="en-US" altLang="ko-KR" dirty="0"/>
              <a:t>Hot Backup</a:t>
            </a:r>
            <a:r>
              <a:rPr lang="ko-KR" altLang="en-US" dirty="0"/>
              <a:t>을 통해 </a:t>
            </a:r>
            <a:r>
              <a:rPr lang="en-US" altLang="ko-KR" dirty="0"/>
              <a:t>Point in time recovery</a:t>
            </a:r>
            <a:r>
              <a:rPr lang="ko-KR" altLang="en-US" dirty="0"/>
              <a:t>를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Advanced - </a:t>
            </a:r>
            <a:r>
              <a:rPr lang="en-US" altLang="ko-KR" dirty="0" err="1" smtClean="0"/>
              <a:t>pg_upgrade</a:t>
            </a:r>
            <a:r>
              <a:rPr lang="ko-KR" altLang="en-US" dirty="0"/>
              <a:t>를 이용하여 업그레이드를 진행 할 수 있으며 웹 기반 또는 </a:t>
            </a:r>
            <a:r>
              <a:rPr lang="en-US" altLang="ko-KR" dirty="0"/>
              <a:t>C/S </a:t>
            </a:r>
            <a:r>
              <a:rPr lang="ko-KR" altLang="en-US" dirty="0"/>
              <a:t>기반의 </a:t>
            </a:r>
            <a:r>
              <a:rPr lang="en-US" altLang="ko-KR" dirty="0"/>
              <a:t>GUI</a:t>
            </a:r>
            <a:r>
              <a:rPr lang="ko-KR" altLang="en-US" dirty="0"/>
              <a:t>관리도구를 제공하여 모니터링 및 관리는 물론 튜닝까지 가능하다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사용자정의 </a:t>
            </a:r>
            <a:r>
              <a:rPr lang="en-US" altLang="ko-KR" dirty="0"/>
              <a:t>procedural</a:t>
            </a:r>
            <a:r>
              <a:rPr lang="ko-KR" altLang="en-US" dirty="0"/>
              <a:t>로 </a:t>
            </a:r>
            <a:r>
              <a:rPr lang="en-US" altLang="ko-KR" dirty="0"/>
              <a:t>Perl, java, </a:t>
            </a:r>
            <a:r>
              <a:rPr lang="en-US" altLang="ko-KR" dirty="0" err="1"/>
              <a:t>php</a:t>
            </a:r>
            <a:r>
              <a:rPr lang="ko-KR" altLang="en-US" dirty="0"/>
              <a:t>등의 스크립트 언어 지원이 가능하다</a:t>
            </a:r>
            <a:r>
              <a:rPr lang="en-US" altLang="ko-KR" dirty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1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 smtClean="0"/>
              <a:t>postgresql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PostgreSQL</a:t>
            </a:r>
            <a:r>
              <a:rPr lang="ko-KR" altLang="en-US" dirty="0"/>
              <a:t>의 경우 </a:t>
            </a:r>
            <a:r>
              <a:rPr lang="en-US" altLang="ko-KR" dirty="0"/>
              <a:t>process </a:t>
            </a:r>
            <a:r>
              <a:rPr lang="ko-KR" altLang="en-US" dirty="0"/>
              <a:t>기반으로 동작한다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포스트마스터</a:t>
            </a:r>
            <a:r>
              <a:rPr lang="en-US" altLang="ko-KR" dirty="0"/>
              <a:t>(Postmaster)</a:t>
            </a:r>
            <a:r>
              <a:rPr lang="ko-KR" altLang="en-US" dirty="0"/>
              <a:t>라는 </a:t>
            </a:r>
            <a:r>
              <a:rPr lang="en-US" altLang="ko-KR" dirty="0"/>
              <a:t>main process</a:t>
            </a:r>
            <a:r>
              <a:rPr lang="ko-KR" altLang="en-US" dirty="0"/>
              <a:t>가 있으며</a:t>
            </a:r>
            <a:r>
              <a:rPr lang="en-US" altLang="ko-KR" dirty="0"/>
              <a:t>, child process</a:t>
            </a:r>
            <a:r>
              <a:rPr lang="ko-KR" altLang="en-US" dirty="0"/>
              <a:t>로 유틸리티 프로세스가 실행되어 동작된다</a:t>
            </a:r>
            <a:r>
              <a:rPr lang="en-US" altLang="ko-KR" dirty="0"/>
              <a:t>. Postmaster</a:t>
            </a:r>
            <a:r>
              <a:rPr lang="ko-KR" altLang="en-US" dirty="0"/>
              <a:t>에서는 유틸리티 프로세스가 죽으면 </a:t>
            </a:r>
            <a:r>
              <a:rPr lang="en-US" altLang="ko-KR" dirty="0"/>
              <a:t>restart </a:t>
            </a:r>
            <a:r>
              <a:rPr lang="ko-KR" altLang="en-US" dirty="0"/>
              <a:t>시킨다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사용자 </a:t>
            </a:r>
            <a:r>
              <a:rPr lang="en-US" altLang="ko-KR" dirty="0"/>
              <a:t>Session</a:t>
            </a:r>
            <a:r>
              <a:rPr lang="ko-KR" altLang="en-US" dirty="0"/>
              <a:t>에 대해서는 한 개에 </a:t>
            </a:r>
            <a:r>
              <a:rPr lang="ko-KR" altLang="en-US" dirty="0" err="1"/>
              <a:t>백앤드</a:t>
            </a:r>
            <a:r>
              <a:rPr lang="ko-KR" altLang="en-US" dirty="0"/>
              <a:t> 프로세스가 실행된다</a:t>
            </a:r>
            <a:r>
              <a:rPr lang="en-US" altLang="ko-KR" dirty="0"/>
              <a:t>. Postmaster</a:t>
            </a:r>
            <a:r>
              <a:rPr lang="ko-KR" altLang="en-US" dirty="0"/>
              <a:t>에서 새로운 </a:t>
            </a:r>
            <a:r>
              <a:rPr lang="en-US" altLang="ko-KR" dirty="0"/>
              <a:t>connection</a:t>
            </a:r>
            <a:r>
              <a:rPr lang="ko-KR" altLang="en-US" dirty="0"/>
              <a:t>을 맺는다</a:t>
            </a:r>
            <a:r>
              <a:rPr lang="en-US" altLang="ko-KR" dirty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809" y="2353539"/>
            <a:ext cx="7780973" cy="412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/>
              <a:t>PostgreSQL</a:t>
            </a:r>
            <a:r>
              <a:rPr lang="en-US" altLang="ko-KR" sz="2000" b="1" dirty="0"/>
              <a:t> Physical Database </a:t>
            </a:r>
            <a:r>
              <a:rPr lang="en-US" altLang="ko-KR" sz="2000" b="1" dirty="0" smtClean="0"/>
              <a:t>Architecture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"Cluster"</a:t>
            </a:r>
            <a:r>
              <a:rPr lang="ko-KR" altLang="en-US" dirty="0"/>
              <a:t>는 하나의 서버 </a:t>
            </a:r>
            <a:r>
              <a:rPr lang="ko-KR" altLang="en-US" dirty="0" err="1"/>
              <a:t>인스턴스에</a:t>
            </a:r>
            <a:r>
              <a:rPr lang="ko-KR" altLang="en-US" dirty="0"/>
              <a:t> 의해 관리되는 여러 </a:t>
            </a:r>
            <a:r>
              <a:rPr lang="en-US" altLang="ko-KR" dirty="0"/>
              <a:t>Database</a:t>
            </a:r>
            <a:r>
              <a:rPr lang="ko-KR" altLang="en-US" dirty="0"/>
              <a:t>의 </a:t>
            </a:r>
            <a:r>
              <a:rPr lang="ko-KR" altLang="en-US" dirty="0" smtClean="0"/>
              <a:t>모음이다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Cluster</a:t>
            </a:r>
            <a:r>
              <a:rPr lang="ko-KR" altLang="en-US" dirty="0"/>
              <a:t>에 대한 </a:t>
            </a:r>
            <a:r>
              <a:rPr lang="ko-KR" altLang="en-US" dirty="0" smtClean="0"/>
              <a:t>구분 </a:t>
            </a:r>
            <a:r>
              <a:rPr lang="en-US" altLang="ko-KR" dirty="0" smtClean="0"/>
              <a:t>-  </a:t>
            </a:r>
            <a:r>
              <a:rPr lang="en-US" altLang="ko-KR" dirty="0"/>
              <a:t>Data </a:t>
            </a:r>
            <a:r>
              <a:rPr lang="en-US" altLang="ko-KR" dirty="0" smtClean="0"/>
              <a:t>directory, </a:t>
            </a:r>
            <a:r>
              <a:rPr lang="en-US" altLang="ko-KR" dirty="0"/>
              <a:t>TCP </a:t>
            </a:r>
            <a:r>
              <a:rPr lang="en-US" altLang="ko-KR" dirty="0" smtClean="0"/>
              <a:t>Port, </a:t>
            </a:r>
            <a:r>
              <a:rPr lang="en-US" altLang="ko-KR" dirty="0"/>
              <a:t>Set of processes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하나의 </a:t>
            </a:r>
            <a:r>
              <a:rPr lang="en-US" altLang="ko-KR" dirty="0"/>
              <a:t>cluster</a:t>
            </a:r>
            <a:r>
              <a:rPr lang="ko-KR" altLang="en-US" dirty="0"/>
              <a:t>는 여러 개의 </a:t>
            </a:r>
            <a:r>
              <a:rPr lang="en-US" altLang="ko-KR" dirty="0"/>
              <a:t>Database</a:t>
            </a:r>
            <a:r>
              <a:rPr lang="ko-KR" altLang="en-US" dirty="0"/>
              <a:t>를 구성할 수 있다</a:t>
            </a:r>
            <a:r>
              <a:rPr lang="en-US" altLang="ko-KR" dirty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03" y="2109702"/>
            <a:ext cx="8412886" cy="45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/>
              <a:t>PostgreSQL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엔진 </a:t>
            </a:r>
            <a:r>
              <a:rPr lang="ko-KR" altLang="en-US" sz="2000" b="1" dirty="0" err="1"/>
              <a:t>디렉토리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구조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bin - </a:t>
            </a:r>
            <a:r>
              <a:rPr lang="en-US" altLang="ko-KR" dirty="0" err="1"/>
              <a:t>postgreSQL</a:t>
            </a:r>
            <a:r>
              <a:rPr lang="en-US" altLang="ko-KR" dirty="0"/>
              <a:t>(DB)</a:t>
            </a:r>
            <a:r>
              <a:rPr lang="ko-KR" altLang="en-US" dirty="0"/>
              <a:t>에서 사용하는 실행파일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data - DB</a:t>
            </a:r>
            <a:r>
              <a:rPr lang="ko-KR" altLang="en-US" dirty="0"/>
              <a:t>의 </a:t>
            </a:r>
            <a:r>
              <a:rPr lang="en-US" altLang="ko-KR" dirty="0"/>
              <a:t>Data</a:t>
            </a:r>
            <a:r>
              <a:rPr lang="ko-KR" altLang="en-US" dirty="0" err="1" smtClean="0"/>
              <a:t>디렉토리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doc - Documentation </a:t>
            </a:r>
            <a:r>
              <a:rPr lang="ko-KR" altLang="en-US" dirty="0"/>
              <a:t>파일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pg_env.sh	 - </a:t>
            </a:r>
            <a:r>
              <a:rPr lang="ko-KR" altLang="en-US" dirty="0"/>
              <a:t>환경변수 설정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include - Header files </a:t>
            </a:r>
            <a:r>
              <a:rPr lang="ko-KR" altLang="en-US" dirty="0"/>
              <a:t>위치</a:t>
            </a:r>
            <a:r>
              <a:rPr lang="en-US" altLang="ko-KR" dirty="0"/>
              <a:t>(Cluster </a:t>
            </a:r>
            <a:r>
              <a:rPr lang="ko-KR" altLang="en-US" dirty="0"/>
              <a:t>생성 시에 사용됨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installer/scripts - Installer </a:t>
            </a:r>
            <a:r>
              <a:rPr lang="en-US" altLang="ko-KR" dirty="0" smtClean="0"/>
              <a:t>files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lib - </a:t>
            </a:r>
            <a:r>
              <a:rPr lang="en-US" altLang="ko-KR" dirty="0" err="1"/>
              <a:t>PostgreSQL</a:t>
            </a:r>
            <a:r>
              <a:rPr lang="en-US" altLang="ko-KR" dirty="0"/>
              <a:t>(DB)</a:t>
            </a:r>
            <a:r>
              <a:rPr lang="ko-KR" altLang="en-US" dirty="0"/>
              <a:t>에 필요한 </a:t>
            </a:r>
            <a:r>
              <a:rPr lang="en-US" altLang="ko-KR" dirty="0"/>
              <a:t>library </a:t>
            </a:r>
            <a:r>
              <a:rPr lang="ko-KR" altLang="en-US" dirty="0"/>
              <a:t>위치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pgAdmin4 - </a:t>
            </a:r>
            <a:r>
              <a:rPr lang="ko-KR" altLang="en-US" dirty="0"/>
              <a:t>그래픽 관리자 </a:t>
            </a:r>
            <a:r>
              <a:rPr lang="en-US" altLang="ko-KR" dirty="0"/>
              <a:t>Tool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stackbuilder</a:t>
            </a:r>
            <a:r>
              <a:rPr lang="en-US" altLang="ko-KR" dirty="0"/>
              <a:t> - GUI</a:t>
            </a:r>
            <a:r>
              <a:rPr lang="ko-KR" altLang="en-US" dirty="0"/>
              <a:t>기반의 업데이트 관리 </a:t>
            </a:r>
            <a:r>
              <a:rPr lang="en-US" altLang="ko-KR" dirty="0"/>
              <a:t>Tool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uninstall-</a:t>
            </a:r>
            <a:r>
              <a:rPr lang="en-US" altLang="ko-KR" dirty="0" err="1"/>
              <a:t>postgresql</a:t>
            </a:r>
            <a:r>
              <a:rPr lang="en-US" altLang="ko-KR" dirty="0"/>
              <a:t>/uninstall-postgresal.dat - </a:t>
            </a:r>
            <a:r>
              <a:rPr lang="en-US" altLang="ko-KR" dirty="0" err="1"/>
              <a:t>PostgreSQL</a:t>
            </a:r>
            <a:r>
              <a:rPr lang="en-US" altLang="ko-KR" dirty="0"/>
              <a:t> </a:t>
            </a:r>
            <a:r>
              <a:rPr lang="ko-KR" altLang="en-US" dirty="0"/>
              <a:t>제거를 위한 </a:t>
            </a:r>
            <a:r>
              <a:rPr lang="en-US" altLang="ko-KR" dirty="0"/>
              <a:t>uninstall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PostgreSQL</a:t>
            </a:r>
            <a:r>
              <a:rPr lang="en-US" altLang="ko-KR" dirty="0"/>
              <a:t>(DB) </a:t>
            </a:r>
            <a:r>
              <a:rPr lang="ko-KR" altLang="en-US" dirty="0"/>
              <a:t>튜닝과 환경설정 파일 </a:t>
            </a:r>
            <a:r>
              <a:rPr lang="en-US" altLang="ko-KR" dirty="0"/>
              <a:t>: </a:t>
            </a:r>
            <a:r>
              <a:rPr lang="en-US" altLang="ko-KR" dirty="0" err="1"/>
              <a:t>postgresql.conf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PostgreSQL</a:t>
            </a:r>
            <a:r>
              <a:rPr lang="en-US" altLang="ko-KR" dirty="0"/>
              <a:t>(DB)</a:t>
            </a:r>
            <a:r>
              <a:rPr lang="ko-KR" altLang="en-US" dirty="0"/>
              <a:t>의 </a:t>
            </a:r>
            <a:r>
              <a:rPr lang="en-US" altLang="ko-KR" dirty="0"/>
              <a:t>port </a:t>
            </a:r>
            <a:r>
              <a:rPr lang="ko-KR" altLang="en-US" dirty="0"/>
              <a:t>정보나 </a:t>
            </a:r>
            <a:r>
              <a:rPr lang="en-US" altLang="ko-KR" dirty="0"/>
              <a:t>address(IP) </a:t>
            </a:r>
            <a:r>
              <a:rPr lang="ko-KR" altLang="en-US" dirty="0"/>
              <a:t>값을 설정해 줄 수 있으며 </a:t>
            </a:r>
            <a:r>
              <a:rPr lang="en-US" altLang="ko-KR" dirty="0"/>
              <a:t>DB</a:t>
            </a:r>
            <a:r>
              <a:rPr lang="ko-KR" altLang="en-US" dirty="0"/>
              <a:t>에 대한 튜닝 또한 이 파일에서 관리할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설정 값에 따라 다르지만 되도록 해당 파일을 수정 후에는 </a:t>
            </a:r>
            <a:r>
              <a:rPr lang="en-US" altLang="ko-KR" dirty="0" err="1"/>
              <a:t>PostgreSQL</a:t>
            </a:r>
            <a:r>
              <a:rPr lang="en-US" altLang="ko-KR" dirty="0"/>
              <a:t>(DB)</a:t>
            </a:r>
            <a:r>
              <a:rPr lang="ko-KR" altLang="en-US" dirty="0"/>
              <a:t>에 대하여 </a:t>
            </a:r>
            <a:r>
              <a:rPr lang="en-US" altLang="ko-KR" dirty="0"/>
              <a:t>restart</a:t>
            </a:r>
            <a:r>
              <a:rPr lang="ko-KR" altLang="en-US" dirty="0"/>
              <a:t>를 진행해 줘야 한다</a:t>
            </a:r>
            <a:r>
              <a:rPr lang="en-US" altLang="ko-KR" dirty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103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/>
              <a:t>PostgreSQL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엔진 </a:t>
            </a:r>
            <a:r>
              <a:rPr lang="ko-KR" altLang="en-US" sz="2000" b="1" dirty="0" err="1"/>
              <a:t>디렉토리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구조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64" y="1817560"/>
            <a:ext cx="84582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59896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err="1" smtClean="0"/>
              <a:t>DataType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960583" y="1359373"/>
            <a:ext cx="3819236" cy="4209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a = '';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 = 0;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c = false;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d = null;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e = undefined;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 = [];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g = {};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h = function() </a:t>
            </a:r>
            <a:r>
              <a:rPr lang="en-US" altLang="ko-KR" sz="1600" dirty="0" smtClean="0">
                <a:solidFill>
                  <a:schemeClr val="tx1"/>
                </a:solidFill>
              </a:rPr>
              <a:t>{};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ypeof</a:t>
            </a:r>
            <a:r>
              <a:rPr lang="en-US" altLang="ko-KR" sz="1600" dirty="0" smtClean="0">
                <a:solidFill>
                  <a:schemeClr val="tx1"/>
                </a:solidFill>
              </a:rPr>
              <a:t> a;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b;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c;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d;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e;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f;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g;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h;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 </a:t>
            </a:r>
            <a:r>
              <a:rPr lang="en-US" altLang="ko-KR" sz="2000" b="1" dirty="0" err="1"/>
              <a:t>PostgreSQL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\?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명령어에 </a:t>
            </a:r>
            <a:r>
              <a:rPr lang="ko-KR" altLang="en-US" dirty="0"/>
              <a:t>대한 정보를 얻을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\h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SQL</a:t>
            </a:r>
            <a:r>
              <a:rPr lang="ko-KR" altLang="en-US" dirty="0"/>
              <a:t>명령어에 대한 정보를 얻을 수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\l  - </a:t>
            </a:r>
            <a:r>
              <a:rPr lang="ko-KR" altLang="en-US" dirty="0"/>
              <a:t>서버에 접속되어 있는 </a:t>
            </a:r>
            <a:r>
              <a:rPr lang="en-US" altLang="ko-KR" dirty="0"/>
              <a:t>Database</a:t>
            </a:r>
            <a:r>
              <a:rPr lang="ko-KR" altLang="en-US" dirty="0"/>
              <a:t>의 목록을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Information Command</a:t>
            </a:r>
            <a:r>
              <a:rPr lang="ko-KR" altLang="en-US" dirty="0"/>
              <a:t>는 쿼리를 실행하지 않고 예약되어 있는 명령어를 실행함으로써 </a:t>
            </a:r>
            <a:r>
              <a:rPr lang="en-US" altLang="ko-KR" dirty="0"/>
              <a:t>Database </a:t>
            </a:r>
            <a:r>
              <a:rPr lang="ko-KR" altLang="en-US" dirty="0"/>
              <a:t>및 스키마 오브젝트의 다양한 정보를 조회할 수 있는 매우 유용한 명령어이다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Information </a:t>
            </a:r>
            <a:r>
              <a:rPr lang="en-US" altLang="ko-KR" dirty="0"/>
              <a:t>Command</a:t>
            </a:r>
            <a:r>
              <a:rPr lang="ko-KR" altLang="en-US" dirty="0"/>
              <a:t>를 실행하는 방법은 </a:t>
            </a:r>
            <a:r>
              <a:rPr lang="en-US" altLang="ko-KR" dirty="0"/>
              <a:t>\d</a:t>
            </a:r>
            <a:r>
              <a:rPr lang="ko-KR" altLang="en-US" dirty="0"/>
              <a:t>와 오브젝트를 의미하는 알파벳으로 구성 되어있다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\d - Database</a:t>
            </a:r>
            <a:r>
              <a:rPr lang="ko-KR" altLang="en-US" dirty="0"/>
              <a:t>내의 </a:t>
            </a:r>
            <a:r>
              <a:rPr lang="en-US" altLang="ko-KR" dirty="0"/>
              <a:t>Relation</a:t>
            </a:r>
            <a:r>
              <a:rPr lang="ko-KR" altLang="en-US" dirty="0"/>
              <a:t>의 정보를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\</a:t>
            </a:r>
            <a:r>
              <a:rPr lang="en-US" altLang="ko-KR" dirty="0"/>
              <a:t>d+ - Relation</a:t>
            </a:r>
            <a:r>
              <a:rPr lang="ko-KR" altLang="en-US" dirty="0"/>
              <a:t>에 대한 더 자세한 정보를 확인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</a:t>
            </a:r>
            <a:r>
              <a:rPr lang="en-US" altLang="ko-KR" dirty="0" err="1"/>
              <a:t>dS</a:t>
            </a:r>
            <a:r>
              <a:rPr lang="en-US" altLang="ko-KR" dirty="0"/>
              <a:t> - Database</a:t>
            </a:r>
            <a:r>
              <a:rPr lang="ko-KR" altLang="en-US" dirty="0"/>
              <a:t>내의</a:t>
            </a:r>
            <a:r>
              <a:rPr lang="en-US" altLang="ko-KR" dirty="0"/>
              <a:t>System table</a:t>
            </a:r>
            <a:r>
              <a:rPr lang="ko-KR" altLang="en-US" dirty="0"/>
              <a:t>에 대해서 확인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</a:t>
            </a:r>
            <a:r>
              <a:rPr lang="en-US" altLang="ko-KR" dirty="0" err="1"/>
              <a:t>dt</a:t>
            </a:r>
            <a:r>
              <a:rPr lang="en-US" altLang="ko-KR" dirty="0"/>
              <a:t> - Database</a:t>
            </a:r>
            <a:r>
              <a:rPr lang="ko-KR" altLang="en-US" dirty="0"/>
              <a:t>내의 </a:t>
            </a:r>
            <a:r>
              <a:rPr lang="en-US" altLang="ko-KR" dirty="0"/>
              <a:t>table</a:t>
            </a:r>
            <a:r>
              <a:rPr lang="ko-KR" altLang="en-US" dirty="0"/>
              <a:t>에 대해서 확인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\dv - Database</a:t>
            </a:r>
            <a:r>
              <a:rPr lang="ko-KR" altLang="en-US" dirty="0"/>
              <a:t>내의 </a:t>
            </a:r>
            <a:r>
              <a:rPr lang="en-US" altLang="ko-KR" dirty="0"/>
              <a:t>view</a:t>
            </a:r>
            <a:r>
              <a:rPr lang="ko-KR" altLang="en-US" dirty="0"/>
              <a:t>에 대해서 확인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\dl  - Database</a:t>
            </a:r>
            <a:r>
              <a:rPr lang="ko-KR" altLang="en-US" dirty="0"/>
              <a:t>내의 </a:t>
            </a:r>
            <a:r>
              <a:rPr lang="en-US" altLang="ko-KR" dirty="0"/>
              <a:t>Large object </a:t>
            </a:r>
            <a:r>
              <a:rPr lang="ko-KR" altLang="en-US" dirty="0"/>
              <a:t>에 대해서 확인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\di -  </a:t>
            </a:r>
            <a:r>
              <a:rPr lang="en-US" altLang="ko-KR" dirty="0" smtClean="0"/>
              <a:t>Database</a:t>
            </a:r>
            <a:r>
              <a:rPr lang="ko-KR" altLang="en-US" dirty="0"/>
              <a:t>내의 인덱스에 대해서 확인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</a:t>
            </a:r>
            <a:r>
              <a:rPr lang="en-US" altLang="ko-KR" dirty="0" err="1"/>
              <a:t>df</a:t>
            </a:r>
            <a:r>
              <a:rPr lang="en-US" altLang="ko-KR" dirty="0"/>
              <a:t> -  </a:t>
            </a:r>
            <a:r>
              <a:rPr lang="en-US" altLang="ko-KR" dirty="0" smtClean="0"/>
              <a:t>Database</a:t>
            </a:r>
            <a:r>
              <a:rPr lang="ko-KR" altLang="en-US" dirty="0"/>
              <a:t>내의 </a:t>
            </a:r>
            <a:r>
              <a:rPr lang="en-US" altLang="ko-KR" dirty="0"/>
              <a:t>function </a:t>
            </a:r>
            <a:r>
              <a:rPr lang="ko-KR" altLang="en-US" dirty="0"/>
              <a:t>에 대해서 확인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</a:t>
            </a:r>
            <a:r>
              <a:rPr lang="en-US" altLang="ko-KR" dirty="0" err="1"/>
              <a:t>dn</a:t>
            </a:r>
            <a:r>
              <a:rPr lang="en-US" altLang="ko-KR" dirty="0"/>
              <a:t>  Database</a:t>
            </a:r>
            <a:r>
              <a:rPr lang="ko-KR" altLang="en-US" dirty="0"/>
              <a:t>내의 </a:t>
            </a:r>
            <a:r>
              <a:rPr lang="en-US" altLang="ko-KR" dirty="0"/>
              <a:t>schema</a:t>
            </a:r>
            <a:r>
              <a:rPr lang="ko-KR" altLang="en-US" dirty="0"/>
              <a:t>를 조회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\c DBNAME - </a:t>
            </a:r>
            <a:r>
              <a:rPr lang="ko-KR" altLang="en-US" dirty="0"/>
              <a:t>서버에 접속되어 있는 다른 </a:t>
            </a:r>
            <a:r>
              <a:rPr lang="en-US" altLang="ko-KR" dirty="0"/>
              <a:t>Database</a:t>
            </a:r>
            <a:r>
              <a:rPr lang="ko-KR" altLang="en-US" dirty="0"/>
              <a:t>에 접속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\q - </a:t>
            </a:r>
            <a:r>
              <a:rPr lang="en-US" altLang="ko-KR" dirty="0" err="1"/>
              <a:t>psql</a:t>
            </a:r>
            <a:r>
              <a:rPr lang="ko-KR" altLang="en-US" dirty="0"/>
              <a:t>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\e - </a:t>
            </a:r>
            <a:r>
              <a:rPr lang="en-US" altLang="ko-KR" dirty="0" err="1"/>
              <a:t>psql.edit</a:t>
            </a:r>
            <a:r>
              <a:rPr lang="en-US" altLang="ko-KR" dirty="0"/>
              <a:t> </a:t>
            </a:r>
            <a:r>
              <a:rPr lang="ko-KR" altLang="en-US" dirty="0"/>
              <a:t>메모장파일이 열려 </a:t>
            </a:r>
            <a:r>
              <a:rPr lang="en-US" altLang="ko-KR" dirty="0"/>
              <a:t>Query</a:t>
            </a:r>
            <a:r>
              <a:rPr lang="ko-KR" altLang="en-US" dirty="0"/>
              <a:t>를 수정하고 수정한 내용을 실행할 수 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19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</a:t>
            </a:r>
            <a:r>
              <a:rPr lang="en-US" altLang="ko-KR" b="1" smtClean="0"/>
              <a:t>postgresql 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연동을 위해 </a:t>
            </a:r>
            <a:r>
              <a:rPr lang="en-US" altLang="ko-KR"/>
              <a:t>'pg' </a:t>
            </a:r>
            <a:r>
              <a:rPr lang="ko-KR" altLang="en-US"/>
              <a:t>라는 모듈 </a:t>
            </a:r>
            <a:r>
              <a:rPr lang="ko-KR" altLang="en-US" smtClean="0"/>
              <a:t>설치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npm i pg --save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090440" y="1662516"/>
            <a:ext cx="5338254" cy="4811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{ Client } = require('pg');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client = new Client({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user : 'postgres',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host : 'localhost',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database : 'postgres',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password : 'postgresql10',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port : 5432, });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client.connect();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client.query('SELECT NOW()', (err, res) =&gt; {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console.log(err, res)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client.end()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client.connect();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client.query('SELECT NOW()', (err, res) =&gt; {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console.log(err, res)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client.end()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});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10553699" y="6473826"/>
            <a:ext cx="1440385" cy="260349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26800"/>
            <a:ext cx="110921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/>
              <a:t> </a:t>
            </a:r>
            <a:r>
              <a:rPr lang="en-US" altLang="ko-KR" sz="2000" b="1" smtClean="0"/>
              <a:t>postgresql </a:t>
            </a:r>
            <a:endParaRPr lang="en-US" altLang="ko-KR" sz="20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pg.Client </a:t>
            </a:r>
            <a:r>
              <a:rPr lang="ko-KR" altLang="en-US"/>
              <a:t>개체는 </a:t>
            </a:r>
            <a:r>
              <a:rPr lang="en-US" altLang="ko-KR"/>
              <a:t>PostgreSQL </a:t>
            </a:r>
            <a:r>
              <a:rPr lang="ko-KR" altLang="en-US"/>
              <a:t>서버와 상호 작용하는 데 사용됩니다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pg.Client.connect() </a:t>
            </a:r>
            <a:r>
              <a:rPr lang="ko-KR" altLang="en-US"/>
              <a:t>함수는 서버에 연결하는 데 사용됩니다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pg.Client.query() </a:t>
            </a:r>
            <a:r>
              <a:rPr lang="ko-KR" altLang="en-US"/>
              <a:t>함수는 </a:t>
            </a:r>
            <a:r>
              <a:rPr lang="en-US" altLang="ko-KR"/>
              <a:t>PostgreSQL </a:t>
            </a:r>
            <a:r>
              <a:rPr lang="ko-KR" altLang="en-US"/>
              <a:t>데이터베이스에 대해 </a:t>
            </a:r>
            <a:r>
              <a:rPr lang="en-US" altLang="ko-KR"/>
              <a:t>SQL </a:t>
            </a:r>
            <a:r>
              <a:rPr lang="ko-KR" altLang="en-US"/>
              <a:t>쿼리를 실행하는 데 사용됩니다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Nodejs DB</a:t>
            </a:r>
            <a:r>
              <a:rPr lang="ko-KR" altLang="en-US" b="1" smtClean="0"/>
              <a:t>연동</a:t>
            </a:r>
            <a:endParaRPr lang="ko-KR" altLang="en-US" b="1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36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35512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연산자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0695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15264" y="1358265"/>
            <a:ext cx="6709664" cy="2593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 smtClean="0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("a=='34.0'  :" +(a=='34.0')+"&lt;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("a==='34.0'  :" +(a==='34.0')+"&lt;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((''==false)+"&lt;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((''==0)+"&lt;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 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((0==false)+"&lt;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 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((''===false)+"&lt;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((''===0)+"&lt;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>
                <a:solidFill>
                  <a:schemeClr val="tx1"/>
                </a:solidFill>
              </a:rPr>
              <a:t>&gt;");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document.write</a:t>
            </a:r>
            <a:r>
              <a:rPr lang="en-US" altLang="ko-KR" sz="1600" dirty="0">
                <a:solidFill>
                  <a:schemeClr val="tx1"/>
                </a:solidFill>
              </a:rPr>
              <a:t>((0===false)+"&lt;</a:t>
            </a:r>
            <a:r>
              <a:rPr lang="en-US" altLang="ko-KR" sz="1600" dirty="0" err="1">
                <a:solidFill>
                  <a:schemeClr val="tx1"/>
                </a:solidFill>
              </a:rPr>
              <a:t>br</a:t>
            </a:r>
            <a:r>
              <a:rPr lang="en-US" altLang="ko-KR" sz="1600" dirty="0" smtClean="0">
                <a:solidFill>
                  <a:schemeClr val="tx1"/>
                </a:solidFill>
              </a:rPr>
              <a:t>&gt;");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876" y="4403246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명시적 </a:t>
            </a:r>
            <a:r>
              <a:rPr lang="ko-KR" altLang="en-US" dirty="0" err="1"/>
              <a:t>형변환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parsetFloat</a:t>
            </a:r>
            <a:r>
              <a:rPr lang="en-US" altLang="ko-KR" dirty="0"/>
              <a:t>(), </a:t>
            </a:r>
            <a:r>
              <a:rPr lang="ko-KR" altLang="en-US" dirty="0"/>
              <a:t>기본 데이터타입의 </a:t>
            </a:r>
            <a:r>
              <a:rPr lang="ko-KR" altLang="en-US" dirty="0" err="1"/>
              <a:t>래퍼</a:t>
            </a:r>
            <a:r>
              <a:rPr lang="ko-KR" altLang="en-US" dirty="0"/>
              <a:t> 객체 </a:t>
            </a:r>
            <a:r>
              <a:rPr lang="en-US" altLang="ko-KR" dirty="0"/>
              <a:t>Number(), String(), Boolean()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769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85921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조건 </a:t>
            </a:r>
            <a:r>
              <a:rPr lang="ko-KR" altLang="en-US" b="1" dirty="0" err="1" smtClean="0"/>
              <a:t>제어문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1558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812800" y="1516760"/>
            <a:ext cx="9698182" cy="2805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jumsu = parseInt(window.prompt("1~100</a:t>
            </a:r>
            <a:r>
              <a:rPr lang="ko-KR" altLang="en-US" sz="1600">
                <a:solidFill>
                  <a:schemeClr val="tx1"/>
                </a:solidFill>
              </a:rPr>
              <a:t>사이의 점수를 입력하세요</a:t>
            </a:r>
            <a:r>
              <a:rPr lang="en-US" altLang="ko-KR" sz="1600">
                <a:solidFill>
                  <a:schemeClr val="tx1"/>
                </a:solidFill>
              </a:rPr>
              <a:t>", 0));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document.write(jumsu+", "+typeof(jumsu));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학점 출력 </a:t>
            </a:r>
            <a:r>
              <a:rPr lang="en-US" altLang="ko-KR" sz="1600">
                <a:solidFill>
                  <a:schemeClr val="tx1"/>
                </a:solidFill>
              </a:rPr>
              <a:t>swtich</a:t>
            </a:r>
            <a:r>
              <a:rPr lang="ko-KR" altLang="en-US" sz="1600">
                <a:solidFill>
                  <a:schemeClr val="tx1"/>
                </a:solidFill>
              </a:rPr>
              <a:t>문 으로 구현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switch(true){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case jumsu &gt;89 : document.write(jumsu+"A"); break;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case jumsu &gt;79 : document.write(jumsu+"B"); break;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case jumsu &gt;69 : document.write(jumsu+"C"); break;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case jumsu &gt;59 : document.write(jumsu+"D"); break;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default : document.write(jumsu+ "F"); break;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입력받은 점수가 짝수 인지 홀수인지 출력 </a:t>
            </a:r>
            <a:r>
              <a:rPr lang="en-US" altLang="ko-KR" sz="1600">
                <a:solidFill>
                  <a:schemeClr val="tx1"/>
                </a:solidFill>
              </a:rPr>
              <a:t>: </a:t>
            </a:r>
            <a:r>
              <a:rPr lang="ko-KR" altLang="en-US" sz="1600">
                <a:solidFill>
                  <a:schemeClr val="tx1"/>
                </a:solidFill>
              </a:rPr>
              <a:t>삼항연산자를 이용해서 구현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(jum%2==0)? document.write(jumsu+"</a:t>
            </a:r>
            <a:r>
              <a:rPr lang="ko-KR" altLang="en-US" sz="1600">
                <a:solidFill>
                  <a:schemeClr val="tx1"/>
                </a:solidFill>
              </a:rPr>
              <a:t>짝수</a:t>
            </a:r>
            <a:r>
              <a:rPr lang="en-US" altLang="ko-KR" sz="1600">
                <a:solidFill>
                  <a:schemeClr val="tx1"/>
                </a:solidFill>
              </a:rPr>
              <a:t>") : document.write(jumsu+"</a:t>
            </a:r>
            <a:r>
              <a:rPr lang="ko-KR" altLang="en-US" sz="1600">
                <a:solidFill>
                  <a:schemeClr val="tx1"/>
                </a:solidFill>
              </a:rPr>
              <a:t>홀수</a:t>
            </a:r>
            <a:r>
              <a:rPr lang="en-US" altLang="ko-KR" sz="1600">
                <a:solidFill>
                  <a:schemeClr val="tx1"/>
                </a:solidFill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2251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834870"/>
            <a:ext cx="11191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배열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javascript</a:t>
            </a:r>
            <a:r>
              <a:rPr lang="ko-KR" altLang="en-US" dirty="0"/>
              <a:t>에서 배열은  객체로 취급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javascript</a:t>
            </a:r>
            <a:r>
              <a:rPr lang="ko-KR" altLang="en-US" dirty="0"/>
              <a:t>에서 배열은  서로 다른 데이터타입의 값을 요소로 저장할 수 있습니다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배열이 생성되면 자동으로 </a:t>
            </a:r>
            <a:r>
              <a:rPr lang="en-US" altLang="ko-KR" dirty="0"/>
              <a:t>length</a:t>
            </a:r>
            <a:r>
              <a:rPr lang="ko-KR" altLang="en-US" dirty="0"/>
              <a:t>속성에 배열의 크기가 저장됩니다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javascript</a:t>
            </a:r>
            <a:r>
              <a:rPr lang="ko-KR" altLang="en-US" dirty="0"/>
              <a:t>에서 배열의 크기는 동적이면 가변적입니다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128255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145309" y="2604655"/>
            <a:ext cx="9698182" cy="111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array1 = [100,'korea', false, function(){}, {}, [10,20]]; </a:t>
            </a:r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endParaRPr lang="ko-KR" altLang="en-US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array2 = new Array() 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array3 = new Array(5) 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  <a:endParaRPr lang="ko-KR" altLang="en-US" sz="160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array4 = new Array(11,22,33) 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45309" y="3958569"/>
            <a:ext cx="9698182" cy="896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for(var i=0;i&lt;array1.length;i++){//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	 document.write(typeof(array1[i])+"&lt;br&gt;");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9470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489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/>
              <a:t>Node.js </a:t>
            </a:r>
            <a:r>
              <a:rPr lang="ko-KR" altLang="en-US" sz="3200" smtClean="0"/>
              <a:t>핵심 </a:t>
            </a:r>
            <a:r>
              <a:rPr lang="ko-KR" altLang="en-US" sz="3200"/>
              <a:t>개념 </a:t>
            </a:r>
            <a:r>
              <a:rPr lang="ko-KR" altLang="en-US" sz="3200" smtClean="0"/>
              <a:t>이해</a:t>
            </a:r>
            <a:endParaRPr lang="en-US" altLang="ko-KR" sz="3200" smtClean="0"/>
          </a:p>
          <a:p>
            <a:endParaRPr lang="en-US" altLang="ko-KR" sz="320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/>
              <a:t>노드 비동기 입출력과 이벤트 기반 </a:t>
            </a:r>
            <a:r>
              <a:rPr lang="ko-KR" altLang="en-US" sz="2000" smtClean="0"/>
              <a:t>입출력</a:t>
            </a:r>
            <a:endParaRPr lang="en-US" altLang="ko-KR" sz="200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/>
              <a:t>자바스크립트 런타임</a:t>
            </a:r>
            <a:r>
              <a:rPr lang="en-US" altLang="ko-KR" sz="2000"/>
              <a:t>, </a:t>
            </a:r>
            <a:r>
              <a:rPr lang="ko-KR" altLang="en-US" sz="2000"/>
              <a:t>싱글 스레드</a:t>
            </a:r>
            <a:r>
              <a:rPr lang="en-US" altLang="ko-KR" sz="2000"/>
              <a:t>, </a:t>
            </a:r>
            <a:r>
              <a:rPr lang="ko-KR" altLang="en-US" sz="2000"/>
              <a:t>서버로서의 노드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/>
              <a:t>개발환경 구성</a:t>
            </a:r>
            <a:r>
              <a:rPr lang="en-US" altLang="ko-KR" sz="2000"/>
              <a:t>, </a:t>
            </a:r>
            <a:r>
              <a:rPr lang="ko-KR" altLang="en-US" sz="2000"/>
              <a:t>노드 프로젝트 실습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/>
              <a:t>프로세스 객체 사용과 콘솔에 로그 </a:t>
            </a:r>
            <a:r>
              <a:rPr lang="ko-KR" altLang="en-US" sz="2000" smtClean="0"/>
              <a:t>출력</a:t>
            </a:r>
            <a:endParaRPr lang="en-US" altLang="ko-KR" sz="200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smtClean="0"/>
              <a:t>REPL </a:t>
            </a:r>
            <a:r>
              <a:rPr lang="ko-KR" altLang="en-US" sz="2000"/>
              <a:t>사용</a:t>
            </a:r>
            <a:r>
              <a:rPr lang="en-US" altLang="ko-KR" sz="2000"/>
              <a:t>, JS</a:t>
            </a:r>
            <a:r>
              <a:rPr lang="ko-KR" altLang="en-US" sz="2000"/>
              <a:t>파일 </a:t>
            </a:r>
            <a:r>
              <a:rPr lang="ko-KR" altLang="en-US" sz="2000" smtClean="0"/>
              <a:t>실행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69486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함수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선언 함수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3974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186773" y="1630223"/>
            <a:ext cx="5358860" cy="1168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function addOne(x)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y = x + 1;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y;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894" y="3023954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함수 </a:t>
            </a:r>
            <a:r>
              <a:rPr lang="ko-KR" altLang="en-US" dirty="0" err="1"/>
              <a:t>표현식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186773" y="3620105"/>
            <a:ext cx="5358860" cy="1168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addOne = function(x)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y = x + 1;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y;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7669" y="5175115"/>
            <a:ext cx="684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함수도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메서드를</a:t>
            </a:r>
            <a:r>
              <a:rPr lang="ko-KR" altLang="en-US" dirty="0"/>
              <a:t> 가지는 객체이다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return</a:t>
            </a:r>
            <a:r>
              <a:rPr lang="ko-KR" altLang="en-US" dirty="0"/>
              <a:t>이 없는 함수는 자동으로 </a:t>
            </a:r>
            <a:r>
              <a:rPr lang="en-US" altLang="ko-KR" dirty="0"/>
              <a:t>undefined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9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11558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Javascript</a:t>
            </a:r>
            <a:r>
              <a:rPr lang="ko-KR" altLang="en-US" b="1" dirty="0" smtClean="0"/>
              <a:t> </a:t>
            </a:r>
            <a:r>
              <a:rPr lang="en-US" altLang="ko-KR" b="1" dirty="0"/>
              <a:t>Review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6895" y="824041"/>
            <a:ext cx="10862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함수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일급</a:t>
            </a:r>
            <a:r>
              <a:rPr lang="en-US" altLang="ko-KR" dirty="0" smtClean="0"/>
              <a:t>(first-class)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유효범위</a:t>
            </a:r>
            <a:r>
              <a:rPr lang="en-US" altLang="ko-KR" dirty="0" smtClean="0"/>
              <a:t>(scope)</a:t>
            </a:r>
            <a:r>
              <a:rPr lang="ko-KR" altLang="en-US" dirty="0" smtClean="0"/>
              <a:t>를 제공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값으로 전달될 수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확장할 수 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프로그램 실행 중에 동적으로 생성할 수 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변수에 할당할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변수에 참조를 복사할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 가능하다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다른 함수의 인자로 전달할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함수의 반환 값이 될 수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자기 자신의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가질 수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자바스크립트에서는  함수 유효범위가 존재하며 중괄호 </a:t>
            </a:r>
            <a:r>
              <a:rPr lang="en-US" altLang="ko-KR" dirty="0"/>
              <a:t>{ } </a:t>
            </a:r>
            <a:r>
              <a:rPr lang="ko-KR" altLang="en-US" dirty="0"/>
              <a:t>지역 유효범위가 없다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150882" y="3897353"/>
            <a:ext cx="7611679" cy="1746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function </a:t>
            </a:r>
            <a:r>
              <a:rPr lang="en-US" altLang="ko-KR" dirty="0">
                <a:solidFill>
                  <a:schemeClr val="tx1"/>
                </a:solidFill>
              </a:rPr>
              <a:t>add (a, b)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return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console.dir</a:t>
            </a:r>
            <a:r>
              <a:rPr lang="en-US" altLang="ko-KR" dirty="0">
                <a:solidFill>
                  <a:schemeClr val="tx1"/>
                </a:solidFill>
              </a:rPr>
              <a:t>(add);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//</a:t>
            </a:r>
            <a:r>
              <a:rPr lang="en-US" altLang="ko-KR" dirty="0" err="1">
                <a:solidFill>
                  <a:schemeClr val="tx1"/>
                </a:solidFill>
              </a:rPr>
              <a:t>console.dir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 err="1">
                <a:solidFill>
                  <a:schemeClr val="tx1"/>
                </a:solidFill>
              </a:rPr>
              <a:t>프로퍼티가</a:t>
            </a:r>
            <a:r>
              <a:rPr lang="ko-KR" altLang="en-US" dirty="0">
                <a:solidFill>
                  <a:schemeClr val="tx1"/>
                </a:solidFill>
              </a:rPr>
              <a:t> 있다면 객체의 </a:t>
            </a:r>
            <a:r>
              <a:rPr lang="ko-KR" altLang="en-US" dirty="0" err="1">
                <a:solidFill>
                  <a:schemeClr val="tx1"/>
                </a:solidFill>
              </a:rPr>
              <a:t>프로퍼티들을</a:t>
            </a:r>
            <a:r>
              <a:rPr lang="ko-KR" altLang="en-US" dirty="0">
                <a:solidFill>
                  <a:schemeClr val="tx1"/>
                </a:solidFill>
              </a:rPr>
              <a:t> 모두 보여준다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53590"/>
            <a:ext cx="11191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함수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가변인자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arguments</a:t>
            </a:r>
            <a:r>
              <a:rPr lang="ko-KR" altLang="en-US" dirty="0"/>
              <a:t>는 함수라면 처음부터 갖고 있는 숨겨진 속성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함수에 들어온 인자를 배열 형식으로 반환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arguments</a:t>
            </a:r>
            <a:r>
              <a:rPr lang="ko-KR" altLang="en-US" dirty="0"/>
              <a:t>는 유사 </a:t>
            </a:r>
            <a:r>
              <a:rPr lang="ko-KR" altLang="en-US" dirty="0" err="1"/>
              <a:t>배열이라서</a:t>
            </a:r>
            <a:r>
              <a:rPr lang="ko-KR" altLang="en-US" dirty="0"/>
              <a:t> 배열의 </a:t>
            </a:r>
            <a:r>
              <a:rPr lang="ko-KR" altLang="en-US" dirty="0" err="1"/>
              <a:t>메소드를</a:t>
            </a:r>
            <a:r>
              <a:rPr lang="ko-KR" altLang="en-US" dirty="0"/>
              <a:t> 쓰면 에러가 발생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32833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JavaScript </a:t>
            </a:r>
            <a:r>
              <a:rPr lang="en-US" altLang="ko-KR" b="1" dirty="0"/>
              <a:t>Review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466089" y="2503567"/>
            <a:ext cx="5943600" cy="1275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sumAll</a:t>
            </a:r>
            <a:r>
              <a:rPr lang="en-US" altLang="ko-KR" sz="1600" dirty="0">
                <a:solidFill>
                  <a:schemeClr val="tx1"/>
                </a:solidFill>
              </a:rPr>
              <a:t>(){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alert(</a:t>
            </a:r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 (arguments) +';'+</a:t>
            </a:r>
            <a:r>
              <a:rPr lang="en-US" altLang="ko-KR" sz="1600" dirty="0" err="1">
                <a:solidFill>
                  <a:schemeClr val="tx1"/>
                </a:solidFill>
              </a:rPr>
              <a:t>arguments.length</a:t>
            </a:r>
            <a:r>
              <a:rPr lang="en-US" altLang="ko-KR" sz="1600" dirty="0">
                <a:solidFill>
                  <a:schemeClr val="tx1"/>
                </a:solidFill>
              </a:rPr>
              <a:t> 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};  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sumAll</a:t>
            </a:r>
            <a:r>
              <a:rPr lang="en-US" altLang="ko-KR" sz="1600" dirty="0">
                <a:solidFill>
                  <a:schemeClr val="tx1"/>
                </a:solidFill>
              </a:rPr>
              <a:t>(1,2,3,4,5,6,7,8,9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680438"/>
            <a:ext cx="1127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함수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내부 함수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함수를 사용하면 외부에 이름이 같은 함수가 있어도 내부 함수 우선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함수는 내부 함수가 포함되는 함수에서만 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0000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JavaScript Review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662603" y="1938527"/>
            <a:ext cx="8578677" cy="4744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/* </a:t>
            </a:r>
            <a:r>
              <a:rPr lang="en-US" altLang="ko-KR" sz="1600" dirty="0" smtClean="0">
                <a:solidFill>
                  <a:schemeClr val="tx1"/>
                </a:solidFill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만든 함수 *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제곱을 구하는 함수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>
                <a:solidFill>
                  <a:schemeClr val="tx1"/>
                </a:solidFill>
              </a:rPr>
              <a:t>function square(x) { return x * x;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피타고라스 함수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pythagoras</a:t>
            </a:r>
            <a:r>
              <a:rPr lang="en-US" altLang="ko-KR" sz="1600" dirty="0">
                <a:solidFill>
                  <a:schemeClr val="tx1"/>
                </a:solidFill>
              </a:rPr>
              <a:t>(width, height)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Math.sqrt</a:t>
            </a:r>
            <a:r>
              <a:rPr lang="en-US" altLang="ko-KR" sz="1600" dirty="0">
                <a:solidFill>
                  <a:schemeClr val="tx1"/>
                </a:solidFill>
              </a:rPr>
              <a:t>(square(width) + square(height));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피타고라스 함수를 호출합니다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alert(</a:t>
            </a:r>
            <a:r>
              <a:rPr lang="en-US" altLang="ko-KR" sz="1600" dirty="0" err="1">
                <a:solidFill>
                  <a:schemeClr val="tx1"/>
                </a:solidFill>
              </a:rPr>
              <a:t>pythagoras</a:t>
            </a:r>
            <a:r>
              <a:rPr lang="en-US" altLang="ko-KR" sz="1600" dirty="0">
                <a:solidFill>
                  <a:schemeClr val="tx1"/>
                </a:solidFill>
              </a:rPr>
              <a:t>(3, 4</a:t>
            </a:r>
            <a:r>
              <a:rPr lang="en-US" altLang="ko-KR" sz="1600" dirty="0" smtClean="0">
                <a:solidFill>
                  <a:schemeClr val="tx1"/>
                </a:solidFill>
              </a:rPr>
              <a:t>));</a:t>
            </a:r>
          </a:p>
          <a:p>
            <a:pPr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/* </a:t>
            </a:r>
            <a:r>
              <a:rPr lang="en-US" altLang="ko-KR" sz="1600" dirty="0">
                <a:solidFill>
                  <a:schemeClr val="tx1"/>
                </a:solidFill>
              </a:rPr>
              <a:t>B</a:t>
            </a:r>
            <a:r>
              <a:rPr lang="ko-KR" altLang="en-US" sz="1600" dirty="0" smtClean="0">
                <a:solidFill>
                  <a:schemeClr val="tx1"/>
                </a:solidFill>
              </a:rPr>
              <a:t>가 </a:t>
            </a:r>
            <a:r>
              <a:rPr lang="ko-KR" altLang="en-US" sz="1600" dirty="0">
                <a:solidFill>
                  <a:schemeClr val="tx1"/>
                </a:solidFill>
              </a:rPr>
              <a:t>만든 함수 *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삼각형이 직각인지 확인하는 함수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>
                <a:solidFill>
                  <a:schemeClr val="tx1"/>
                </a:solidFill>
              </a:rPr>
              <a:t>function square(width, height, hypotenuse)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if (width * width + height * height == hypotenuse * hypotenuse)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returntrue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} else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returnfalse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}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8205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57591"/>
            <a:ext cx="11265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함수를 매개 변수로 받는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함수 </a:t>
            </a:r>
            <a:r>
              <a:rPr lang="en-US" altLang="ko-KR" b="1" dirty="0" smtClean="0"/>
              <a:t>– </a:t>
            </a:r>
            <a:r>
              <a:rPr lang="ko-KR" altLang="en-US" dirty="0" err="1" smtClean="0">
                <a:solidFill>
                  <a:srgbClr val="FF0000"/>
                </a:solidFill>
              </a:rPr>
              <a:t>콜백패턴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콜백을</a:t>
            </a:r>
            <a:r>
              <a:rPr lang="ko-KR" altLang="en-US" dirty="0"/>
              <a:t> 사용할 때는 항상 유효범위를 고려해야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콜백은</a:t>
            </a:r>
            <a:r>
              <a:rPr lang="ko-KR" altLang="en-US" dirty="0"/>
              <a:t> 라이브러리에 들어가는 코드와 같이 범용적이고 재사용할 수 있도록 일반화 시키는데 도움을 준다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이벤트와 같이 비동기적 동작을 위해 </a:t>
            </a:r>
            <a:r>
              <a:rPr lang="ko-KR" altLang="en-US" dirty="0" err="1"/>
              <a:t>콜백은</a:t>
            </a:r>
            <a:r>
              <a:rPr lang="ko-KR" altLang="en-US" dirty="0"/>
              <a:t> 유용하게 사용된다</a:t>
            </a:r>
            <a:r>
              <a:rPr lang="en-US" altLang="ko-KR" dirty="0" smtClean="0"/>
              <a:t>.</a:t>
            </a:r>
            <a:r>
              <a:rPr lang="ko-KR" altLang="en-US" b="1" dirty="0" smtClean="0"/>
              <a:t> 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4" y="132833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JavaScript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Review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185497" y="2429285"/>
            <a:ext cx="6248400" cy="3264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function </a:t>
            </a:r>
            <a:r>
              <a:rPr lang="en-US" altLang="ko-KR" sz="1600" dirty="0" err="1">
                <a:solidFill>
                  <a:schemeClr val="tx1"/>
                </a:solidFill>
              </a:rPr>
              <a:t>callFunctionTenTimes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otherFunction</a:t>
            </a:r>
            <a:r>
              <a:rPr lang="en-US" altLang="ko-KR" sz="1600" dirty="0">
                <a:solidFill>
                  <a:schemeClr val="tx1"/>
                </a:solidFill>
              </a:rPr>
              <a:t>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for (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10;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otherFunction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}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justFunction</a:t>
            </a:r>
            <a:r>
              <a:rPr lang="en-US" altLang="ko-KR" sz="1600" dirty="0">
                <a:solidFill>
                  <a:schemeClr val="tx1"/>
                </a:solidFill>
              </a:rPr>
              <a:t>()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alert('Hello World..!');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</a:p>
          <a:p>
            <a:pPr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callFunctionTenTimes</a:t>
            </a:r>
            <a:r>
              <a:rPr lang="en-US" altLang="ko-KR" sz="1600" dirty="0">
                <a:solidFill>
                  <a:schemeClr val="tx1"/>
                </a:solidFill>
              </a:rPr>
              <a:t>( ) </a:t>
            </a:r>
            <a:r>
              <a:rPr lang="ko-KR" altLang="en-US" sz="1600" dirty="0">
                <a:solidFill>
                  <a:schemeClr val="tx1"/>
                </a:solidFill>
              </a:rPr>
              <a:t>함수를 호출합니다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callFunctionTenTimes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justFunction</a:t>
            </a:r>
            <a:r>
              <a:rPr lang="en-US" altLang="ko-KR" sz="1600" dirty="0" smtClean="0">
                <a:solidFill>
                  <a:schemeClr val="tx1"/>
                </a:solidFill>
              </a:rPr>
              <a:t>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713442"/>
            <a:ext cx="542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함수를 </a:t>
            </a:r>
            <a:r>
              <a:rPr lang="ko-KR" altLang="en-US" b="1" dirty="0" err="1" smtClean="0"/>
              <a:t>리턴하는</a:t>
            </a:r>
            <a:r>
              <a:rPr lang="ko-KR" altLang="en-US" b="1" dirty="0" smtClean="0"/>
              <a:t> 함수 </a:t>
            </a:r>
            <a:r>
              <a:rPr lang="en-US" altLang="ko-KR" b="1" dirty="0" smtClean="0"/>
              <a:t>-- </a:t>
            </a:r>
            <a:r>
              <a:rPr lang="ko-KR" altLang="en-US" dirty="0">
                <a:solidFill>
                  <a:srgbClr val="C00000"/>
                </a:solidFill>
              </a:rPr>
              <a:t>함수 반환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256509" y="117942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924127" y="1300264"/>
            <a:ext cx="4572000" cy="1544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outerFunction</a:t>
            </a:r>
            <a:r>
              <a:rPr lang="en-US" altLang="ko-KR" sz="1600" dirty="0">
                <a:solidFill>
                  <a:schemeClr val="tx1"/>
                </a:solidFill>
              </a:rPr>
              <a:t>()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return function ()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    alert('Hello World .. !');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};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outerFunction</a:t>
            </a:r>
            <a:r>
              <a:rPr lang="en-US" altLang="ko-KR" sz="1600" dirty="0">
                <a:solidFill>
                  <a:schemeClr val="tx1"/>
                </a:solidFill>
              </a:rPr>
              <a:t>()();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4" y="3133185"/>
            <a:ext cx="110900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 </a:t>
            </a:r>
            <a:r>
              <a:rPr lang="ko-KR" altLang="en-US" b="1" dirty="0" err="1" smtClean="0"/>
              <a:t>클로저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클로저는</a:t>
            </a:r>
            <a:r>
              <a:rPr lang="ko-KR" altLang="en-US" sz="1600" dirty="0"/>
              <a:t> 반환되는 함수에서는 접근할 수 있지만 외부에서는 접근할 수 없기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비공개 데이터 저장을 위해 사용할 수 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847927" y="4264568"/>
            <a:ext cx="4724400" cy="1860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function </a:t>
            </a:r>
            <a:r>
              <a:rPr lang="en-US" altLang="ko-KR" sz="1600" dirty="0" err="1">
                <a:solidFill>
                  <a:schemeClr val="tx1"/>
                </a:solidFill>
              </a:rPr>
              <a:t>outerFunction</a:t>
            </a:r>
            <a:r>
              <a:rPr lang="en-US" altLang="ko-KR" sz="1600" dirty="0">
                <a:solidFill>
                  <a:schemeClr val="tx1"/>
                </a:solidFill>
              </a:rPr>
              <a:t>(name)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output = 'Hello ' + name + '.. !';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return function () 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     alert(output);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     };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 err="1">
                <a:solidFill>
                  <a:schemeClr val="tx1"/>
                </a:solidFill>
              </a:rPr>
              <a:t>outerFunction</a:t>
            </a:r>
            <a:r>
              <a:rPr lang="en-US" altLang="ko-KR" sz="1600" dirty="0" smtClean="0">
                <a:solidFill>
                  <a:schemeClr val="tx1"/>
                </a:solidFill>
              </a:rPr>
              <a:t>(＇JavaScript pattern ')();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875510"/>
            <a:ext cx="56072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객체</a:t>
            </a:r>
            <a:r>
              <a:rPr lang="en-US" altLang="ko-KR" b="1" dirty="0" smtClean="0"/>
              <a:t>(Object)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이름이 지정된  </a:t>
            </a:r>
            <a:r>
              <a:rPr lang="en-US" altLang="ko-KR" sz="1600" dirty="0"/>
              <a:t>property </a:t>
            </a:r>
            <a:r>
              <a:rPr lang="ko-KR" altLang="en-US" sz="1600" dirty="0"/>
              <a:t>모음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키</a:t>
            </a:r>
            <a:r>
              <a:rPr lang="en-US" altLang="ko-KR" sz="1600" dirty="0"/>
              <a:t>-</a:t>
            </a:r>
            <a:r>
              <a:rPr lang="ko-KR" altLang="en-US" sz="1600" dirty="0"/>
              <a:t>값 쌍으로 이루어진 목록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생성한 객체를 언제든지 수정할 수 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Native </a:t>
            </a:r>
            <a:r>
              <a:rPr lang="ko-KR" altLang="en-US" sz="1600" dirty="0"/>
              <a:t>객체 </a:t>
            </a:r>
            <a:r>
              <a:rPr lang="en-US" altLang="ko-KR" sz="1600" dirty="0"/>
              <a:t>– ECMA Script </a:t>
            </a:r>
            <a:r>
              <a:rPr lang="ko-KR" altLang="en-US" sz="1600" dirty="0"/>
              <a:t>표준에 정의된 객체</a:t>
            </a:r>
            <a:r>
              <a:rPr lang="en-US" altLang="ko-KR" sz="1600" dirty="0"/>
              <a:t>, </a:t>
            </a:r>
            <a:r>
              <a:rPr lang="ko-KR" altLang="en-US" sz="1600" dirty="0"/>
              <a:t>내장 </a:t>
            </a:r>
            <a:r>
              <a:rPr lang="ko-KR" altLang="en-US" sz="1600" dirty="0" smtClean="0"/>
              <a:t>객체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사용자 </a:t>
            </a:r>
            <a:r>
              <a:rPr lang="ko-KR" altLang="en-US" sz="1600" dirty="0"/>
              <a:t>정의 객체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Host </a:t>
            </a:r>
            <a:r>
              <a:rPr lang="ko-KR" altLang="en-US" sz="1600" dirty="0"/>
              <a:t>객체 </a:t>
            </a:r>
            <a:r>
              <a:rPr lang="en-US" altLang="ko-KR" sz="1600" dirty="0"/>
              <a:t>– </a:t>
            </a:r>
            <a:r>
              <a:rPr lang="ko-KR" altLang="en-US" sz="1600" dirty="0"/>
              <a:t>호스트 </a:t>
            </a:r>
            <a:r>
              <a:rPr lang="ko-KR" altLang="en-US" sz="1600" dirty="0" err="1"/>
              <a:t>화경에서</a:t>
            </a:r>
            <a:r>
              <a:rPr lang="ko-KR" altLang="en-US" sz="1600" dirty="0"/>
              <a:t> 정의된 객체</a:t>
            </a:r>
            <a:r>
              <a:rPr lang="en-US" altLang="ko-KR" sz="1600" dirty="0"/>
              <a:t>, Window, 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, ECMA </a:t>
            </a:r>
            <a:r>
              <a:rPr lang="en-US" altLang="ko-KR" sz="1600" dirty="0"/>
              <a:t>Script </a:t>
            </a:r>
            <a:r>
              <a:rPr lang="ko-KR" altLang="en-US" sz="1600" dirty="0"/>
              <a:t>표준에 정의되지 않았으며 예상치 못한 방식으로 동작할 수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객체지향 언어이다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클래스가 </a:t>
            </a:r>
            <a:r>
              <a:rPr lang="ko-KR" altLang="en-US" sz="1600" dirty="0" smtClean="0"/>
              <a:t>없다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객체 </a:t>
            </a:r>
            <a:r>
              <a:rPr lang="ko-KR" altLang="en-US" dirty="0" err="1" smtClean="0"/>
              <a:t>리터럴</a:t>
            </a:r>
            <a:r>
              <a:rPr lang="en-US" altLang="ko-KR" dirty="0"/>
              <a:t>(literal)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객체와 </a:t>
            </a:r>
            <a:r>
              <a:rPr lang="ko-KR" altLang="en-US" dirty="0"/>
              <a:t>배열을 정의하는 간단한 방법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클래스의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 작업 없이 생성되므로</a:t>
            </a:r>
            <a:r>
              <a:rPr lang="en-US" altLang="ko-KR" dirty="0"/>
              <a:t>, </a:t>
            </a:r>
            <a:r>
              <a:rPr lang="ko-KR" altLang="en-US" dirty="0"/>
              <a:t>생성된 </a:t>
            </a:r>
            <a:r>
              <a:rPr lang="ko-KR" altLang="en-US" dirty="0" err="1"/>
              <a:t>인스턴스를</a:t>
            </a:r>
            <a:r>
              <a:rPr lang="ko-KR" altLang="en-US" dirty="0"/>
              <a:t> 바로 사용할 수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싱글튼</a:t>
            </a:r>
            <a:r>
              <a:rPr lang="en-US" altLang="ko-KR" dirty="0"/>
              <a:t>(singleton) - </a:t>
            </a:r>
            <a:r>
              <a:rPr lang="ko-KR" altLang="en-US" dirty="0"/>
              <a:t>하나의 클래스 </a:t>
            </a:r>
            <a:r>
              <a:rPr lang="ko-KR" altLang="en-US" dirty="0" err="1"/>
              <a:t>인스턴스만을</a:t>
            </a:r>
            <a:r>
              <a:rPr lang="ko-KR" altLang="en-US" dirty="0"/>
              <a:t> </a:t>
            </a:r>
            <a:r>
              <a:rPr lang="ko-KR" altLang="en-US" dirty="0" smtClean="0"/>
              <a:t>가진다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256510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6225702" y="1296464"/>
            <a:ext cx="5358860" cy="4900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book = </a:t>
            </a:r>
            <a:r>
              <a:rPr lang="en-US" altLang="ko-KR" sz="1600" dirty="0" smtClean="0">
                <a:solidFill>
                  <a:schemeClr val="tx1"/>
                </a:solidFill>
              </a:rPr>
              <a:t>{                         //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리터럴</a:t>
            </a:r>
            <a:r>
              <a:rPr lang="en-US" altLang="ko-KR" sz="1600" dirty="0" smtClean="0">
                <a:solidFill>
                  <a:schemeClr val="tx1"/>
                </a:solidFill>
              </a:rPr>
              <a:t>(literal)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title: 'JavaScript</a:t>
            </a:r>
            <a:r>
              <a:rPr lang="ko-KR" altLang="en-US" sz="1600" dirty="0">
                <a:solidFill>
                  <a:schemeClr val="tx1"/>
                </a:solidFill>
              </a:rPr>
              <a:t>패턴</a:t>
            </a:r>
            <a:r>
              <a:rPr lang="en-US" altLang="ko-KR" sz="1600" dirty="0">
                <a:solidFill>
                  <a:schemeClr val="tx1"/>
                </a:solidFill>
              </a:rPr>
              <a:t>',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author: '</a:t>
            </a:r>
            <a:r>
              <a:rPr lang="en-US" altLang="ko-KR" sz="1600" dirty="0" err="1">
                <a:solidFill>
                  <a:schemeClr val="tx1"/>
                </a:solidFill>
              </a:rPr>
              <a:t>Akasha</a:t>
            </a:r>
            <a:r>
              <a:rPr lang="en-US" altLang="ko-KR" sz="1600" dirty="0">
                <a:solidFill>
                  <a:schemeClr val="tx1"/>
                </a:solidFill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book.title</a:t>
            </a:r>
            <a:r>
              <a:rPr lang="en-US" altLang="ko-KR" sz="1600" dirty="0">
                <a:solidFill>
                  <a:schemeClr val="tx1"/>
                </a:solidFill>
              </a:rPr>
              <a:t>; // </a:t>
            </a:r>
            <a:r>
              <a:rPr lang="ko-KR" altLang="en-US" sz="1600" dirty="0">
                <a:solidFill>
                  <a:schemeClr val="tx1"/>
                </a:solidFill>
              </a:rPr>
              <a:t>객체의 속성 접근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book['title']; // 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book =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publisher: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name: 'it </a:t>
            </a:r>
            <a:r>
              <a:rPr lang="en-US" altLang="ko-KR" sz="1600" dirty="0" err="1">
                <a:solidFill>
                  <a:schemeClr val="tx1"/>
                </a:solidFill>
              </a:rPr>
              <a:t>playstore</a:t>
            </a:r>
            <a:r>
              <a:rPr lang="en-US" altLang="ko-KR" sz="1600" dirty="0">
                <a:solidFill>
                  <a:schemeClr val="tx1"/>
                </a:solidFill>
              </a:rPr>
              <a:t>',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address</a:t>
            </a:r>
            <a:r>
              <a:rPr lang="en-US" altLang="ko-KR" sz="1600">
                <a:solidFill>
                  <a:schemeClr val="tx1"/>
                </a:solidFill>
              </a:rPr>
              <a:t>: </a:t>
            </a:r>
            <a:r>
              <a:rPr lang="en-US" altLang="ko-KR" sz="1600" smtClean="0">
                <a:solidFill>
                  <a:schemeClr val="tx1"/>
                </a:solidFill>
              </a:rPr>
              <a:t>‘it playground'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book.publisher.name; // </a:t>
            </a:r>
            <a:r>
              <a:rPr lang="ko-KR" altLang="en-US" sz="1600" dirty="0">
                <a:solidFill>
                  <a:schemeClr val="tx1"/>
                </a:solidFill>
              </a:rPr>
              <a:t>객체의 속성 접근</a:t>
            </a: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delete </a:t>
            </a:r>
            <a:r>
              <a:rPr lang="en-US" altLang="ko-KR" sz="1600" dirty="0" err="1">
                <a:solidFill>
                  <a:schemeClr val="tx1"/>
                </a:solidFill>
              </a:rPr>
              <a:t>book.publisher.address</a:t>
            </a:r>
            <a:r>
              <a:rPr lang="en-US" altLang="ko-KR" sz="1600" dirty="0">
                <a:solidFill>
                  <a:schemeClr val="tx1"/>
                </a:solidFill>
              </a:rPr>
              <a:t>;  //</a:t>
            </a:r>
            <a:r>
              <a:rPr lang="ko-KR" altLang="en-US" sz="1600" dirty="0">
                <a:solidFill>
                  <a:schemeClr val="tx1"/>
                </a:solidFill>
              </a:rPr>
              <a:t>객체의 속성을 삭제하는 방법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book.publisher</a:t>
            </a:r>
            <a:r>
              <a:rPr lang="en-US" altLang="ko-KR" sz="1600" dirty="0">
                <a:solidFill>
                  <a:schemeClr val="tx1"/>
                </a:solidFill>
              </a:rPr>
              <a:t>; //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854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클래스  정의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생성자</a:t>
            </a:r>
            <a:r>
              <a:rPr lang="ko-KR" altLang="en-US" b="1" dirty="0" smtClean="0"/>
              <a:t> 함수 </a:t>
            </a:r>
            <a:r>
              <a:rPr lang="ko-KR" altLang="en-US" b="1" dirty="0"/>
              <a:t>이용하기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1766" y="1443069"/>
            <a:ext cx="4571572" cy="2459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function Apple (type)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this.type</a:t>
            </a:r>
            <a:r>
              <a:rPr lang="en-US" altLang="ko-KR" sz="1600" dirty="0">
                <a:solidFill>
                  <a:schemeClr val="tx1"/>
                </a:solidFill>
              </a:rPr>
              <a:t> = type;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this.color</a:t>
            </a:r>
            <a:r>
              <a:rPr lang="en-US" altLang="ko-KR" sz="1600" dirty="0">
                <a:solidFill>
                  <a:schemeClr val="tx1"/>
                </a:solidFill>
              </a:rPr>
              <a:t> = "red";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this.getInfo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getAppleInfo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 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// </a:t>
            </a:r>
            <a:r>
              <a:rPr lang="ko-KR" altLang="en-US" sz="1600" dirty="0" err="1">
                <a:solidFill>
                  <a:srgbClr val="C00000"/>
                </a:solidFill>
              </a:rPr>
              <a:t>안티패턴</a:t>
            </a:r>
            <a:endParaRPr lang="ko-KR" altLang="en-US" sz="1600" dirty="0">
              <a:solidFill>
                <a:srgbClr val="C0000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getAppleInfo</a:t>
            </a:r>
            <a:r>
              <a:rPr lang="en-US" altLang="ko-KR" sz="1600" dirty="0">
                <a:solidFill>
                  <a:schemeClr val="tx1"/>
                </a:solidFill>
              </a:rPr>
              <a:t>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this.color</a:t>
            </a:r>
            <a:r>
              <a:rPr lang="en-US" altLang="ko-KR" sz="1600" dirty="0">
                <a:solidFill>
                  <a:schemeClr val="tx1"/>
                </a:solidFill>
              </a:rPr>
              <a:t> + ' ' + </a:t>
            </a:r>
            <a:r>
              <a:rPr lang="en-US" altLang="ko-KR" sz="1600" dirty="0" err="1">
                <a:solidFill>
                  <a:schemeClr val="tx1"/>
                </a:solidFill>
              </a:rPr>
              <a:t>this.type</a:t>
            </a:r>
            <a:r>
              <a:rPr lang="en-US" altLang="ko-KR" sz="1600" dirty="0">
                <a:solidFill>
                  <a:schemeClr val="tx1"/>
                </a:solidFill>
              </a:rPr>
              <a:t> + ' apple';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51766" y="4348776"/>
            <a:ext cx="4571573" cy="1040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apple = new Apple('</a:t>
            </a:r>
            <a:r>
              <a:rPr lang="en-US" altLang="ko-KR" sz="1600" dirty="0" err="1">
                <a:solidFill>
                  <a:schemeClr val="tx1"/>
                </a:solidFill>
              </a:rPr>
              <a:t>macintosh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apple.color</a:t>
            </a:r>
            <a:r>
              <a:rPr lang="en-US" altLang="ko-KR" sz="1600" dirty="0">
                <a:solidFill>
                  <a:schemeClr val="tx1"/>
                </a:solidFill>
              </a:rPr>
              <a:t> = "reddish";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alert(</a:t>
            </a:r>
            <a:r>
              <a:rPr lang="en-US" altLang="ko-KR" sz="1600" dirty="0" err="1">
                <a:solidFill>
                  <a:schemeClr val="tx1"/>
                </a:solidFill>
              </a:rPr>
              <a:t>apple.getInfo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2869" y="1698041"/>
            <a:ext cx="5998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getAppleInfo</a:t>
            </a:r>
            <a:r>
              <a:rPr lang="en-US" altLang="ko-KR" dirty="0"/>
              <a:t>()</a:t>
            </a:r>
            <a:r>
              <a:rPr lang="ko-KR" altLang="en-US" dirty="0"/>
              <a:t>는 전역 네임스페이스에 정의되고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다른 라이브러리나 동일한 함수이름을 </a:t>
            </a:r>
            <a:r>
              <a:rPr lang="ko-KR" altLang="en-US" dirty="0" err="1"/>
              <a:t>사용해야된다면</a:t>
            </a:r>
            <a:r>
              <a:rPr lang="ko-KR" altLang="en-US" dirty="0"/>
              <a:t> 함수이름이 충돌될 </a:t>
            </a:r>
            <a:r>
              <a:rPr lang="ko-KR" altLang="en-US"/>
              <a:t>수 </a:t>
            </a:r>
            <a:r>
              <a:rPr lang="ko-KR" altLang="en-US" smtClean="0"/>
              <a:t>있으므로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무분별한 전역 네임스페이스의 사용을 막기 위해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생성자</a:t>
            </a:r>
            <a:r>
              <a:rPr lang="ko-KR" altLang="en-US" dirty="0"/>
              <a:t> 함수 내부에 생성될 객체의 </a:t>
            </a:r>
            <a:r>
              <a:rPr lang="ko-KR" altLang="en-US" dirty="0" err="1"/>
              <a:t>메소드를</a:t>
            </a:r>
            <a:r>
              <a:rPr lang="ko-KR" altLang="en-US" dirty="0"/>
              <a:t> 정의해야 한다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93128" y="3680482"/>
            <a:ext cx="4729227" cy="1939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function Apple (type)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this.type</a:t>
            </a:r>
            <a:r>
              <a:rPr lang="en-US" altLang="ko-KR" sz="1600" dirty="0">
                <a:solidFill>
                  <a:schemeClr val="tx1"/>
                </a:solidFill>
              </a:rPr>
              <a:t> = type;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this.color</a:t>
            </a:r>
            <a:r>
              <a:rPr lang="en-US" altLang="ko-KR" sz="1600" dirty="0">
                <a:solidFill>
                  <a:schemeClr val="tx1"/>
                </a:solidFill>
              </a:rPr>
              <a:t> = "red";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this.getInfo</a:t>
            </a:r>
            <a:r>
              <a:rPr lang="en-US" altLang="ko-KR" sz="1600" dirty="0">
                <a:solidFill>
                  <a:schemeClr val="tx1"/>
                </a:solidFill>
              </a:rPr>
              <a:t> = 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this.color</a:t>
            </a:r>
            <a:r>
              <a:rPr lang="en-US" altLang="ko-KR" sz="1600" dirty="0">
                <a:solidFill>
                  <a:schemeClr val="tx1"/>
                </a:solidFill>
              </a:rPr>
              <a:t> + ' ' + </a:t>
            </a:r>
            <a:r>
              <a:rPr lang="en-US" altLang="ko-KR" sz="1600" dirty="0" err="1">
                <a:solidFill>
                  <a:schemeClr val="tx1"/>
                </a:solidFill>
              </a:rPr>
              <a:t>this.type</a:t>
            </a:r>
            <a:r>
              <a:rPr lang="en-US" altLang="ko-KR" sz="1600" dirty="0">
                <a:solidFill>
                  <a:schemeClr val="tx1"/>
                </a:solidFill>
              </a:rPr>
              <a:t> + ' apple';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5825803" y="4689258"/>
            <a:ext cx="690664" cy="359563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JavaScript Review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09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비동기</a:t>
            </a:r>
            <a:r>
              <a:rPr lang="ko-KR" altLang="en-US" b="1" dirty="0"/>
              <a:t> 프로그래밍 </a:t>
            </a:r>
            <a:r>
              <a:rPr lang="ko-KR" altLang="en-US" b="1" dirty="0" smtClean="0"/>
              <a:t>이해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기업형 </a:t>
            </a:r>
            <a:r>
              <a:rPr lang="ko-KR" altLang="en-US" dirty="0"/>
              <a:t>애플리케이션은 중앙의 서버에서 동작합니다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서버는 </a:t>
            </a:r>
            <a:r>
              <a:rPr lang="en-US" altLang="ko-KR" dirty="0"/>
              <a:t>Web</a:t>
            </a:r>
            <a:r>
              <a:rPr lang="ko-KR" altLang="en-US" dirty="0"/>
              <a:t>을 위한 </a:t>
            </a:r>
            <a:r>
              <a:rPr lang="en-US" altLang="ko-KR" dirty="0"/>
              <a:t>HTTP </a:t>
            </a:r>
            <a:r>
              <a:rPr lang="ko-KR" altLang="en-US" dirty="0"/>
              <a:t>서버 또는 소켓 통신을 위한 네트워크 서버 등이 있습니다</a:t>
            </a:r>
            <a:r>
              <a:rPr lang="en-US" altLang="ko-KR" dirty="0"/>
              <a:t>. </a:t>
            </a:r>
            <a:r>
              <a:rPr lang="ko-KR" altLang="en-US" dirty="0"/>
              <a:t>서버는 중앙집중형태로 클라이언트의 요청을 받으므로 병목현상이 발생하기 쉬우며 처리 성능에 항상 주목해야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클라이언트의 요청이 많은 경우 서버는 병목 구간이 발생합니다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병목구간을 분석해 보면 대부분 프로그램 </a:t>
            </a:r>
            <a:r>
              <a:rPr lang="ko-KR" altLang="en-US" dirty="0" err="1"/>
              <a:t>로직보다는</a:t>
            </a:r>
            <a:r>
              <a:rPr lang="ko-KR" altLang="en-US" dirty="0"/>
              <a:t> 입출력</a:t>
            </a:r>
            <a:r>
              <a:rPr lang="en-US" altLang="ko-KR" dirty="0"/>
              <a:t>(IO)</a:t>
            </a:r>
            <a:r>
              <a:rPr lang="ko-KR" altLang="en-US" dirty="0"/>
              <a:t>에서 발생합니다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서버에서 </a:t>
            </a:r>
            <a:r>
              <a:rPr lang="en-US" altLang="ko-KR" dirty="0"/>
              <a:t>IO</a:t>
            </a:r>
            <a:r>
              <a:rPr lang="ko-KR" altLang="en-US" dirty="0"/>
              <a:t>를 처리하다가 지연이 발생하면 다른 요청들은 처리되지 못하고 계속 대기하는 현상이 발생합니다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대부분의 기업형 서버 플랫폼들은 이 문제를 해결하기 위하여 사용자의 요청을 </a:t>
            </a:r>
            <a:r>
              <a:rPr lang="ko-KR" altLang="en-US" dirty="0" err="1"/>
              <a:t>쓰레드로</a:t>
            </a:r>
            <a:r>
              <a:rPr lang="ko-KR" altLang="en-US" dirty="0"/>
              <a:t> 처리하고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872735"/>
            <a:ext cx="61912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1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/>
              <a:t>Multi-Thread </a:t>
            </a:r>
            <a:r>
              <a:rPr lang="ko-KR" altLang="en-US" b="1" dirty="0" smtClean="0"/>
              <a:t>방식의 한계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Multi-Thread </a:t>
            </a:r>
            <a:r>
              <a:rPr lang="ko-KR" altLang="en-US" dirty="0"/>
              <a:t>방식은 서버의 요청 처리를 </a:t>
            </a:r>
            <a:r>
              <a:rPr lang="ko-KR" altLang="en-US" dirty="0" err="1"/>
              <a:t>쓰레드에서</a:t>
            </a:r>
            <a:r>
              <a:rPr lang="ko-KR" altLang="en-US" dirty="0"/>
              <a:t> 처리하도록 하여 병렬처리를 가능하도록 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쓰레드는</a:t>
            </a:r>
            <a:r>
              <a:rPr lang="ko-KR" altLang="en-US" dirty="0" smtClean="0"/>
              <a:t> </a:t>
            </a:r>
            <a:r>
              <a:rPr lang="ko-KR" altLang="en-US" dirty="0"/>
              <a:t>서버 </a:t>
            </a:r>
            <a:r>
              <a:rPr lang="en-US" altLang="ko-KR" dirty="0"/>
              <a:t>CPU </a:t>
            </a:r>
            <a:r>
              <a:rPr lang="ko-KR" altLang="en-US" dirty="0"/>
              <a:t>자원을 시분할 형태로 나누어 가짐으로써 독립실행이 가능하며 다른 요청을 동시에 받을 수 있게 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Multi-Thread </a:t>
            </a:r>
            <a:r>
              <a:rPr lang="ko-KR" altLang="en-US" dirty="0"/>
              <a:t>방식은 </a:t>
            </a:r>
            <a:r>
              <a:rPr lang="en-US" altLang="ko-KR" dirty="0"/>
              <a:t>IO Blocking</a:t>
            </a:r>
            <a:r>
              <a:rPr lang="ko-KR" altLang="en-US" dirty="0"/>
              <a:t>을 해결하는 이상적인 모델로 보일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Multi-Thread </a:t>
            </a:r>
            <a:r>
              <a:rPr lang="ko-KR" altLang="en-US" dirty="0"/>
              <a:t>기반의 서버는 </a:t>
            </a:r>
            <a:r>
              <a:rPr lang="ko-KR" altLang="en-US" dirty="0" smtClean="0"/>
              <a:t>클라이언트의 </a:t>
            </a:r>
            <a:r>
              <a:rPr lang="ko-KR" altLang="en-US" dirty="0"/>
              <a:t>요청마다 </a:t>
            </a:r>
            <a:r>
              <a:rPr lang="en-US" altLang="ko-KR" dirty="0"/>
              <a:t>Thread</a:t>
            </a:r>
            <a:r>
              <a:rPr lang="ko-KR" altLang="en-US" dirty="0"/>
              <a:t>를 발생시킵니다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동시 </a:t>
            </a:r>
            <a:r>
              <a:rPr lang="ko-KR" altLang="en-US" dirty="0" err="1"/>
              <a:t>접속자</a:t>
            </a:r>
            <a:r>
              <a:rPr lang="ko-KR" altLang="en-US" dirty="0"/>
              <a:t> 수가 많을 수록 </a:t>
            </a:r>
            <a:r>
              <a:rPr lang="en-US" altLang="ko-KR" dirty="0"/>
              <a:t>Thread</a:t>
            </a:r>
            <a:r>
              <a:rPr lang="ko-KR" altLang="en-US" dirty="0"/>
              <a:t>가 많이 발생한다는 의미이며 그만큼 메모리 자원도 많이 </a:t>
            </a:r>
            <a:r>
              <a:rPr lang="ko-KR" altLang="en-US" dirty="0" smtClean="0"/>
              <a:t>소모합니다</a:t>
            </a:r>
            <a:r>
              <a:rPr lang="en-US" altLang="ko-KR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서버의 </a:t>
            </a:r>
            <a:r>
              <a:rPr lang="ko-KR" altLang="en-US" dirty="0"/>
              <a:t>자원은 제한되어 있으므로 일정 수 이상의 </a:t>
            </a:r>
            <a:r>
              <a:rPr lang="en-US" altLang="ko-KR" dirty="0"/>
              <a:t>Thread</a:t>
            </a:r>
            <a:r>
              <a:rPr lang="ko-KR" altLang="en-US" dirty="0"/>
              <a:t>는 발생시킬 수 없습니다</a:t>
            </a:r>
            <a:r>
              <a:rPr lang="en-US" altLang="ko-KR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실무환경에서는 </a:t>
            </a:r>
            <a:r>
              <a:rPr lang="ko-KR" altLang="en-US" dirty="0"/>
              <a:t>서버를 업그레이드 하거나 </a:t>
            </a:r>
            <a:r>
              <a:rPr lang="en-US" altLang="ko-KR" dirty="0"/>
              <a:t>Load-Balancing </a:t>
            </a:r>
            <a:r>
              <a:rPr lang="ko-KR" altLang="en-US" dirty="0"/>
              <a:t>등으로 분산처리 하는 것입니다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Multi-Thread </a:t>
            </a:r>
            <a:r>
              <a:rPr lang="ko-KR" altLang="en-US" dirty="0"/>
              <a:t>방식은 각 </a:t>
            </a:r>
            <a:r>
              <a:rPr lang="en-US" altLang="ko-KR" dirty="0"/>
              <a:t>Thread </a:t>
            </a:r>
            <a:r>
              <a:rPr lang="ko-KR" altLang="en-US" dirty="0"/>
              <a:t>간의 공유자원 </a:t>
            </a:r>
            <a:r>
              <a:rPr lang="ko-KR" altLang="en-US" dirty="0" err="1"/>
              <a:t>접근시</a:t>
            </a:r>
            <a:r>
              <a:rPr lang="ko-KR" altLang="en-US" dirty="0"/>
              <a:t> 신중해야 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en-US" altLang="ko-KR" dirty="0"/>
              <a:t>Thread</a:t>
            </a:r>
            <a:r>
              <a:rPr lang="ko-KR" altLang="en-US" dirty="0"/>
              <a:t>는 독립적인 시점에서 동작하므로 공유자원에 대한 동기화 없이 접근하면 예기치 않은 결과가 나올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4498016"/>
            <a:ext cx="4303776" cy="210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3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92365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>
                <a:latin typeface="+mn-ea"/>
                <a:ea typeface="+mn-ea"/>
              </a:rPr>
              <a:t>Node.js 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149" y="788219"/>
            <a:ext cx="109031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</a:rPr>
              <a:t>Node.js (https://nodejs.org/ko/)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</a:rPr>
              <a:t>Node.js</a:t>
            </a:r>
            <a:r>
              <a:rPr lang="ko-KR" altLang="en-US">
                <a:latin typeface="맑은 고딕" panose="020B0503020000020004" pitchFamily="50" charset="-127"/>
              </a:rPr>
              <a:t>는 크롬 </a:t>
            </a:r>
            <a:r>
              <a:rPr lang="en-US" altLang="ko-KR">
                <a:latin typeface="맑은 고딕" panose="020B0503020000020004" pitchFamily="50" charset="-127"/>
              </a:rPr>
              <a:t>V8 </a:t>
            </a:r>
            <a:r>
              <a:rPr lang="ko-KR" altLang="en-US">
                <a:latin typeface="맑은 고딕" panose="020B0503020000020004" pitchFamily="50" charset="-127"/>
              </a:rPr>
              <a:t>자바스크립트 엔진으로 빌드된 자바스크립트 런타임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</a:rPr>
              <a:t>Node.js</a:t>
            </a:r>
            <a:r>
              <a:rPr lang="ko-KR" altLang="en-US">
                <a:latin typeface="맑은 고딕" panose="020B0503020000020004" pitchFamily="50" charset="-127"/>
              </a:rPr>
              <a:t>는 이벤트 기반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논블로킹 </a:t>
            </a:r>
            <a:r>
              <a:rPr lang="en-US" altLang="ko-KR">
                <a:latin typeface="맑은 고딕" panose="020B0503020000020004" pitchFamily="50" charset="-127"/>
              </a:rPr>
              <a:t>I/O </a:t>
            </a:r>
            <a:r>
              <a:rPr lang="ko-KR" altLang="en-US">
                <a:latin typeface="맑은 고딕" panose="020B0503020000020004" pitchFamily="50" charset="-127"/>
              </a:rPr>
              <a:t>모델을 사용해 가볍고 효율적이다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</a:rPr>
              <a:t>Node.js </a:t>
            </a:r>
            <a:r>
              <a:rPr lang="ko-KR" altLang="en-US">
                <a:latin typeface="맑은 고딕" panose="020B0503020000020004" pitchFamily="50" charset="-127"/>
              </a:rPr>
              <a:t>패키지 생태계인 </a:t>
            </a:r>
            <a:r>
              <a:rPr lang="en-US" altLang="ko-KR">
                <a:latin typeface="맑은 고딕" panose="020B0503020000020004" pitchFamily="50" charset="-127"/>
              </a:rPr>
              <a:t>npm</a:t>
            </a:r>
            <a:r>
              <a:rPr lang="ko-KR" altLang="en-US">
                <a:latin typeface="맑은 고딕" panose="020B0503020000020004" pitchFamily="50" charset="-127"/>
              </a:rPr>
              <a:t>은 세계에서 가장 큰 오픈소스 라이브러리 생태계이다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</a:rPr>
              <a:t>Node</a:t>
            </a:r>
            <a:r>
              <a:rPr lang="ko-KR" altLang="en-US">
                <a:latin typeface="맑은 고딕" panose="020B0503020000020004" pitchFamily="50" charset="-127"/>
              </a:rPr>
              <a:t>로 다양한 자바스크립트 애플리케이션을 실행할 수 있지만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서버 애플리케이션을 실행하는데 많이 사용되고 있다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>
                <a:latin typeface="맑은 고딕" panose="020B0503020000020004" pitchFamily="50" charset="-127"/>
              </a:rPr>
              <a:t>자바스크립트 애플리케이션이 서버로서 기능하기 위한 도구를 제공하며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서버 역할을 </a:t>
            </a:r>
            <a:r>
              <a:rPr lang="ko-KR" altLang="en-US" smtClean="0">
                <a:latin typeface="맑은 고딕" panose="020B0503020000020004" pitchFamily="50" charset="-127"/>
              </a:rPr>
              <a:t>수행</a:t>
            </a:r>
            <a:r>
              <a:rPr lang="en-US" altLang="ko-KR" smtClean="0"/>
              <a:t> 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149" y="2819544"/>
            <a:ext cx="11378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맑은 고딕" panose="020B0503020000020004" pitchFamily="50" charset="-127"/>
              </a:rPr>
              <a:t>확장성 </a:t>
            </a:r>
            <a:r>
              <a:rPr lang="ko-KR" altLang="en-US" dirty="0" smtClean="0">
                <a:latin typeface="맑은 고딕" panose="020B0503020000020004" pitchFamily="50" charset="-127"/>
              </a:rPr>
              <a:t>있는 네트워크 어플리케이션 개발에 사용되는 소프트웨어 플랫폼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맑은 고딕" panose="020B0503020000020004" pitchFamily="50" charset="-127"/>
              </a:rPr>
              <a:t>2009</a:t>
            </a:r>
            <a:r>
              <a:rPr lang="ko-KR" altLang="en-US" dirty="0" smtClean="0">
                <a:latin typeface="맑은 고딕" panose="020B0503020000020004" pitchFamily="50" charset="-127"/>
              </a:rPr>
              <a:t>년에 </a:t>
            </a:r>
            <a:r>
              <a:rPr lang="en-US" altLang="ko-KR" dirty="0" smtClean="0">
                <a:latin typeface="맑은 고딕" panose="020B0503020000020004" pitchFamily="50" charset="-127"/>
              </a:rPr>
              <a:t>Ryan Dahl</a:t>
            </a:r>
            <a:r>
              <a:rPr lang="ko-KR" altLang="en-US" dirty="0" smtClean="0">
                <a:latin typeface="맑은 고딕" panose="020B0503020000020004" pitchFamily="50" charset="-127"/>
              </a:rPr>
              <a:t>에 의해 개발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웹 서버에 파일을 </a:t>
            </a:r>
            <a:r>
              <a:rPr lang="ko-KR" altLang="en-US" dirty="0" err="1" smtClean="0"/>
              <a:t>업로드하면서</a:t>
            </a:r>
            <a:r>
              <a:rPr lang="ko-KR" altLang="en-US" dirty="0" smtClean="0"/>
              <a:t> 다른 작업을 동시에 처리하기 힘든 문제를 해결하기 위한 새로운 방식의 서버를 개발하기 위해 개발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NodeJs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비동기</a:t>
            </a:r>
            <a:r>
              <a:rPr lang="ko-KR" altLang="en-US" dirty="0" smtClean="0"/>
              <a:t> 입출력</a:t>
            </a:r>
            <a:r>
              <a:rPr lang="en-US" altLang="ko-KR" dirty="0" smtClean="0"/>
              <a:t>(Non-Blocking IO)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콜백함수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(Callback Function)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이벤트 기반의 입출력</a:t>
            </a:r>
            <a:r>
              <a:rPr lang="en-US" altLang="ko-KR" dirty="0" smtClean="0"/>
              <a:t>(Event driven I/O)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모듈과 </a:t>
            </a:r>
            <a:r>
              <a:rPr lang="ko-KR" altLang="en-US" smtClean="0"/>
              <a:t>패키지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762" y="4112205"/>
            <a:ext cx="5318044" cy="21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8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병렬처리의 대안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I/O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비동기</a:t>
            </a:r>
            <a:r>
              <a:rPr lang="ko-KR" altLang="en-US" dirty="0"/>
              <a:t> 방식은 하나의 요청 처리가 완료되기 전에 </a:t>
            </a:r>
            <a:r>
              <a:rPr lang="ko-KR" altLang="en-US" dirty="0" err="1"/>
              <a:t>제어권을</a:t>
            </a:r>
            <a:r>
              <a:rPr lang="ko-KR" altLang="en-US" dirty="0"/>
              <a:t> 다음 요청으로 넘깁니다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IO </a:t>
            </a:r>
            <a:r>
              <a:rPr lang="ko-KR" altLang="en-US" dirty="0"/>
              <a:t>처리인 경우 </a:t>
            </a:r>
            <a:r>
              <a:rPr lang="en-US" altLang="ko-KR" dirty="0"/>
              <a:t>Blocking </a:t>
            </a:r>
            <a:r>
              <a:rPr lang="ko-KR" altLang="en-US" dirty="0"/>
              <a:t>되지 않으며 다음 요청을 처리할 수 있는 것입니다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Node </a:t>
            </a:r>
            <a:r>
              <a:rPr lang="ko-KR" altLang="en-US" dirty="0"/>
              <a:t>서버는 </a:t>
            </a:r>
            <a:r>
              <a:rPr lang="ko-KR" altLang="en-US" dirty="0" err="1"/>
              <a:t>비동기</a:t>
            </a:r>
            <a:r>
              <a:rPr lang="ko-KR" altLang="en-US" dirty="0"/>
              <a:t> 방식으로 요청을 처리하므로 요청을 처리하면서 다음 요청을 받을 수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47" y="2068449"/>
            <a:ext cx="5631992" cy="209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85" y="4303776"/>
            <a:ext cx="5347270" cy="210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0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기반 </a:t>
            </a:r>
            <a:r>
              <a:rPr lang="en-US" altLang="ko-KR" b="1" dirty="0" smtClean="0"/>
              <a:t>I/O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클라이언트의 요청을 </a:t>
            </a:r>
            <a:r>
              <a:rPr lang="ko-KR" altLang="en-US" dirty="0" err="1"/>
              <a:t>비동기로</a:t>
            </a:r>
            <a:r>
              <a:rPr lang="ko-KR" altLang="en-US" dirty="0"/>
              <a:t> 처리하기 위하여 이벤트가 발생하며 서버 내부에 메시지 형태로 전달됩니다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서버 </a:t>
            </a:r>
            <a:r>
              <a:rPr lang="ko-KR" altLang="en-US" dirty="0"/>
              <a:t>내부에서는 이 메시지를 </a:t>
            </a:r>
            <a:r>
              <a:rPr lang="en-US" altLang="ko-KR" dirty="0"/>
              <a:t>Event Loop</a:t>
            </a:r>
            <a:r>
              <a:rPr lang="ko-KR" altLang="en-US" dirty="0"/>
              <a:t>가 처리합니다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Event </a:t>
            </a:r>
            <a:r>
              <a:rPr lang="en-US" altLang="ko-KR" dirty="0"/>
              <a:t>Loop</a:t>
            </a:r>
            <a:r>
              <a:rPr lang="ko-KR" altLang="en-US" dirty="0"/>
              <a:t>가 처리하는 동안 </a:t>
            </a:r>
            <a:r>
              <a:rPr lang="ko-KR" altLang="en-US" dirty="0" err="1"/>
              <a:t>제어권은</a:t>
            </a:r>
            <a:r>
              <a:rPr lang="ko-KR" altLang="en-US" dirty="0"/>
              <a:t> 다음 요청으로 넘어가고 처리가 완료되면 </a:t>
            </a:r>
            <a:r>
              <a:rPr lang="en-US" altLang="ko-KR" dirty="0"/>
              <a:t>Callback</a:t>
            </a:r>
            <a:r>
              <a:rPr lang="ko-KR" altLang="en-US" dirty="0"/>
              <a:t>을 호출하여 처리완료를 </a:t>
            </a:r>
            <a:r>
              <a:rPr lang="ko-KR" altLang="en-US" dirty="0" err="1"/>
              <a:t>호출측에</a:t>
            </a:r>
            <a:r>
              <a:rPr lang="ko-KR" altLang="en-US" dirty="0"/>
              <a:t> 알려줍니다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48" y="2402396"/>
            <a:ext cx="6660688" cy="409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0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기반 </a:t>
            </a:r>
            <a:r>
              <a:rPr lang="en-US" altLang="ko-KR" b="1" dirty="0" smtClean="0"/>
              <a:t>I/O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Event Loop</a:t>
            </a:r>
            <a:r>
              <a:rPr lang="ko-KR" altLang="en-US" dirty="0"/>
              <a:t>는 요청을 처리하기 위하여 내부적으로 약간의 </a:t>
            </a:r>
            <a:r>
              <a:rPr lang="en-US" altLang="ko-KR" dirty="0"/>
              <a:t>Thread</a:t>
            </a:r>
            <a:r>
              <a:rPr lang="ko-KR" altLang="en-US" dirty="0"/>
              <a:t>와 프로세스를 사용합니다</a:t>
            </a:r>
            <a:r>
              <a:rPr lang="en-US" altLang="ko-KR" dirty="0"/>
              <a:t>.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Non-Blocking IO </a:t>
            </a:r>
            <a:r>
              <a:rPr lang="ko-KR" altLang="en-US" dirty="0"/>
              <a:t>또는 내부 처리를 위한 목적으로만 사용되지 요청 처리 자체를 </a:t>
            </a:r>
            <a:r>
              <a:rPr lang="en-US" altLang="ko-KR" dirty="0"/>
              <a:t>Thread</a:t>
            </a:r>
            <a:r>
              <a:rPr lang="ko-KR" altLang="en-US" dirty="0"/>
              <a:t>로 하지는 않습니다</a:t>
            </a:r>
            <a:r>
              <a:rPr lang="en-US" altLang="ko-KR" dirty="0"/>
              <a:t>.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Node </a:t>
            </a:r>
            <a:r>
              <a:rPr lang="ko-KR" altLang="en-US" dirty="0"/>
              <a:t>서버는 </a:t>
            </a:r>
            <a:r>
              <a:rPr lang="en-US" altLang="ko-KR" dirty="0"/>
              <a:t>Multi-Thread </a:t>
            </a:r>
            <a:r>
              <a:rPr lang="ko-KR" altLang="en-US" dirty="0"/>
              <a:t>방식의 서버에 비하여 </a:t>
            </a:r>
            <a:r>
              <a:rPr lang="en-US" altLang="ko-KR" dirty="0"/>
              <a:t>Thread </a:t>
            </a:r>
            <a:r>
              <a:rPr lang="ko-KR" altLang="en-US" dirty="0"/>
              <a:t>수와 오버헤드가 훨씬 적습니다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이벤트를 처리하는 </a:t>
            </a:r>
            <a:r>
              <a:rPr lang="en-US" altLang="ko-KR" dirty="0"/>
              <a:t>Event Loop</a:t>
            </a:r>
            <a:r>
              <a:rPr lang="ko-KR" altLang="en-US" dirty="0"/>
              <a:t>는 </a:t>
            </a:r>
            <a:r>
              <a:rPr lang="en-US" altLang="ko-KR" dirty="0"/>
              <a:t>Single-Thread </a:t>
            </a:r>
            <a:r>
              <a:rPr lang="ko-KR" altLang="en-US" dirty="0"/>
              <a:t>로 이루어져 있습니다</a:t>
            </a:r>
            <a:r>
              <a:rPr lang="en-US" altLang="ko-KR" dirty="0"/>
              <a:t>.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즉 요청 처리는 하나의 </a:t>
            </a:r>
            <a:r>
              <a:rPr lang="en-US" altLang="ko-KR" dirty="0"/>
              <a:t>Thread </a:t>
            </a:r>
            <a:r>
              <a:rPr lang="ko-KR" altLang="en-US" dirty="0"/>
              <a:t>안에서 처리된다는 의미입니다</a:t>
            </a:r>
            <a:r>
              <a:rPr lang="en-US" altLang="ko-KR" dirty="0"/>
              <a:t>.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이벤트 호출 측에는 </a:t>
            </a:r>
            <a:r>
              <a:rPr lang="ko-KR" altLang="en-US" dirty="0" err="1"/>
              <a:t>비동기로</a:t>
            </a:r>
            <a:r>
              <a:rPr lang="ko-KR" altLang="en-US" dirty="0"/>
              <a:t> 처리되지만 처리작업 자체가 오래 걸린다면 전체 서버 처리에 영향을 줍니다</a:t>
            </a:r>
            <a:r>
              <a:rPr lang="en-US" altLang="ko-KR" dirty="0"/>
              <a:t>. </a:t>
            </a:r>
            <a:r>
              <a:rPr lang="en-US" altLang="ko-KR" dirty="0" smtClean="0"/>
              <a:t>( </a:t>
            </a:r>
            <a:r>
              <a:rPr lang="en-US" altLang="ko-KR" dirty="0"/>
              <a:t>Node.js </a:t>
            </a:r>
            <a:r>
              <a:rPr lang="ko-KR" altLang="en-US" dirty="0"/>
              <a:t>의  약점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07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동기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방식 코드 비교</a:t>
            </a:r>
            <a:r>
              <a:rPr lang="en-US" altLang="ko-KR" dirty="0" smtClean="0"/>
              <a:t> 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27368" y="1437154"/>
            <a:ext cx="4729227" cy="2891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비동기</a:t>
            </a:r>
            <a:r>
              <a:rPr lang="ko-KR" altLang="en-US" sz="1600" dirty="0" smtClean="0">
                <a:solidFill>
                  <a:schemeClr val="tx1"/>
                </a:solidFill>
              </a:rPr>
              <a:t> 방식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filenames =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fs.readdirSync</a:t>
            </a:r>
            <a:r>
              <a:rPr lang="en-US" altLang="ko-KR" sz="1600" dirty="0">
                <a:solidFill>
                  <a:schemeClr val="tx1"/>
                </a:solidFill>
              </a:rPr>
              <a:t>('.');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console.log('ready');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console.log('can process next job...');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5832" y="1382290"/>
            <a:ext cx="4729227" cy="2945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smtClean="0">
                <a:solidFill>
                  <a:schemeClr val="tx1"/>
                </a:solidFill>
              </a:rPr>
              <a:t>동기 방식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filenames =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fs.readdirSync</a:t>
            </a:r>
            <a:r>
              <a:rPr lang="en-US" altLang="ko-KR" sz="1600" dirty="0">
                <a:solidFill>
                  <a:schemeClr val="tx1"/>
                </a:solidFill>
              </a:rPr>
              <a:t>('.');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console.log('ready');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console.log('can process next job...');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27368" y="4584192"/>
            <a:ext cx="472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solidFill>
                  <a:srgbClr val="C00000"/>
                </a:solidFill>
              </a:rPr>
              <a:t>비동기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r>
              <a:rPr lang="ko-KR" altLang="en-US" sz="1600" dirty="0">
                <a:solidFill>
                  <a:srgbClr val="C00000"/>
                </a:solidFill>
              </a:rPr>
              <a:t>방식에서 </a:t>
            </a:r>
            <a:r>
              <a:rPr lang="en-US" altLang="ko-KR" sz="1600" dirty="0">
                <a:solidFill>
                  <a:srgbClr val="C00000"/>
                </a:solidFill>
              </a:rPr>
              <a:t>Callback</a:t>
            </a:r>
            <a:r>
              <a:rPr lang="ko-KR" altLang="en-US" sz="1600" dirty="0">
                <a:solidFill>
                  <a:srgbClr val="C00000"/>
                </a:solidFill>
              </a:rPr>
              <a:t>은 주로 함수로 표현됩니다</a:t>
            </a:r>
            <a:r>
              <a:rPr lang="en-US" altLang="ko-KR" sz="1600" dirty="0">
                <a:solidFill>
                  <a:srgbClr val="C00000"/>
                </a:solidFill>
              </a:rPr>
              <a:t>.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비동기</a:t>
            </a:r>
            <a:r>
              <a:rPr lang="ko-KR" altLang="en-US" b="1" dirty="0"/>
              <a:t> 프로그램에서 </a:t>
            </a:r>
            <a:r>
              <a:rPr lang="ko-KR" altLang="en-US" b="1" dirty="0" smtClean="0"/>
              <a:t>순차처리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순서에 따라 </a:t>
            </a:r>
            <a:r>
              <a:rPr lang="ko-KR" altLang="en-US" dirty="0" err="1"/>
              <a:t>로직을</a:t>
            </a:r>
            <a:r>
              <a:rPr lang="ko-KR" altLang="en-US" dirty="0"/>
              <a:t>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비동기</a:t>
            </a:r>
            <a:r>
              <a:rPr lang="ko-KR" altLang="en-US" dirty="0" smtClean="0"/>
              <a:t> </a:t>
            </a:r>
            <a:r>
              <a:rPr lang="ko-KR" altLang="en-US" dirty="0"/>
              <a:t>방식에서는 각각의 </a:t>
            </a:r>
            <a:r>
              <a:rPr lang="ko-KR" altLang="en-US" dirty="0" err="1"/>
              <a:t>처리로직이</a:t>
            </a:r>
            <a:r>
              <a:rPr lang="ko-KR" altLang="en-US" dirty="0"/>
              <a:t> 병렬로 수행되므로 이 </a:t>
            </a:r>
            <a:r>
              <a:rPr lang="ko-KR" altLang="en-US" dirty="0" err="1"/>
              <a:t>처리로직이</a:t>
            </a:r>
            <a:r>
              <a:rPr lang="ko-KR" altLang="en-US" dirty="0"/>
              <a:t> 언제 시작되며 또한 언제 종료되는지 </a:t>
            </a:r>
            <a:r>
              <a:rPr lang="ko-KR" altLang="en-US" dirty="0" smtClean="0"/>
              <a:t>알 수가 </a:t>
            </a:r>
            <a:r>
              <a:rPr lang="ko-KR" altLang="en-US" dirty="0"/>
              <a:t>없습니다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Callback</a:t>
            </a:r>
            <a:r>
              <a:rPr lang="ko-KR" altLang="en-US" dirty="0"/>
              <a:t>은 </a:t>
            </a:r>
            <a:r>
              <a:rPr lang="ko-KR" altLang="en-US" dirty="0" err="1"/>
              <a:t>비동기</a:t>
            </a:r>
            <a:r>
              <a:rPr lang="ko-KR" altLang="en-US" dirty="0"/>
              <a:t> 처리가 완료되면 호출되므로  이 </a:t>
            </a:r>
            <a:r>
              <a:rPr lang="en-US" altLang="ko-KR" dirty="0"/>
              <a:t>Callback</a:t>
            </a:r>
            <a:r>
              <a:rPr lang="ko-KR" altLang="en-US" dirty="0"/>
              <a:t>을 이용하여 순차처리를 할 수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380107"/>
            <a:ext cx="63055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4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비동기</a:t>
            </a:r>
            <a:r>
              <a:rPr lang="ko-KR" altLang="en-US" b="1" dirty="0"/>
              <a:t> 프로그램에서 </a:t>
            </a:r>
            <a:r>
              <a:rPr lang="ko-KR" altLang="en-US" b="1" dirty="0" smtClean="0"/>
              <a:t>순차처리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파일의 소유권을 바꾸고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파일명을 변경하며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심볼릭</a:t>
            </a:r>
            <a:r>
              <a:rPr lang="ko-KR" altLang="en-US" sz="1600" dirty="0"/>
              <a:t> 링크를 만드는 작업을 순차적으로 진행합니다</a:t>
            </a:r>
            <a:r>
              <a:rPr lang="en-US" altLang="ko-KR" sz="1600" dirty="0"/>
              <a:t>. 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958832" y="1540786"/>
            <a:ext cx="7148848" cy="4799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smtClean="0">
                <a:solidFill>
                  <a:schemeClr val="tx1"/>
                </a:solidFill>
              </a:rPr>
              <a:t>동기 방식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require('fs');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filenames =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fs.readdirSync</a:t>
            </a:r>
            <a:r>
              <a:rPr lang="en-US" altLang="ko-KR" sz="1600" dirty="0">
                <a:solidFill>
                  <a:schemeClr val="tx1"/>
                </a:solidFill>
              </a:rPr>
              <a:t>('.');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console.log('ready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console.log('can process next job...');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'./processId.txt';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'./processIdOld.txt';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fs.chmodSync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777);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console.log('complete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fs.renameSync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);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console.log('complete rename.');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isSymLink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fs.lstatSync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).</a:t>
            </a:r>
            <a:r>
              <a:rPr lang="en-US" altLang="ko-KR" sz="1600" dirty="0" err="1">
                <a:solidFill>
                  <a:schemeClr val="tx1"/>
                </a:solidFill>
              </a:rPr>
              <a:t>isSymbolicLink</a:t>
            </a:r>
            <a:r>
              <a:rPr lang="en-US" altLang="ko-KR" sz="1600" dirty="0">
                <a:solidFill>
                  <a:schemeClr val="tx1"/>
                </a:solidFill>
              </a:rPr>
              <a:t>();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console.log('complete symbolic check.');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38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비동기</a:t>
            </a:r>
            <a:r>
              <a:rPr lang="ko-KR" altLang="en-US" b="1" dirty="0"/>
              <a:t> 프로그램에서 </a:t>
            </a:r>
            <a:r>
              <a:rPr lang="ko-KR" altLang="en-US" b="1" dirty="0" smtClean="0"/>
              <a:t>순차처리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파일의 소유권을 바꾸고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파일명을 변경하며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심볼릭</a:t>
            </a:r>
            <a:r>
              <a:rPr lang="ko-KR" altLang="en-US" sz="1600" dirty="0"/>
              <a:t> 링크를 만드는 작업을 순차적으로 진행합니다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비동기</a:t>
            </a:r>
            <a:r>
              <a:rPr lang="ko-KR" altLang="en-US" sz="1600" dirty="0"/>
              <a:t> 방식에서 순차처리는 중첩된 </a:t>
            </a:r>
            <a:r>
              <a:rPr lang="en-US" altLang="ko-KR" sz="1600" dirty="0"/>
              <a:t>Callback</a:t>
            </a:r>
            <a:r>
              <a:rPr lang="ko-KR" altLang="en-US" sz="1600" dirty="0"/>
              <a:t>을 이용하여 순서가 보장되게끔 합니다</a:t>
            </a:r>
            <a:r>
              <a:rPr lang="en-US" altLang="ko-KR" sz="1600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중첩 </a:t>
            </a:r>
            <a:r>
              <a:rPr lang="en-US" altLang="ko-KR" sz="1600" dirty="0"/>
              <a:t>Callback</a:t>
            </a:r>
            <a:r>
              <a:rPr lang="ko-KR" altLang="en-US" sz="1600" dirty="0"/>
              <a:t>을 사용하면 그 코드의 </a:t>
            </a:r>
            <a:r>
              <a:rPr lang="en-US" altLang="ko-KR" sz="1600" dirty="0"/>
              <a:t>Depth </a:t>
            </a:r>
            <a:r>
              <a:rPr lang="ko-KR" altLang="en-US" sz="1600" dirty="0"/>
              <a:t>가 너무 깊어진다는 단점이 있습니다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305804" y="2089426"/>
            <a:ext cx="6423924" cy="3726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비동기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'./processId.txt';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'./processIdOld.txt';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fs.chmod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777, function (err)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console.log('complete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fs.rename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console.log('complete rename.');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fs.lstat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, function (err, stats)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isSymLink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stats.isSymbolicLink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console.log('complete symbolic check.');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19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43134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/>
              <a:t>비동기</a:t>
            </a:r>
            <a:r>
              <a:rPr lang="ko-KR" altLang="en-US" b="1" dirty="0"/>
              <a:t> 프로그램에서 </a:t>
            </a:r>
            <a:r>
              <a:rPr lang="ko-KR" altLang="en-US" b="1" dirty="0" smtClean="0"/>
              <a:t>순차처리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'</a:t>
            </a:r>
            <a:r>
              <a:rPr lang="en-US" altLang="ko-KR" sz="1600" dirty="0" err="1"/>
              <a:t>async</a:t>
            </a:r>
            <a:r>
              <a:rPr lang="en-US" altLang="ko-KR" sz="1600" dirty="0"/>
              <a:t>' </a:t>
            </a:r>
            <a:r>
              <a:rPr lang="ko-KR" altLang="en-US" sz="1600" dirty="0"/>
              <a:t>라는 모듈을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waterfall API</a:t>
            </a:r>
            <a:r>
              <a:rPr lang="ko-KR" altLang="en-US" sz="1600" dirty="0"/>
              <a:t>를 사용하면 </a:t>
            </a:r>
            <a:r>
              <a:rPr lang="en-US" altLang="ko-KR" sz="1600" dirty="0"/>
              <a:t>Callback</a:t>
            </a:r>
            <a:r>
              <a:rPr lang="ko-KR" altLang="en-US" sz="1600" dirty="0" smtClean="0"/>
              <a:t>의  </a:t>
            </a:r>
            <a:r>
              <a:rPr lang="ko-KR" altLang="en-US" sz="1600" dirty="0"/>
              <a:t>중첩을 줄이면서 </a:t>
            </a:r>
            <a:r>
              <a:rPr lang="ko-KR" altLang="en-US" sz="1600" dirty="0" err="1"/>
              <a:t>로직의</a:t>
            </a:r>
            <a:r>
              <a:rPr lang="ko-KR" altLang="en-US" sz="1600" dirty="0"/>
              <a:t> 순서를 보장합니다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987788" y="696838"/>
            <a:ext cx="6740916" cy="5947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async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async</a:t>
            </a:r>
            <a:r>
              <a:rPr lang="en-US" altLang="ko-KR" sz="1600" dirty="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'./processId.txt';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 = './processIdOld.txt';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async.waterfall</a:t>
            </a:r>
            <a:r>
              <a:rPr lang="en-US" altLang="ko-KR" sz="1600" dirty="0">
                <a:solidFill>
                  <a:schemeClr val="tx1"/>
                </a:solidFill>
              </a:rPr>
              <a:t>([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function (</a:t>
            </a:r>
            <a:r>
              <a:rPr lang="en-US" altLang="ko-KR" sz="1600" dirty="0" err="1">
                <a:solidFill>
                  <a:schemeClr val="tx1"/>
                </a:solidFill>
              </a:rPr>
              <a:t>cb</a:t>
            </a:r>
            <a:r>
              <a:rPr lang="en-US" altLang="ko-KR" sz="16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fs.chmod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777, function (err){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console.log('complete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cb</a:t>
            </a:r>
            <a:r>
              <a:rPr lang="en-US" altLang="ko-KR" sz="1600" dirty="0">
                <a:solidFill>
                  <a:schemeClr val="tx1"/>
                </a:solidFill>
              </a:rPr>
              <a:t>(null);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function (</a:t>
            </a:r>
            <a:r>
              <a:rPr lang="en-US" altLang="ko-KR" sz="1600" dirty="0" err="1">
                <a:solidFill>
                  <a:schemeClr val="tx1"/>
                </a:solidFill>
              </a:rPr>
              <a:t>cb</a:t>
            </a:r>
            <a:r>
              <a:rPr lang="en-US" altLang="ko-KR" sz="16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fs.rename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oldFilename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, function (err)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console.log('complete rename.');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cb</a:t>
            </a:r>
            <a:r>
              <a:rPr lang="en-US" altLang="ko-KR" sz="1600" dirty="0">
                <a:solidFill>
                  <a:schemeClr val="tx1"/>
                </a:solidFill>
              </a:rPr>
              <a:t>(null);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function (</a:t>
            </a:r>
            <a:r>
              <a:rPr lang="en-US" altLang="ko-KR" sz="1600" dirty="0" err="1">
                <a:solidFill>
                  <a:schemeClr val="tx1"/>
                </a:solidFill>
              </a:rPr>
              <a:t>cb</a:t>
            </a:r>
            <a:r>
              <a:rPr lang="en-US" altLang="ko-KR" sz="16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fs.lstat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newFilename</a:t>
            </a:r>
            <a:r>
              <a:rPr lang="en-US" altLang="ko-KR" sz="1600" dirty="0">
                <a:solidFill>
                  <a:schemeClr val="tx1"/>
                </a:solidFill>
              </a:rPr>
              <a:t>, function (err, stats)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isSymLink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stats.isSymbolicLink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console.log('complete symbolic check.');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3950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Node.js </a:t>
            </a:r>
            <a:r>
              <a:rPr lang="ko-KR" altLang="en-US" b="1" dirty="0"/>
              <a:t>의 </a:t>
            </a:r>
            <a:r>
              <a:rPr lang="ko-KR" altLang="en-US" b="1" dirty="0" smtClean="0"/>
              <a:t>병렬처리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비동기</a:t>
            </a:r>
            <a:r>
              <a:rPr lang="ko-KR" altLang="en-US" sz="1600" dirty="0"/>
              <a:t> 방식이지만 </a:t>
            </a:r>
            <a:r>
              <a:rPr lang="en-US" altLang="ko-KR" sz="1600" dirty="0"/>
              <a:t>Event Loop</a:t>
            </a:r>
            <a:r>
              <a:rPr lang="ko-KR" altLang="en-US" sz="1600" dirty="0"/>
              <a:t>에서 처리되는 작업이 긴 시간을 요구하는 경우 전체 서버의 성능이 저하되므로</a:t>
            </a:r>
            <a:r>
              <a:rPr lang="en-US" altLang="ko-KR" sz="1600" dirty="0"/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전달할 이벤트를 </a:t>
            </a:r>
            <a:r>
              <a:rPr lang="ko-KR" altLang="en-US" sz="1600" dirty="0" err="1"/>
              <a:t>가능한한</a:t>
            </a:r>
            <a:r>
              <a:rPr lang="ko-KR" altLang="en-US" sz="1600" dirty="0"/>
              <a:t> 잘게 쪼개어 병렬로 처리될 수 있게 유도해야 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267968" y="1731264"/>
            <a:ext cx="9607296" cy="4645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smtClean="0">
                <a:solidFill>
                  <a:schemeClr val="tx1"/>
                </a:solidFill>
              </a:rPr>
              <a:t>동기 방식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>
                <a:solidFill>
                  <a:schemeClr val="tx1"/>
                </a:solidFill>
              </a:rPr>
              <a:t>현재 </a:t>
            </a:r>
            <a:r>
              <a:rPr lang="ko-KR" altLang="en-US" sz="1600" dirty="0" err="1">
                <a:solidFill>
                  <a:schemeClr val="tx1"/>
                </a:solidFill>
              </a:rPr>
              <a:t>디렉토리의</a:t>
            </a:r>
            <a:r>
              <a:rPr lang="ko-KR" altLang="en-US" sz="1600" dirty="0">
                <a:solidFill>
                  <a:schemeClr val="tx1"/>
                </a:solidFill>
              </a:rPr>
              <a:t> 파일목록을 구한 후 전체 파일사이즈를 계산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calculateBytes</a:t>
            </a:r>
            <a:r>
              <a:rPr lang="en-US" altLang="ko-KR" sz="1600" dirty="0">
                <a:solidFill>
                  <a:schemeClr val="tx1"/>
                </a:solidFill>
              </a:rPr>
              <a:t>()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 = 0,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filenames,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stats;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filenames =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fs.readdirSync</a:t>
            </a:r>
            <a:r>
              <a:rPr lang="en-US" altLang="ko-KR" sz="1600" dirty="0">
                <a:solidFill>
                  <a:schemeClr val="tx1"/>
                </a:solidFill>
              </a:rPr>
              <a:t>('.');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stats = </a:t>
            </a:r>
            <a:r>
              <a:rPr lang="en-US" altLang="ko-KR" sz="1600" dirty="0" err="1">
                <a:solidFill>
                  <a:schemeClr val="tx1"/>
                </a:solidFill>
              </a:rPr>
              <a:t>fs.statSync</a:t>
            </a:r>
            <a:r>
              <a:rPr lang="en-US" altLang="ko-KR" sz="1600" dirty="0">
                <a:solidFill>
                  <a:schemeClr val="tx1"/>
                </a:solidFill>
              </a:rPr>
              <a:t>('./' + 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 += </a:t>
            </a:r>
            <a:r>
              <a:rPr lang="en-US" altLang="ko-KR" sz="1600" dirty="0" err="1">
                <a:solidFill>
                  <a:schemeClr val="tx1"/>
                </a:solidFill>
              </a:rPr>
              <a:t>stats.size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calculateBytes</a:t>
            </a:r>
            <a:r>
              <a:rPr lang="en-US" altLang="ko-KR" sz="1600" dirty="0">
                <a:solidFill>
                  <a:schemeClr val="tx1"/>
                </a:solidFill>
              </a:rPr>
              <a:t>();  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Node.js </a:t>
            </a:r>
            <a:r>
              <a:rPr lang="ko-KR" altLang="en-US" b="1" dirty="0"/>
              <a:t>의 </a:t>
            </a:r>
            <a:r>
              <a:rPr lang="ko-KR" altLang="en-US" b="1" dirty="0" smtClean="0"/>
              <a:t>병렬처리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804673" y="1102746"/>
            <a:ext cx="10509504" cy="54199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비동기</a:t>
            </a:r>
            <a:r>
              <a:rPr lang="ko-KR" altLang="en-US" sz="1600" dirty="0" smtClean="0">
                <a:solidFill>
                  <a:schemeClr val="tx1"/>
                </a:solidFill>
              </a:rPr>
              <a:t> 방식 </a:t>
            </a: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현재 </a:t>
            </a:r>
            <a:r>
              <a:rPr lang="ko-KR" altLang="en-US" sz="1600" dirty="0" err="1">
                <a:solidFill>
                  <a:schemeClr val="tx1"/>
                </a:solidFill>
              </a:rPr>
              <a:t>디렉토리의</a:t>
            </a:r>
            <a:r>
              <a:rPr lang="ko-KR" altLang="en-US" sz="1600" dirty="0">
                <a:solidFill>
                  <a:schemeClr val="tx1"/>
                </a:solidFill>
              </a:rPr>
              <a:t> 파일목록을 구한 후 전체 파일사이즈를 </a:t>
            </a:r>
            <a:r>
              <a:rPr lang="ko-KR" altLang="en-US" sz="1600" dirty="0" smtClean="0">
                <a:solidFill>
                  <a:schemeClr val="tx1"/>
                </a:solidFill>
              </a:rPr>
              <a:t>계산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'</a:t>
            </a:r>
            <a:r>
              <a:rPr lang="en-US" altLang="ko-KR" sz="1600" dirty="0" err="1">
                <a:solidFill>
                  <a:schemeClr val="tx1"/>
                </a:solidFill>
              </a:rPr>
              <a:t>fs.stat</a:t>
            </a:r>
            <a:r>
              <a:rPr lang="en-US" altLang="ko-KR" sz="1600" dirty="0">
                <a:solidFill>
                  <a:schemeClr val="tx1"/>
                </a:solidFill>
              </a:rPr>
              <a:t>()' API</a:t>
            </a:r>
            <a:r>
              <a:rPr lang="ko-KR" altLang="en-US" sz="1600" dirty="0">
                <a:solidFill>
                  <a:schemeClr val="tx1"/>
                </a:solidFill>
              </a:rPr>
              <a:t>에 전달되는 </a:t>
            </a:r>
            <a:r>
              <a:rPr lang="en-US" altLang="ko-KR" sz="1600" dirty="0">
                <a:solidFill>
                  <a:schemeClr val="tx1"/>
                </a:solidFill>
              </a:rPr>
              <a:t>Callback </a:t>
            </a:r>
            <a:r>
              <a:rPr lang="ko-KR" altLang="en-US" sz="1600" dirty="0">
                <a:solidFill>
                  <a:schemeClr val="tx1"/>
                </a:solidFill>
              </a:rPr>
              <a:t>함수는 파일 사이즈의 총 합을 저장하기 위하여 외부 함수의 변수에 접근합니다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이는 </a:t>
            </a:r>
            <a:r>
              <a:rPr lang="en-US" altLang="ko-KR" sz="1600" dirty="0">
                <a:solidFill>
                  <a:schemeClr val="tx1"/>
                </a:solidFill>
              </a:rPr>
              <a:t>Callback </a:t>
            </a:r>
            <a:r>
              <a:rPr lang="ko-KR" altLang="en-US" sz="1600" dirty="0">
                <a:solidFill>
                  <a:schemeClr val="tx1"/>
                </a:solidFill>
              </a:rPr>
              <a:t>함수가 </a:t>
            </a:r>
            <a:r>
              <a:rPr lang="en-US" altLang="ko-KR" sz="1600" dirty="0">
                <a:solidFill>
                  <a:schemeClr val="tx1"/>
                </a:solidFill>
              </a:rPr>
              <a:t>Closure </a:t>
            </a:r>
            <a:r>
              <a:rPr lang="ko-KR" altLang="en-US" sz="1600" dirty="0">
                <a:solidFill>
                  <a:schemeClr val="tx1"/>
                </a:solidFill>
              </a:rPr>
              <a:t>이기 때문에 가능합니다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참고로 </a:t>
            </a:r>
            <a:r>
              <a:rPr lang="en-US" altLang="ko-KR" sz="1600" dirty="0">
                <a:solidFill>
                  <a:schemeClr val="tx1"/>
                </a:solidFill>
              </a:rPr>
              <a:t>Closure </a:t>
            </a:r>
            <a:r>
              <a:rPr lang="ko-KR" altLang="en-US" sz="1600" dirty="0">
                <a:solidFill>
                  <a:schemeClr val="tx1"/>
                </a:solidFill>
              </a:rPr>
              <a:t>는 자신의 </a:t>
            </a:r>
            <a:r>
              <a:rPr lang="en-US" altLang="ko-KR" sz="1600" dirty="0">
                <a:solidFill>
                  <a:schemeClr val="tx1"/>
                </a:solidFill>
              </a:rPr>
              <a:t>Scope </a:t>
            </a:r>
            <a:r>
              <a:rPr lang="ko-KR" altLang="en-US" sz="1600" dirty="0">
                <a:solidFill>
                  <a:schemeClr val="tx1"/>
                </a:solidFill>
              </a:rPr>
              <a:t>뿐만 아니라 외부 함수의 </a:t>
            </a:r>
            <a:r>
              <a:rPr lang="en-US" altLang="ko-KR" sz="1600" dirty="0">
                <a:solidFill>
                  <a:schemeClr val="tx1"/>
                </a:solidFill>
              </a:rPr>
              <a:t>Scope</a:t>
            </a:r>
            <a:r>
              <a:rPr lang="ko-KR" altLang="en-US" sz="1600" dirty="0">
                <a:solidFill>
                  <a:schemeClr val="tx1"/>
                </a:solidFill>
              </a:rPr>
              <a:t>도 가집니다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fs = require('fs</a:t>
            </a:r>
            <a:r>
              <a:rPr lang="en-US" altLang="ko-KR" sz="1600" dirty="0" smtClean="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calculateBytes</a:t>
            </a:r>
            <a:r>
              <a:rPr lang="en-US" altLang="ko-KR" sz="1600" dirty="0">
                <a:solidFill>
                  <a:schemeClr val="tx1"/>
                </a:solidFill>
              </a:rPr>
              <a:t>()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</a:t>
            </a:r>
            <a:r>
              <a:rPr lang="en-US" altLang="ko-KR" sz="1600" dirty="0">
                <a:solidFill>
                  <a:schemeClr val="tx1"/>
                </a:solidFill>
              </a:rPr>
              <a:t>('.', function (err, filenames)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count =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fs.stat</a:t>
            </a:r>
            <a:r>
              <a:rPr lang="en-US" altLang="ko-KR" sz="1600" dirty="0">
                <a:solidFill>
                  <a:schemeClr val="tx1"/>
                </a:solidFill>
              </a:rPr>
              <a:t>('./' + 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], function (err, stats)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 += </a:t>
            </a:r>
            <a:r>
              <a:rPr lang="en-US" altLang="ko-KR" sz="1600" dirty="0" err="1">
                <a:solidFill>
                  <a:schemeClr val="tx1"/>
                </a:solidFill>
              </a:rPr>
              <a:t>stats.size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count--;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if (count === 0)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    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totalBytes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calculateBytes</a:t>
            </a:r>
            <a:r>
              <a:rPr lang="en-US" altLang="ko-KR" sz="1600" dirty="0">
                <a:solidFill>
                  <a:schemeClr val="tx1"/>
                </a:solidFill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4651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92365" y="116462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Node.js </a:t>
            </a:r>
            <a:r>
              <a:rPr lang="ko-KR" altLang="en-US" sz="2400" b="1" dirty="0" smtClean="0"/>
              <a:t>와 </a:t>
            </a:r>
            <a:r>
              <a:rPr lang="en-US" altLang="ko-KR" sz="2400" b="1" dirty="0">
                <a:latin typeface="맑은 고딕" panose="020B0503020000020004" pitchFamily="50" charset="-127"/>
              </a:rPr>
              <a:t>Chrome V8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4732" y="741871"/>
            <a:ext cx="11581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맑은 고딕" panose="020B0503020000020004" pitchFamily="50" charset="-127"/>
              </a:rPr>
              <a:t>Chrome V8 </a:t>
            </a:r>
            <a:r>
              <a:rPr lang="en-US" altLang="ko-KR" dirty="0" err="1" smtClean="0">
                <a:latin typeface="맑은 고딕" panose="020B0503020000020004" pitchFamily="50" charset="-127"/>
              </a:rPr>
              <a:t>Javascript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</a:rPr>
              <a:t>엔진으로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빌드된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</a:rPr>
              <a:t>Javascript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</a:rPr>
              <a:t>런타임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V8</a:t>
            </a:r>
            <a:r>
              <a:rPr lang="ko-KR" altLang="en-US" dirty="0" smtClean="0"/>
              <a:t>엔진은 자바스크립트 코드를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코드로 바꾼 후 실행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V8 </a:t>
            </a:r>
            <a:r>
              <a:rPr lang="ko-KR" altLang="en-US" dirty="0"/>
              <a:t>엔진에는 필요한 기능을 병렬로 실행하는 ‘</a:t>
            </a:r>
            <a:r>
              <a:rPr lang="ko-KR" altLang="en-US" dirty="0" err="1"/>
              <a:t>스레드</a:t>
            </a:r>
            <a:r>
              <a:rPr lang="ko-KR" altLang="en-US" dirty="0"/>
              <a:t> 풀’과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이벤트를 </a:t>
            </a:r>
            <a:r>
              <a:rPr lang="ko-KR" altLang="en-US" dirty="0"/>
              <a:t>받아 처리하는 ‘이벤트 루프’ 등의 기본 기능이 있으며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그 </a:t>
            </a:r>
            <a:r>
              <a:rPr lang="ko-KR" altLang="en-US" dirty="0"/>
              <a:t>위에 네트워킹 기능을 담당하는 소켓</a:t>
            </a:r>
            <a:r>
              <a:rPr lang="en-US" altLang="ko-KR" dirty="0"/>
              <a:t>(Socket). Http </a:t>
            </a:r>
            <a:r>
              <a:rPr lang="ko-KR" altLang="en-US" dirty="0"/>
              <a:t>라이브러리들이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46" y="2649028"/>
            <a:ext cx="6657975" cy="373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649" y="2869323"/>
            <a:ext cx="47013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Single Thread </a:t>
            </a:r>
            <a:r>
              <a:rPr lang="ko-KR" altLang="en-US" sz="1600" dirty="0" smtClean="0"/>
              <a:t>기반의 </a:t>
            </a:r>
            <a:r>
              <a:rPr lang="en-US" altLang="ko-KR" sz="1600" dirty="0" smtClean="0"/>
              <a:t>Event Loop (</a:t>
            </a:r>
            <a:r>
              <a:rPr lang="en-US" altLang="ko-KR" sz="1600" dirty="0" err="1" smtClean="0"/>
              <a:t>libuv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돌면서 요청을 처리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시스템적으로 </a:t>
            </a:r>
            <a:r>
              <a:rPr lang="en-US" altLang="ko-KR" sz="1600" dirty="0" smtClean="0"/>
              <a:t>non-blocking </a:t>
            </a:r>
            <a:r>
              <a:rPr lang="en-US" altLang="ko-KR" sz="1600" dirty="0" err="1" smtClean="0"/>
              <a:t>io</a:t>
            </a:r>
            <a:r>
              <a:rPr lang="ko-KR" altLang="en-US" sz="1600" dirty="0" smtClean="0"/>
              <a:t>를 지원하지 않는 </a:t>
            </a:r>
            <a:r>
              <a:rPr lang="en-US" altLang="ko-KR" sz="1600" dirty="0" err="1" smtClean="0"/>
              <a:t>io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호출이 있는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이를 비동기 처리 하기 위해서 내부의 </a:t>
            </a:r>
            <a:r>
              <a:rPr lang="en-US" altLang="ko-KR" sz="1600" dirty="0" smtClean="0"/>
              <a:t>Thread pool (</a:t>
            </a:r>
            <a:r>
              <a:rPr lang="en-US" altLang="ko-KR" sz="1600" dirty="0" err="1" smtClean="0"/>
              <a:t>libio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별도 이용하여 처리한다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네트워크 프로토콜을 처리하는 </a:t>
            </a:r>
            <a:r>
              <a:rPr lang="en-US" altLang="ko-KR" sz="1600" dirty="0" smtClean="0"/>
              <a:t>socket, http </a:t>
            </a:r>
            <a:r>
              <a:rPr lang="ko-KR" altLang="en-US" sz="1600" dirty="0" smtClean="0"/>
              <a:t>바인딩 모듈이 로드 되고</a:t>
            </a:r>
            <a:r>
              <a:rPr lang="en-US" altLang="ko-KR" sz="1600" dirty="0" smtClean="0"/>
              <a:t>, </a:t>
            </a:r>
            <a:r>
              <a:rPr lang="ko-KR" altLang="en-US" sz="1600" dirty="0" smtClean="0"/>
              <a:t>맨 </a:t>
            </a:r>
            <a:r>
              <a:rPr lang="ko-KR" altLang="en-US" sz="1600" dirty="0" err="1" smtClean="0"/>
              <a:t>윗단에</a:t>
            </a:r>
            <a:r>
              <a:rPr lang="en-US" altLang="ko-KR" sz="1600" dirty="0" smtClean="0"/>
              <a:t>, node.js</a:t>
            </a:r>
            <a:r>
              <a:rPr lang="ko-KR" altLang="en-US" sz="1600" dirty="0" smtClean="0"/>
              <a:t>에서 제공하는 </a:t>
            </a:r>
            <a:r>
              <a:rPr lang="en-US" altLang="ko-KR" sz="1600" dirty="0" smtClean="0"/>
              <a:t>standard library (</a:t>
            </a:r>
            <a:r>
              <a:rPr lang="ko-KR" altLang="en-US" sz="1600" dirty="0" smtClean="0"/>
              <a:t>파일 핸들링</a:t>
            </a:r>
            <a:r>
              <a:rPr lang="en-US" altLang="ko-KR" sz="1600" dirty="0" smtClean="0"/>
              <a:t>, console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로드 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53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/>
              <a:t> callback </a:t>
            </a:r>
            <a:r>
              <a:rPr lang="ko-KR" altLang="en-US" b="1" dirty="0" smtClean="0"/>
              <a:t>처리의 재사용 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804673" y="1389888"/>
            <a:ext cx="10509504" cy="445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path1 = './';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path2 = '.././';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countCallback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countFiles</a:t>
            </a:r>
            <a:r>
              <a:rPr lang="en-US" altLang="ko-KR" sz="1600" dirty="0">
                <a:solidFill>
                  <a:schemeClr val="tx1"/>
                </a:solidFill>
              </a:rPr>
              <a:t>(path, callback)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</a:t>
            </a:r>
            <a:r>
              <a:rPr lang="en-US" altLang="ko-KR" sz="1600" dirty="0">
                <a:solidFill>
                  <a:schemeClr val="tx1"/>
                </a:solidFill>
              </a:rPr>
              <a:t>(path, function (err, filenames)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callback(err, path,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countCallback</a:t>
            </a:r>
            <a:r>
              <a:rPr lang="en-US" altLang="ko-KR" sz="1600" dirty="0">
                <a:solidFill>
                  <a:schemeClr val="tx1"/>
                </a:solidFill>
              </a:rPr>
              <a:t> = function (err, path, count)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console.log(count + ' files in ' + path);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countFiles</a:t>
            </a:r>
            <a:r>
              <a:rPr lang="en-US" altLang="ko-KR" sz="1600" dirty="0">
                <a:solidFill>
                  <a:schemeClr val="tx1"/>
                </a:solidFill>
              </a:rPr>
              <a:t>(path1, </a:t>
            </a:r>
            <a:r>
              <a:rPr lang="en-US" altLang="ko-KR" sz="1600" dirty="0" err="1">
                <a:solidFill>
                  <a:schemeClr val="tx1"/>
                </a:solidFill>
              </a:rPr>
              <a:t>countCallback</a:t>
            </a:r>
            <a:r>
              <a:rPr lang="en-US" altLang="ko-KR" sz="1600" dirty="0">
                <a:solidFill>
                  <a:schemeClr val="tx1"/>
                </a:solidFill>
              </a:rPr>
              <a:t>);  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countFiles</a:t>
            </a:r>
            <a:r>
              <a:rPr lang="en-US" altLang="ko-KR" sz="1600" dirty="0">
                <a:solidFill>
                  <a:schemeClr val="tx1"/>
                </a:solidFill>
              </a:rPr>
              <a:t>(path2, </a:t>
            </a:r>
            <a:r>
              <a:rPr lang="en-US" altLang="ko-KR" sz="1600" dirty="0" err="1">
                <a:solidFill>
                  <a:schemeClr val="tx1"/>
                </a:solidFill>
              </a:rPr>
              <a:t>countCallback</a:t>
            </a:r>
            <a:r>
              <a:rPr lang="en-US" altLang="ko-KR" sz="1600" dirty="0">
                <a:solidFill>
                  <a:schemeClr val="tx1"/>
                </a:solidFill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7698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/>
              <a:t> callback </a:t>
            </a:r>
            <a:r>
              <a:rPr lang="ko-KR" altLang="en-US" b="1" dirty="0" smtClean="0"/>
              <a:t>호출 시점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3" y="1284732"/>
            <a:ext cx="5056442" cy="212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4732"/>
            <a:ext cx="5657850" cy="237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5913" y="3657600"/>
            <a:ext cx="1032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코드상의 </a:t>
            </a:r>
            <a:r>
              <a:rPr lang="en-US" altLang="ko-KR" sz="1600" dirty="0"/>
              <a:t>Callback </a:t>
            </a:r>
            <a:r>
              <a:rPr lang="ko-KR" altLang="en-US" sz="1600" dirty="0" err="1"/>
              <a:t>로직은</a:t>
            </a:r>
            <a:r>
              <a:rPr lang="ko-KR" altLang="en-US" sz="1600" dirty="0"/>
              <a:t> 가운데에 위치하고 있지만 사실 </a:t>
            </a:r>
            <a:r>
              <a:rPr lang="en-US" altLang="ko-KR" sz="1600" dirty="0"/>
              <a:t>Runtime</a:t>
            </a:r>
            <a:r>
              <a:rPr lang="ko-KR" altLang="en-US" sz="1600" dirty="0"/>
              <a:t>에 들어가면 외부 </a:t>
            </a:r>
            <a:r>
              <a:rPr lang="ko-KR" altLang="en-US" sz="1600" dirty="0" err="1"/>
              <a:t>로직과</a:t>
            </a:r>
            <a:r>
              <a:rPr lang="ko-KR" altLang="en-US" sz="1600" dirty="0"/>
              <a:t> </a:t>
            </a:r>
            <a:r>
              <a:rPr lang="en-US" altLang="ko-KR" sz="1600" dirty="0"/>
              <a:t>Callback</a:t>
            </a:r>
            <a:r>
              <a:rPr lang="ko-KR" altLang="en-US" sz="1600" dirty="0"/>
              <a:t>은 </a:t>
            </a:r>
            <a:r>
              <a:rPr lang="en-US" altLang="ko-KR" sz="1600" dirty="0"/>
              <a:t>Event Loop</a:t>
            </a:r>
            <a:r>
              <a:rPr lang="ko-KR" altLang="en-US" sz="1600" dirty="0"/>
              <a:t>에 의해 처리되므로 어느 것이 먼저 실행될 지 알 수 없습니다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만일 </a:t>
            </a:r>
            <a:r>
              <a:rPr lang="en-US" altLang="ko-KR" sz="1600" dirty="0"/>
              <a:t>Outer Logic</a:t>
            </a:r>
            <a:r>
              <a:rPr lang="ko-KR" altLang="en-US" sz="1600" dirty="0"/>
              <a:t>이 중첩된 </a:t>
            </a:r>
            <a:r>
              <a:rPr lang="en-US" altLang="ko-KR" sz="1600" dirty="0"/>
              <a:t>Callback </a:t>
            </a:r>
            <a:r>
              <a:rPr lang="ko-KR" altLang="en-US" sz="1600" dirty="0"/>
              <a:t>형태라면 </a:t>
            </a:r>
            <a:r>
              <a:rPr lang="en-US" altLang="ko-KR" sz="1600" dirty="0"/>
              <a:t>Outer Logic </a:t>
            </a:r>
            <a:r>
              <a:rPr lang="ko-KR" altLang="en-US" sz="1600" dirty="0"/>
              <a:t>이 먼저 실행됩니다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5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434" y="733414"/>
            <a:ext cx="1128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/>
              <a:t> callback </a:t>
            </a:r>
            <a:r>
              <a:rPr lang="ko-KR" altLang="en-US" b="1" dirty="0" smtClean="0"/>
              <a:t>호출 시점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프로그래밍 이해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3993" y="5486400"/>
            <a:ext cx="10327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순차적인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값을 출력하기 위해서는 외부 </a:t>
            </a:r>
            <a:r>
              <a:rPr lang="en-US" altLang="ko-KR" sz="1600" dirty="0"/>
              <a:t>Callback </a:t>
            </a:r>
            <a:r>
              <a:rPr lang="ko-KR" altLang="en-US" sz="1600" dirty="0" err="1"/>
              <a:t>실행시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값을 어딘가에 저장해야 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Closure</a:t>
            </a:r>
            <a:r>
              <a:rPr lang="ko-KR" altLang="en-US" sz="1600" dirty="0"/>
              <a:t>를 생성하여 새로운 </a:t>
            </a:r>
            <a:r>
              <a:rPr lang="en-US" altLang="ko-KR" sz="1600" dirty="0"/>
              <a:t>Scope, </a:t>
            </a:r>
            <a:r>
              <a:rPr lang="ko-KR" altLang="en-US" sz="1600" dirty="0"/>
              <a:t>즉시실행 함수를 만들었습니다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93993" y="1243584"/>
            <a:ext cx="5267896" cy="3096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executeCallbacks</a:t>
            </a:r>
            <a:r>
              <a:rPr lang="en-US" altLang="ko-KR" sz="1600" dirty="0">
                <a:solidFill>
                  <a:schemeClr val="tx1"/>
                </a:solidFill>
              </a:rPr>
              <a:t>()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</a:t>
            </a:r>
            <a:r>
              <a:rPr lang="en-US" altLang="ko-KR" sz="1600" dirty="0">
                <a:solidFill>
                  <a:schemeClr val="tx1"/>
                </a:solidFill>
              </a:rPr>
              <a:t>('.', function (err, filenames)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fs.stat</a:t>
            </a:r>
            <a:r>
              <a:rPr lang="en-US" altLang="ko-KR" sz="1600" dirty="0">
                <a:solidFill>
                  <a:schemeClr val="tx1"/>
                </a:solidFill>
              </a:rPr>
              <a:t>('./' + 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], function (err, stats){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+ ':'+</a:t>
            </a:r>
            <a:r>
              <a:rPr lang="en-US" altLang="ko-KR" sz="1600" dirty="0" err="1">
                <a:solidFill>
                  <a:schemeClr val="tx1"/>
                </a:solidFill>
              </a:rPr>
              <a:t>stats.isFile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executeCallbacks</a:t>
            </a:r>
            <a:r>
              <a:rPr lang="en-US" altLang="ko-KR" sz="1600" dirty="0">
                <a:solidFill>
                  <a:schemeClr val="tx1"/>
                </a:solidFill>
              </a:rPr>
              <a:t>();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66905" y="1243584"/>
            <a:ext cx="5267896" cy="4047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fs = require('fs');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executeCallbacks</a:t>
            </a:r>
            <a:r>
              <a:rPr lang="en-US" altLang="ko-KR" sz="1600" dirty="0">
                <a:solidFill>
                  <a:schemeClr val="tx1"/>
                </a:solidFill>
              </a:rPr>
              <a:t>() {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fs.readdir</a:t>
            </a:r>
            <a:r>
              <a:rPr lang="en-US" altLang="ko-KR" sz="1600" dirty="0">
                <a:solidFill>
                  <a:schemeClr val="tx1"/>
                </a:solidFill>
              </a:rPr>
              <a:t>('.', function (err, filenames)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for (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 &lt; </a:t>
            </a:r>
            <a:r>
              <a:rPr lang="en-US" altLang="ko-KR" sz="1600" dirty="0" err="1">
                <a:solidFill>
                  <a:schemeClr val="tx1"/>
                </a:solidFill>
              </a:rPr>
              <a:t>filenames.length</a:t>
            </a:r>
            <a:r>
              <a:rPr lang="en-US" altLang="ko-KR" sz="1600" dirty="0">
                <a:solidFill>
                  <a:schemeClr val="tx1"/>
                </a:solidFill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(function(){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j = 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fs.stat</a:t>
            </a:r>
            <a:r>
              <a:rPr lang="en-US" altLang="ko-KR" sz="1600" dirty="0">
                <a:solidFill>
                  <a:schemeClr val="tx1"/>
                </a:solidFill>
              </a:rPr>
              <a:t>('./' + filenames[</a:t>
            </a:r>
            <a:r>
              <a:rPr lang="en-US" altLang="ko-KR" sz="1600" dirty="0" err="1">
                <a:solidFill>
                  <a:schemeClr val="tx1"/>
                </a:solidFill>
              </a:rPr>
              <a:t>i</a:t>
            </a:r>
            <a:r>
              <a:rPr lang="en-US" altLang="ko-KR" sz="1600" dirty="0">
                <a:solidFill>
                  <a:schemeClr val="tx1"/>
                </a:solidFill>
              </a:rPr>
              <a:t>], function (err, stats){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    console.log(j + ':'+</a:t>
            </a:r>
            <a:r>
              <a:rPr lang="en-US" altLang="ko-KR" sz="1600" dirty="0" err="1">
                <a:solidFill>
                  <a:schemeClr val="tx1"/>
                </a:solidFill>
              </a:rPr>
              <a:t>stats.isFile</a:t>
            </a:r>
            <a:r>
              <a:rPr lang="en-US" altLang="ko-KR" sz="1600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})();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executeCallbacks</a:t>
            </a:r>
            <a:r>
              <a:rPr lang="en-US" altLang="ko-KR" sz="1600" dirty="0">
                <a:solidFill>
                  <a:schemeClr val="tx1"/>
                </a:solidFill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12371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5202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ES2015(ES6)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Node 6 </a:t>
            </a:r>
            <a:r>
              <a:rPr lang="ko-KR" altLang="en-US" smtClean="0"/>
              <a:t>버전부터 </a:t>
            </a:r>
            <a:r>
              <a:rPr lang="en-US" altLang="ko-KR" smtClean="0"/>
              <a:t>ES2015 </a:t>
            </a:r>
            <a:r>
              <a:rPr lang="ko-KR" altLang="en-US" smtClean="0"/>
              <a:t>문법을 사용 가능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4087" y="1605076"/>
            <a:ext cx="11287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const, let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v</a:t>
            </a:r>
            <a:r>
              <a:rPr lang="en-US" altLang="ko-KR" smtClean="0"/>
              <a:t>ar  - </a:t>
            </a:r>
            <a:r>
              <a:rPr lang="ko-KR" altLang="en-US" smtClean="0"/>
              <a:t>함수 스코드를 가지므로 </a:t>
            </a:r>
            <a:r>
              <a:rPr lang="en-US" altLang="ko-KR" smtClean="0"/>
              <a:t>if</a:t>
            </a:r>
            <a:r>
              <a:rPr lang="ko-KR" altLang="en-US" smtClean="0"/>
              <a:t>문의 블록과 관계없이 접근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</a:t>
            </a:r>
            <a:r>
              <a:rPr lang="en-US" altLang="ko-KR" smtClean="0"/>
              <a:t>onst, let – </a:t>
            </a:r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스코프를 가지므로 블록 밖에서는 접근 할 수 없다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</a:t>
            </a:r>
            <a:r>
              <a:rPr lang="en-US" altLang="ko-KR" smtClean="0"/>
              <a:t>onst – </a:t>
            </a:r>
            <a:r>
              <a:rPr lang="ko-KR" altLang="en-US" smtClean="0"/>
              <a:t>상수</a:t>
            </a:r>
            <a:r>
              <a:rPr lang="en-US" altLang="ko-KR" smtClean="0"/>
              <a:t>, </a:t>
            </a:r>
            <a:r>
              <a:rPr lang="ko-KR" altLang="en-US" smtClean="0"/>
              <a:t>초기화 시 값을 대입하지 않으면 에러 발생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055943" y="3123933"/>
            <a:ext cx="2915982" cy="127661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if (true)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x = 3;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console.log(x); // 3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42190" y="3123933"/>
            <a:ext cx="6125910" cy="127661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if (true)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const y = 3;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console.log(y); // Uncaught ReferenceError: y is not defined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42190" y="4668187"/>
            <a:ext cx="6125910" cy="187188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const </a:t>
            </a:r>
            <a:r>
              <a:rPr lang="en-US" altLang="ko-KR" sz="1600">
                <a:solidFill>
                  <a:schemeClr val="tx1"/>
                </a:solidFill>
              </a:rPr>
              <a:t>a = 0;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 = 1; // Uncaught TypeError: Assignment to constant variable.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let b = 0;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b = 1; // 1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c; // Uncaught SyntaxError: Missing initializer in const declaration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8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5202"/>
            <a:ext cx="1128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템플릿 문자열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백틱</a:t>
            </a:r>
            <a:r>
              <a:rPr lang="en-US" altLang="ko-KR" smtClean="0"/>
              <a:t>(`)</a:t>
            </a:r>
            <a:r>
              <a:rPr lang="ko-KR" altLang="en-US" smtClean="0"/>
              <a:t>으로 감싸줍니다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문자열 안에 변수를 넣을 수 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${</a:t>
            </a:r>
            <a:r>
              <a:rPr lang="ko-KR" altLang="en-US"/>
              <a:t>변수</a:t>
            </a:r>
            <a:r>
              <a:rPr lang="en-US" altLang="ko-KR"/>
              <a:t>} </a:t>
            </a:r>
            <a:r>
              <a:rPr lang="ko-KR" altLang="en-US"/>
              <a:t>형식으로 변수를 더하기 기호 없이 문자열에 넣을 수 있습니다</a:t>
            </a:r>
            <a:r>
              <a:rPr lang="en-US" altLang="ko-KR"/>
              <a:t>.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217865" y="2168315"/>
            <a:ext cx="6375670" cy="14705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num1 =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num2 = 2;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result = 3;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string1 = num1 +' </a:t>
            </a:r>
            <a:r>
              <a:rPr lang="ko-KR" altLang="en-US" sz="1600">
                <a:solidFill>
                  <a:schemeClr val="tx1"/>
                </a:solidFill>
              </a:rPr>
              <a:t>더하기</a:t>
            </a:r>
            <a:r>
              <a:rPr lang="en-US" altLang="ko-KR" sz="1600">
                <a:solidFill>
                  <a:schemeClr val="tx1"/>
                </a:solidFill>
              </a:rPr>
              <a:t>' + num2 +'</a:t>
            </a:r>
            <a:r>
              <a:rPr lang="ko-KR" altLang="en-US" sz="1600">
                <a:solidFill>
                  <a:schemeClr val="tx1"/>
                </a:solidFill>
              </a:rPr>
              <a:t>는 </a:t>
            </a:r>
            <a:r>
              <a:rPr lang="en-US" altLang="ko-KR" sz="1600">
                <a:solidFill>
                  <a:schemeClr val="tx1"/>
                </a:solidFill>
              </a:rPr>
              <a:t>\'' + result +'\'';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console.log(string1); // 1 </a:t>
            </a:r>
            <a:r>
              <a:rPr lang="ko-KR" altLang="en-US" sz="1600">
                <a:solidFill>
                  <a:schemeClr val="tx1"/>
                </a:solidFill>
              </a:rPr>
              <a:t>더하기 </a:t>
            </a:r>
            <a:r>
              <a:rPr lang="en-US" altLang="ko-KR" sz="1600">
                <a:solidFill>
                  <a:schemeClr val="tx1"/>
                </a:solidFill>
              </a:rPr>
              <a:t>2</a:t>
            </a:r>
            <a:r>
              <a:rPr lang="ko-KR" altLang="en-US" sz="1600">
                <a:solidFill>
                  <a:schemeClr val="tx1"/>
                </a:solidFill>
              </a:rPr>
              <a:t>는</a:t>
            </a:r>
            <a:r>
              <a:rPr lang="en-US" altLang="ko-KR" sz="1600">
                <a:solidFill>
                  <a:schemeClr val="tx1"/>
                </a:solidFill>
              </a:rPr>
              <a:t>'3'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7865" y="3896993"/>
            <a:ext cx="6375670" cy="151320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num3 =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num4 = 2;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result2 = 3;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string2 = `${num3} </a:t>
            </a:r>
            <a:r>
              <a:rPr lang="ko-KR" altLang="en-US" sz="1600">
                <a:solidFill>
                  <a:schemeClr val="tx1"/>
                </a:solidFill>
              </a:rPr>
              <a:t>더하기 </a:t>
            </a:r>
            <a:r>
              <a:rPr lang="en-US" altLang="ko-KR" sz="1600">
                <a:solidFill>
                  <a:schemeClr val="tx1"/>
                </a:solidFill>
              </a:rPr>
              <a:t>${num4}</a:t>
            </a:r>
            <a:r>
              <a:rPr lang="ko-KR" altLang="en-US" sz="1600">
                <a:solidFill>
                  <a:schemeClr val="tx1"/>
                </a:solidFill>
              </a:rPr>
              <a:t>는</a:t>
            </a:r>
            <a:r>
              <a:rPr lang="en-US" altLang="ko-KR" sz="1600">
                <a:solidFill>
                  <a:schemeClr val="tx1"/>
                </a:solidFill>
              </a:rPr>
              <a:t>'${result2}'`;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console.log(string2); // 1 </a:t>
            </a:r>
            <a:r>
              <a:rPr lang="ko-KR" altLang="en-US" sz="1600">
                <a:solidFill>
                  <a:schemeClr val="tx1"/>
                </a:solidFill>
              </a:rPr>
              <a:t>더하기 </a:t>
            </a:r>
            <a:r>
              <a:rPr lang="en-US" altLang="ko-KR" sz="1600">
                <a:solidFill>
                  <a:schemeClr val="tx1"/>
                </a:solidFill>
              </a:rPr>
              <a:t>2</a:t>
            </a:r>
            <a:r>
              <a:rPr lang="ko-KR" altLang="en-US" sz="1600">
                <a:solidFill>
                  <a:schemeClr val="tx1"/>
                </a:solidFill>
              </a:rPr>
              <a:t>는</a:t>
            </a:r>
            <a:r>
              <a:rPr lang="en-US" altLang="ko-KR" sz="1600">
                <a:solidFill>
                  <a:schemeClr val="tx1"/>
                </a:solidFill>
              </a:rPr>
              <a:t>'3'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5202"/>
            <a:ext cx="1128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객체 리터럴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객체의 메서드에 함수를 연결할 때 콜론</a:t>
            </a:r>
            <a:r>
              <a:rPr lang="en-US" altLang="ko-KR" smtClean="0"/>
              <a:t>(:)</a:t>
            </a:r>
            <a:r>
              <a:rPr lang="ko-KR" altLang="en-US" smtClean="0"/>
              <a:t>과 </a:t>
            </a:r>
            <a:r>
              <a:rPr lang="en-US" altLang="ko-KR" smtClean="0"/>
              <a:t>function</a:t>
            </a:r>
            <a:r>
              <a:rPr lang="ko-KR" altLang="en-US" smtClean="0"/>
              <a:t>을 붙이지 않아도 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속성명과 변수명이 겹쳐지는 경우에는 한 번만 쓸 수 있게 되었습니다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객체의 속성명을 동적으로 생성할 수 있습니다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74965" y="2115729"/>
            <a:ext cx="4325685" cy="41372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sayNode =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console.log('Node');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es ='ES';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oldObject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sayJS: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console.log('JS');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sayNode: sayNode,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oldObject[es + 6] ='Fantastic';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oldObject.sayNode(); // Node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oldObject.sayJS(); // 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console.log(oldObject.ES6); // Fantastic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13640" y="2115729"/>
            <a:ext cx="4801935" cy="27039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newObject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sayJS()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console.log('JS');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sayNode,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[es + 6]:'Fantastic',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newObject.sayNode(); // Node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newObject.sayJS(); // 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console.log(newObject.ES6); // Fantastic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13639" y="5211962"/>
            <a:ext cx="4801935" cy="8763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{ name: name, age: age } // ES5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{ name, age } // ES2015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5202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화살표 함수 </a:t>
            </a:r>
            <a:r>
              <a:rPr lang="en-US" altLang="ko-KR" b="1" smtClean="0"/>
              <a:t>(arrow function)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function </a:t>
            </a:r>
            <a:r>
              <a:rPr lang="ko-KR" altLang="en-US"/>
              <a:t>선언 대신 </a:t>
            </a:r>
            <a:r>
              <a:rPr lang="en-US" altLang="ko-KR"/>
              <a:t>= &gt; </a:t>
            </a:r>
            <a:r>
              <a:rPr lang="ko-KR" altLang="en-US"/>
              <a:t>기호로 함수를 선언합니다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return</a:t>
            </a:r>
            <a:r>
              <a:rPr lang="ko-KR" altLang="en-US"/>
              <a:t>문을 생략하고 </a:t>
            </a:r>
            <a:r>
              <a:rPr lang="en-US" altLang="ko-KR"/>
              <a:t>return</a:t>
            </a:r>
            <a:r>
              <a:rPr lang="ko-KR" altLang="en-US"/>
              <a:t>할 식을 바로 적어줍니다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70192" y="2679182"/>
            <a:ext cx="2963610" cy="903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function add1(x, y)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x + y;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0192" y="4993496"/>
            <a:ext cx="2963610" cy="9853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function not1(x)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!x;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75637" y="2479170"/>
            <a:ext cx="3116011" cy="9708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{const add2 = (x, y)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x + y;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714207" y="2853505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829175" y="5220224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75638" y="3603188"/>
            <a:ext cx="3116011" cy="4614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600">
                <a:solidFill>
                  <a:schemeClr val="tx1"/>
                </a:solidFill>
              </a:rPr>
              <a:t>const add3 = (x, y) =&gt; x + y;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75639" y="5067587"/>
            <a:ext cx="3116011" cy="837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not2 = x =&gt; !x;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75639" y="4235851"/>
            <a:ext cx="3116011" cy="4614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600">
                <a:solidFill>
                  <a:schemeClr val="tx1"/>
                </a:solidFill>
              </a:rPr>
              <a:t>const add4 = (x, y) =&gt; (x + y);</a:t>
            </a:r>
            <a:endParaRPr lang="en-US" altLang="ko-K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5202"/>
            <a:ext cx="11287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화살표 함수 </a:t>
            </a:r>
            <a:r>
              <a:rPr lang="en-US" altLang="ko-KR" b="1" smtClean="0"/>
              <a:t>(arrow function)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기본적으로 화살표 함수를 쓰되</a:t>
            </a:r>
            <a:r>
              <a:rPr lang="en-US" altLang="ko-KR"/>
              <a:t>, this</a:t>
            </a:r>
            <a:r>
              <a:rPr lang="ko-KR" altLang="en-US"/>
              <a:t>를 사용해야 하는 경우에는 화살표 함수와 함수 선언문</a:t>
            </a:r>
            <a:r>
              <a:rPr lang="en-US" altLang="ko-KR"/>
              <a:t>(function) </a:t>
            </a:r>
            <a:r>
              <a:rPr lang="ko-KR" altLang="en-US"/>
              <a:t>둘 중에 </a:t>
            </a:r>
            <a:r>
              <a:rPr lang="ko-KR" altLang="en-US" smtClean="0"/>
              <a:t>하나를 선택합니다</a:t>
            </a:r>
            <a:r>
              <a:rPr lang="en-US" altLang="ko-KR" smtClean="0"/>
              <a:t>.</a:t>
            </a:r>
            <a:endParaRPr lang="ko-KR" alt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74966" y="1775691"/>
            <a:ext cx="6278309" cy="286438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relationship1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name:'zero',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friends: ['nero','hero','xero'],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logFriends: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var that = this; // relationship1</a:t>
            </a:r>
            <a:r>
              <a:rPr lang="ko-KR" altLang="en-US" sz="1600">
                <a:solidFill>
                  <a:schemeClr val="tx1"/>
                </a:solidFill>
              </a:rPr>
              <a:t>을 가리키는 </a:t>
            </a:r>
            <a:r>
              <a:rPr lang="en-US" altLang="ko-KR" sz="1600">
                <a:solidFill>
                  <a:schemeClr val="tx1"/>
                </a:solidFill>
              </a:rPr>
              <a:t>this</a:t>
            </a:r>
            <a:r>
              <a:rPr lang="ko-KR" altLang="en-US" sz="1600">
                <a:solidFill>
                  <a:schemeClr val="tx1"/>
                </a:solidFill>
              </a:rPr>
              <a:t>를 </a:t>
            </a:r>
            <a:r>
              <a:rPr lang="en-US" altLang="ko-KR" sz="1600">
                <a:solidFill>
                  <a:schemeClr val="tx1"/>
                </a:solidFill>
              </a:rPr>
              <a:t>that</a:t>
            </a:r>
            <a:r>
              <a:rPr lang="ko-KR" altLang="en-US" sz="1600">
                <a:solidFill>
                  <a:schemeClr val="tx1"/>
                </a:solidFill>
              </a:rPr>
              <a:t>에 저장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this.friends.forEach(function(friend)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console.log(that.name, friend);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relationship1.logFriends();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77150" y="3848277"/>
            <a:ext cx="4175047" cy="25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relationship2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name:'zero',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friends: ['nero','hero','xero'],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logFriends()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this.friends.forEach(friend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console.log(this.name, friend);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relationship2.logFriends();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750571" y="5267308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비구조화 할당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객체와 배열로부터 속성이나 요소를 쉽게 꺼낼 수 있습니다</a:t>
            </a:r>
            <a:r>
              <a:rPr lang="en-US" altLang="ko-KR"/>
              <a:t>.</a:t>
            </a:r>
            <a:endParaRPr lang="ko-KR" alt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74967" y="1566141"/>
            <a:ext cx="4535234" cy="31311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var candyMachine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status: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name:'node',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count: 5,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getCandy: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this.status.count--;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return this.status.count;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getCandy = candyMachine.getCandy;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count = candyMachine.status.count;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43700" y="1566141"/>
            <a:ext cx="5147156" cy="339693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candyMachine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status: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name:'node',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count: 5,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getCandy()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this.status.count--;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return this.status.count;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{ getCandy, status: { count } } = candyMachine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#candyMachine </a:t>
            </a:r>
            <a:r>
              <a:rPr lang="ko-KR" altLang="en-US" sz="1600">
                <a:solidFill>
                  <a:schemeClr val="tx1"/>
                </a:solidFill>
              </a:rPr>
              <a:t>객체 안의 속성을 찾아서 변수와 매칭해줍니다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31396" y="3034114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4967" y="5095875"/>
            <a:ext cx="4535234" cy="12858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var </a:t>
            </a:r>
            <a:r>
              <a:rPr lang="en-US" altLang="ko-KR" sz="1600">
                <a:solidFill>
                  <a:schemeClr val="tx1"/>
                </a:solidFill>
              </a:rPr>
              <a:t>array = ['nodejs', {}, 10, true];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node = array[0];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obj = array[1];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var bool = array[array.length - 1];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43700" y="5358240"/>
            <a:ext cx="4535234" cy="8918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array = ['nodejs', {}, 10, true];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[node, obj, , bool] = array;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786438" y="5491751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59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프로미스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ES2015</a:t>
            </a:r>
            <a:r>
              <a:rPr lang="ko-KR" altLang="en-US"/>
              <a:t>부터는 자바스크립트와 노드의 </a:t>
            </a:r>
            <a:r>
              <a:rPr lang="en-US" altLang="ko-KR"/>
              <a:t>API</a:t>
            </a:r>
            <a:r>
              <a:rPr lang="ko-KR" altLang="en-US"/>
              <a:t>들이 콜백 대신 프로미스</a:t>
            </a:r>
            <a:r>
              <a:rPr lang="en-US" altLang="ko-KR"/>
              <a:t>(Promise) </a:t>
            </a:r>
            <a:r>
              <a:rPr lang="ko-KR" altLang="en-US"/>
              <a:t>기반으로 재구성됩니다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콜백 헬</a:t>
            </a:r>
            <a:r>
              <a:rPr lang="en-US" altLang="ko-KR"/>
              <a:t>(callback hell) </a:t>
            </a:r>
            <a:r>
              <a:rPr lang="ko-KR" altLang="en-US"/>
              <a:t>극복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55917" y="1939058"/>
            <a:ext cx="6164008" cy="408074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condition = true; // true</a:t>
            </a:r>
            <a:r>
              <a:rPr lang="ko-KR" altLang="en-US" sz="1600">
                <a:solidFill>
                  <a:schemeClr val="tx1"/>
                </a:solidFill>
              </a:rPr>
              <a:t>면 </a:t>
            </a:r>
            <a:r>
              <a:rPr lang="en-US" altLang="ko-KR" sz="1600">
                <a:solidFill>
                  <a:schemeClr val="tx1"/>
                </a:solidFill>
              </a:rPr>
              <a:t>resolve, false</a:t>
            </a:r>
            <a:r>
              <a:rPr lang="ko-KR" altLang="en-US" sz="1600">
                <a:solidFill>
                  <a:schemeClr val="tx1"/>
                </a:solidFill>
              </a:rPr>
              <a:t>면 </a:t>
            </a:r>
            <a:r>
              <a:rPr lang="en-US" altLang="ko-KR" sz="1600">
                <a:solidFill>
                  <a:schemeClr val="tx1"/>
                </a:solidFill>
              </a:rPr>
              <a:t>reject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promise = new Promise((resolve, reject)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(condition)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resolve('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reject('</a:t>
            </a:r>
            <a:r>
              <a:rPr lang="ko-KR" altLang="en-US" sz="1600">
                <a:solidFill>
                  <a:schemeClr val="tx1"/>
                </a:solidFill>
              </a:rPr>
              <a:t>실패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promise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.then((message)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console.log(message); // 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(resolve)</a:t>
            </a:r>
            <a:r>
              <a:rPr lang="ko-KR" altLang="en-US" sz="1600">
                <a:solidFill>
                  <a:schemeClr val="tx1"/>
                </a:solidFill>
              </a:rPr>
              <a:t>한 경우 실행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.catch((error)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 // </a:t>
            </a:r>
            <a:r>
              <a:rPr lang="ko-KR" altLang="en-US" sz="1600">
                <a:solidFill>
                  <a:schemeClr val="tx1"/>
                </a:solidFill>
              </a:rPr>
              <a:t>실패</a:t>
            </a:r>
            <a:r>
              <a:rPr lang="en-US" altLang="ko-KR" sz="1600">
                <a:solidFill>
                  <a:schemeClr val="tx1"/>
                </a:solidFill>
              </a:rPr>
              <a:t>(reject)</a:t>
            </a:r>
            <a:r>
              <a:rPr lang="ko-KR" altLang="en-US" sz="1600">
                <a:solidFill>
                  <a:schemeClr val="tx1"/>
                </a:solidFill>
              </a:rPr>
              <a:t>한 경우 실행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1375" y="249555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new Promise</a:t>
            </a:r>
            <a:r>
              <a:rPr lang="ko-KR" altLang="en-US" sz="1600"/>
              <a:t>로 프로미스를 생성할 수 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resolve</a:t>
            </a:r>
            <a:r>
              <a:rPr lang="ko-KR" altLang="en-US" sz="1600"/>
              <a:t>와 </a:t>
            </a:r>
            <a:r>
              <a:rPr lang="en-US" altLang="ko-KR" sz="1600"/>
              <a:t>reject</a:t>
            </a:r>
            <a:r>
              <a:rPr lang="ko-KR" altLang="en-US" sz="1600"/>
              <a:t>를 매개변수로 갖는 콜백 함수를 넣어줍니다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promise </a:t>
            </a:r>
            <a:r>
              <a:rPr lang="ko-KR" altLang="en-US" sz="1600"/>
              <a:t>변수에 </a:t>
            </a:r>
            <a:r>
              <a:rPr lang="en-US" altLang="ko-KR" sz="1600"/>
              <a:t>then</a:t>
            </a:r>
            <a:r>
              <a:rPr lang="ko-KR" altLang="en-US" sz="1600"/>
              <a:t>과 </a:t>
            </a:r>
            <a:r>
              <a:rPr lang="en-US" altLang="ko-KR" sz="1600"/>
              <a:t>catch </a:t>
            </a:r>
            <a:r>
              <a:rPr lang="ko-KR" altLang="en-US" sz="1600"/>
              <a:t>메서드를 붙일 수 있습니다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프로미스 내부에서 </a:t>
            </a:r>
            <a:r>
              <a:rPr lang="en-US" altLang="ko-KR" sz="1600"/>
              <a:t>resolve</a:t>
            </a:r>
            <a:r>
              <a:rPr lang="ko-KR" altLang="en-US" sz="1600"/>
              <a:t>가 호출되면 </a:t>
            </a:r>
            <a:r>
              <a:rPr lang="en-US" altLang="ko-KR" sz="1600"/>
              <a:t>then</a:t>
            </a:r>
            <a:r>
              <a:rPr lang="ko-KR" altLang="en-US" sz="1600"/>
              <a:t>이 실행되고</a:t>
            </a:r>
            <a:r>
              <a:rPr lang="en-US" altLang="ko-KR" sz="1600"/>
              <a:t>, reject</a:t>
            </a:r>
            <a:r>
              <a:rPr lang="ko-KR" altLang="en-US" sz="1600"/>
              <a:t>가 호출되면 </a:t>
            </a:r>
            <a:r>
              <a:rPr lang="en-US" altLang="ko-KR" sz="1600"/>
              <a:t>catch</a:t>
            </a:r>
            <a:r>
              <a:rPr lang="ko-KR" altLang="en-US" sz="1600"/>
              <a:t>가 실행됩니다</a:t>
            </a:r>
            <a:r>
              <a:rPr lang="en-US" altLang="ko-KR" sz="16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resolve</a:t>
            </a:r>
            <a:r>
              <a:rPr lang="ko-KR" altLang="en-US" sz="1600"/>
              <a:t>와 </a:t>
            </a:r>
            <a:r>
              <a:rPr lang="en-US" altLang="ko-KR" sz="1600"/>
              <a:t>reject</a:t>
            </a:r>
            <a:r>
              <a:rPr lang="ko-KR" altLang="en-US" sz="1600"/>
              <a:t>에 넣어준 인자는 각각 </a:t>
            </a:r>
            <a:r>
              <a:rPr lang="en-US" altLang="ko-KR" sz="1600"/>
              <a:t>then</a:t>
            </a:r>
            <a:r>
              <a:rPr lang="ko-KR" altLang="en-US" sz="1600"/>
              <a:t>과 </a:t>
            </a:r>
            <a:r>
              <a:rPr lang="en-US" altLang="ko-KR" sz="1600"/>
              <a:t>catch</a:t>
            </a:r>
            <a:r>
              <a:rPr lang="ko-KR" altLang="en-US" sz="1600"/>
              <a:t>의 매개변수에서 받을 수 있습니다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125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1154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Node.js </a:t>
            </a:r>
            <a:endParaRPr lang="ko-KR" altLang="en-US" sz="2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9" y="1727438"/>
            <a:ext cx="7215854" cy="4311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32" y="866073"/>
            <a:ext cx="1165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Node.js </a:t>
            </a:r>
            <a:r>
              <a:rPr lang="ko-KR" altLang="en-US" smtClean="0"/>
              <a:t>동작 구조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프로미스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ES2015</a:t>
            </a:r>
            <a:r>
              <a:rPr lang="ko-KR" altLang="en-US"/>
              <a:t>부터는 자바스크립트와 노드의 </a:t>
            </a:r>
            <a:r>
              <a:rPr lang="en-US" altLang="ko-KR"/>
              <a:t>API</a:t>
            </a:r>
            <a:r>
              <a:rPr lang="ko-KR" altLang="en-US"/>
              <a:t>들이 콜백 대신 프로미스</a:t>
            </a:r>
            <a:r>
              <a:rPr lang="en-US" altLang="ko-KR"/>
              <a:t>(Promise) </a:t>
            </a:r>
            <a:r>
              <a:rPr lang="ko-KR" altLang="en-US"/>
              <a:t>기반으로 재구성됩니다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콜백 헬</a:t>
            </a:r>
            <a:r>
              <a:rPr lang="en-US" altLang="ko-KR"/>
              <a:t>(callback hell) </a:t>
            </a:r>
            <a:r>
              <a:rPr lang="ko-KR" altLang="en-US"/>
              <a:t>극복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81218" y="1802048"/>
            <a:ext cx="4944808" cy="47062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promise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.then((message)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return new Promise((resolve, reject)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resolve(message);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.then((message2)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console.log(message2);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return new Promise((resolve, reject)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resolve(message2);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.then((message3)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console.log(message3);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.catch((error)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5575" y="2495550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then</a:t>
            </a:r>
            <a:r>
              <a:rPr lang="ko-KR" altLang="en-US" sz="1600"/>
              <a:t>이나 </a:t>
            </a:r>
            <a:r>
              <a:rPr lang="en-US" altLang="ko-KR" sz="1600"/>
              <a:t>catch</a:t>
            </a:r>
            <a:r>
              <a:rPr lang="ko-KR" altLang="en-US" sz="1600"/>
              <a:t>에서 다시 다른 </a:t>
            </a:r>
            <a:r>
              <a:rPr lang="en-US" altLang="ko-KR" sz="1600"/>
              <a:t>then</a:t>
            </a:r>
            <a:r>
              <a:rPr lang="ko-KR" altLang="en-US" sz="1600"/>
              <a:t>이나 </a:t>
            </a:r>
            <a:r>
              <a:rPr lang="en-US" altLang="ko-KR" sz="1600"/>
              <a:t>catch</a:t>
            </a:r>
            <a:r>
              <a:rPr lang="ko-KR" altLang="en-US" sz="1600"/>
              <a:t>를 붙일 수 있습니다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이전 </a:t>
            </a:r>
            <a:r>
              <a:rPr lang="en-US" altLang="ko-KR" sz="1600"/>
              <a:t>then</a:t>
            </a:r>
            <a:r>
              <a:rPr lang="ko-KR" altLang="en-US" sz="1600"/>
              <a:t>의 </a:t>
            </a:r>
            <a:r>
              <a:rPr lang="en-US" altLang="ko-KR" sz="1600"/>
              <a:t>return </a:t>
            </a:r>
            <a:r>
              <a:rPr lang="ko-KR" altLang="en-US" sz="1600"/>
              <a:t>값을 다음 </a:t>
            </a:r>
            <a:r>
              <a:rPr lang="en-US" altLang="ko-KR" sz="1600"/>
              <a:t>then</a:t>
            </a:r>
            <a:r>
              <a:rPr lang="ko-KR" altLang="en-US" sz="1600"/>
              <a:t>의 매개변수로 넘깁니다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프로미스를 </a:t>
            </a:r>
            <a:r>
              <a:rPr lang="en-US" altLang="ko-KR" sz="1600"/>
              <a:t>return</a:t>
            </a:r>
            <a:r>
              <a:rPr lang="ko-KR" altLang="en-US" sz="1600"/>
              <a:t>한 경우 프로미스가 수행된 후 다음 </a:t>
            </a:r>
            <a:r>
              <a:rPr lang="en-US" altLang="ko-KR" sz="1600"/>
              <a:t>then</a:t>
            </a:r>
            <a:r>
              <a:rPr lang="ko-KR" altLang="en-US" sz="1600"/>
              <a:t>이나 </a:t>
            </a:r>
            <a:r>
              <a:rPr lang="en-US" altLang="ko-KR" sz="1600"/>
              <a:t>catch</a:t>
            </a:r>
            <a:r>
              <a:rPr lang="ko-KR" altLang="en-US" sz="1600"/>
              <a:t>가 호출됩니다</a:t>
            </a:r>
            <a:r>
              <a:rPr lang="en-US" altLang="ko-KR" sz="16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처음 </a:t>
            </a:r>
            <a:r>
              <a:rPr lang="en-US" altLang="ko-KR" sz="1600"/>
              <a:t>then</a:t>
            </a:r>
            <a:r>
              <a:rPr lang="ko-KR" altLang="en-US" sz="1600"/>
              <a:t>에서 </a:t>
            </a:r>
            <a:r>
              <a:rPr lang="en-US" altLang="ko-KR" sz="1600"/>
              <a:t>message</a:t>
            </a:r>
            <a:r>
              <a:rPr lang="ko-KR" altLang="en-US" sz="1600"/>
              <a:t>를 </a:t>
            </a:r>
            <a:r>
              <a:rPr lang="en-US" altLang="ko-KR" sz="1600"/>
              <a:t>resolve</a:t>
            </a:r>
            <a:r>
              <a:rPr lang="ko-KR" altLang="en-US" sz="1600"/>
              <a:t>하면 다음 </a:t>
            </a:r>
            <a:r>
              <a:rPr lang="en-US" altLang="ko-KR" sz="1600"/>
              <a:t>then</a:t>
            </a:r>
            <a:r>
              <a:rPr lang="ko-KR" altLang="en-US" sz="1600"/>
              <a:t>에서 받을 수 있습니다</a:t>
            </a:r>
            <a:r>
              <a:rPr lang="en-US" altLang="ko-KR" sz="1600"/>
              <a:t>. </a:t>
            </a:r>
            <a:r>
              <a:rPr lang="ko-KR" altLang="en-US" sz="1600"/>
              <a:t>여기서 다시 </a:t>
            </a:r>
            <a:r>
              <a:rPr lang="en-US" altLang="ko-KR" sz="1600"/>
              <a:t>message2</a:t>
            </a:r>
            <a:r>
              <a:rPr lang="ko-KR" altLang="en-US" sz="1600"/>
              <a:t>를 </a:t>
            </a:r>
            <a:r>
              <a:rPr lang="en-US" altLang="ko-KR" sz="1600"/>
              <a:t>resolve</a:t>
            </a:r>
            <a:r>
              <a:rPr lang="ko-KR" altLang="en-US" sz="1600"/>
              <a:t>했으므로 다음 </a:t>
            </a:r>
            <a:r>
              <a:rPr lang="en-US" altLang="ko-KR" sz="1600"/>
              <a:t>then</a:t>
            </a:r>
            <a:r>
              <a:rPr lang="ko-KR" altLang="en-US" sz="1600"/>
              <a:t>에서 </a:t>
            </a:r>
            <a:r>
              <a:rPr lang="en-US" altLang="ko-KR" sz="1600"/>
              <a:t>message3</a:t>
            </a:r>
            <a:r>
              <a:rPr lang="ko-KR" altLang="en-US" sz="1600"/>
              <a:t>를 받았습니다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9423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프로미스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콜백을 프로미스로 변경 예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562117" y="1469018"/>
            <a:ext cx="6267307" cy="4277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promise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function findAndSaveUser(Users)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Users.findOne({}, (err, user) =&gt; { // </a:t>
            </a:r>
            <a:r>
              <a:rPr lang="ko-KR" altLang="en-US" sz="1600">
                <a:solidFill>
                  <a:schemeClr val="tx1"/>
                </a:solidFill>
              </a:rPr>
              <a:t>첫 번째 콜백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console.error(err);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user.name ='zero';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user.save((err) =&gt; { // </a:t>
            </a:r>
            <a:r>
              <a:rPr lang="ko-KR" altLang="en-US" sz="1600">
                <a:solidFill>
                  <a:schemeClr val="tx1"/>
                </a:solidFill>
              </a:rPr>
              <a:t>두 번째 콜백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</a:t>
            </a:r>
            <a:r>
              <a:rPr lang="en-US" altLang="ko-KR" sz="1600">
                <a:solidFill>
                  <a:schemeClr val="tx1"/>
                </a:solidFill>
              </a:rPr>
              <a:t>if (err)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return console.error(err);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Users.findOne({ gender:'m' }, (err, user) =&gt; { // </a:t>
            </a:r>
            <a:r>
              <a:rPr lang="ko-KR" altLang="en-US" sz="1600">
                <a:solidFill>
                  <a:schemeClr val="tx1"/>
                </a:solidFill>
              </a:rPr>
              <a:t>세 번째 콜백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  </a:t>
            </a:r>
            <a:r>
              <a:rPr lang="en-US" altLang="ko-KR" sz="1600">
                <a:solidFill>
                  <a:schemeClr val="tx1"/>
                </a:solidFill>
              </a:rPr>
              <a:t>// </a:t>
            </a:r>
            <a:r>
              <a:rPr lang="ko-KR" altLang="en-US" sz="1600">
                <a:solidFill>
                  <a:schemeClr val="tx1"/>
                </a:solidFill>
              </a:rPr>
              <a:t>생략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</a:t>
            </a:r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7234237" y="3001995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20075" y="1397564"/>
            <a:ext cx="3562350" cy="43489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function findAndSaveUser(Users)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Users.findOne({})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user.name ='zero';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user.save();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Users.findOne({ gender:'m'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// </a:t>
            </a:r>
            <a:r>
              <a:rPr lang="ko-KR" altLang="en-US" sz="1600">
                <a:solidFill>
                  <a:schemeClr val="tx1"/>
                </a:solidFill>
              </a:rPr>
              <a:t>생략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.catch(err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console.error(err);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117" y="5827495"/>
            <a:ext cx="11153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then </a:t>
            </a:r>
            <a:r>
              <a:rPr lang="ko-KR" altLang="en-US" sz="1600"/>
              <a:t>메서드들은 순차적으로 실행됩니다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콜백에서 매번 따로 처리해야 했던 에러도 마지막 </a:t>
            </a:r>
            <a:r>
              <a:rPr lang="en-US" altLang="ko-KR" sz="1600"/>
              <a:t>catch</a:t>
            </a:r>
            <a:r>
              <a:rPr lang="ko-KR" altLang="en-US" sz="1600"/>
              <a:t>에서 한번에 처리할 수 있습니다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콜백 함수를 위와 같이 바꿀 수 있는 것은 아닙니다</a:t>
            </a:r>
            <a:r>
              <a:rPr lang="en-US" altLang="ko-KR" sz="1600"/>
              <a:t>. </a:t>
            </a:r>
            <a:r>
              <a:rPr lang="ko-KR" altLang="en-US" sz="1600"/>
              <a:t>메서드가 프로미스 방식을 지원해야 합니다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775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프로미스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Promise.all- </a:t>
            </a:r>
            <a:r>
              <a:rPr lang="ko-KR" altLang="en-US"/>
              <a:t>프로미스 여러 개를 한번에 실행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66930" y="1639620"/>
            <a:ext cx="6267307" cy="2437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promise1 = Promise.resolve('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1');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promise2 = Promise.resolve('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2');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Promise.all([promise1, promise2])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.then((result)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console.log(result); // ['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1','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2']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.catch((error)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6930" y="4389589"/>
            <a:ext cx="8924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Promise.resolve</a:t>
            </a:r>
            <a:r>
              <a:rPr lang="ko-KR" altLang="en-US" sz="1600"/>
              <a:t>는 즉시 </a:t>
            </a:r>
            <a:r>
              <a:rPr lang="en-US" altLang="ko-KR" sz="1600"/>
              <a:t>resolve</a:t>
            </a:r>
            <a:r>
              <a:rPr lang="ko-KR" altLang="en-US" sz="1600"/>
              <a:t>하는 프로미스를 만드는 방법입니다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즉시 </a:t>
            </a:r>
            <a:r>
              <a:rPr lang="en-US" altLang="ko-KR" sz="1600"/>
              <a:t>reject</a:t>
            </a:r>
            <a:r>
              <a:rPr lang="ko-KR" altLang="en-US" sz="1600"/>
              <a:t>하는 </a:t>
            </a:r>
            <a:r>
              <a:rPr lang="en-US" altLang="ko-KR" sz="1600"/>
              <a:t>Promise.reject</a:t>
            </a:r>
            <a:r>
              <a:rPr lang="ko-KR" altLang="en-US" sz="1600"/>
              <a:t>도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프로미스가 </a:t>
            </a:r>
            <a:r>
              <a:rPr lang="ko-KR" altLang="en-US" sz="1600"/>
              <a:t>여러 개 있을 때 </a:t>
            </a:r>
            <a:r>
              <a:rPr lang="en-US" altLang="ko-KR" sz="1600"/>
              <a:t>Promise.all</a:t>
            </a:r>
            <a:r>
              <a:rPr lang="ko-KR" altLang="en-US" sz="1600"/>
              <a:t>에 넣으면 모두 </a:t>
            </a:r>
            <a:r>
              <a:rPr lang="en-US" altLang="ko-KR" sz="1600"/>
              <a:t>resolve</a:t>
            </a:r>
            <a:r>
              <a:rPr lang="ko-KR" altLang="en-US" sz="1600"/>
              <a:t>될 때까지 기다렸다가 </a:t>
            </a:r>
            <a:r>
              <a:rPr lang="en-US" altLang="ko-KR" sz="1600"/>
              <a:t>then</a:t>
            </a:r>
            <a:r>
              <a:rPr lang="ko-KR" altLang="en-US" sz="1600"/>
              <a:t>으로 넘어갑니다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result </a:t>
            </a:r>
            <a:r>
              <a:rPr lang="ko-KR" altLang="en-US" sz="1600"/>
              <a:t>매개변수에 각각의 프로미스 결괏값이 배열로 들어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Promise </a:t>
            </a:r>
            <a:r>
              <a:rPr lang="ko-KR" altLang="en-US" sz="1600"/>
              <a:t>중 하나라도 </a:t>
            </a:r>
            <a:r>
              <a:rPr lang="en-US" altLang="ko-KR" sz="1600"/>
              <a:t>reject</a:t>
            </a:r>
            <a:r>
              <a:rPr lang="ko-KR" altLang="en-US" sz="1600"/>
              <a:t>가 되면 </a:t>
            </a:r>
            <a:r>
              <a:rPr lang="en-US" altLang="ko-KR" sz="1600"/>
              <a:t>catch</a:t>
            </a:r>
            <a:r>
              <a:rPr lang="ko-KR" altLang="en-US" sz="1600"/>
              <a:t>로 넘어갑니다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41708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async/await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 </a:t>
            </a:r>
            <a:r>
              <a:rPr lang="en-US" altLang="ko-KR"/>
              <a:t>7.6 </a:t>
            </a:r>
            <a:r>
              <a:rPr lang="ko-KR" altLang="en-US"/>
              <a:t>버전부터 지원되는 기능</a:t>
            </a:r>
            <a:r>
              <a:rPr lang="en-US" altLang="ko-KR"/>
              <a:t>(</a:t>
            </a:r>
            <a:r>
              <a:rPr lang="ko-KR" altLang="en-US"/>
              <a:t>자바스크립트 스펙 </a:t>
            </a:r>
            <a:r>
              <a:rPr lang="en-US" altLang="ko-KR"/>
              <a:t>ES2017)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66931" y="1639619"/>
            <a:ext cx="4481370" cy="42754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function findAndSaveUser(Users)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Users.findOne({})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user.name ='zero';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user.save();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return Users.findOne({ gender:'m'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.then((user)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// </a:t>
            </a:r>
            <a:r>
              <a:rPr lang="ko-KR" altLang="en-US" sz="1600">
                <a:solidFill>
                  <a:schemeClr val="tx1"/>
                </a:solidFill>
              </a:rPr>
              <a:t>생략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.catch(err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console.error(err);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48631" y="1639619"/>
            <a:ext cx="4621030" cy="282760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async function findAndSaveUser(Users)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try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let user = await Users.findOne({});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user.name ='zero';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 = await user.save();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 = await Users.findOne({ gender:'m'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// </a:t>
            </a:r>
            <a:r>
              <a:rPr lang="ko-KR" altLang="en-US" sz="1600">
                <a:solidFill>
                  <a:schemeClr val="tx1"/>
                </a:solidFill>
              </a:rPr>
              <a:t>생략 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} catch (error)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880622" y="2442220"/>
            <a:ext cx="581025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48631" y="4710490"/>
            <a:ext cx="4481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함수 선언부를 </a:t>
            </a:r>
            <a:r>
              <a:rPr lang="en-US" altLang="ko-KR" sz="1600"/>
              <a:t>async function </a:t>
            </a:r>
            <a:r>
              <a:rPr lang="ko-KR" altLang="en-US" sz="1600"/>
              <a:t>선언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프로미스 앞에 </a:t>
            </a:r>
            <a:r>
              <a:rPr lang="en-US" altLang="ko-KR" sz="1600"/>
              <a:t>await </a:t>
            </a:r>
            <a:r>
              <a:rPr lang="ko-KR" altLang="en-US" sz="1600"/>
              <a:t>선언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함수는 해당 프로미스가 </a:t>
            </a:r>
            <a:r>
              <a:rPr lang="en-US" altLang="ko-KR" sz="1600"/>
              <a:t>resolve</a:t>
            </a:r>
            <a:r>
              <a:rPr lang="ko-KR" altLang="en-US" sz="1600"/>
              <a:t>될 때까지 기다린 뒤 다음 로직으로 넘어갑니다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예</a:t>
            </a:r>
            <a:r>
              <a:rPr lang="en-US" altLang="ko-KR" sz="1600"/>
              <a:t>] await Users.findOne({})</a:t>
            </a:r>
            <a:r>
              <a:rPr lang="ko-KR" altLang="en-US" sz="1600"/>
              <a:t>이 </a:t>
            </a:r>
            <a:r>
              <a:rPr lang="en-US" altLang="ko-KR" sz="1600"/>
              <a:t>resolve</a:t>
            </a:r>
            <a:r>
              <a:rPr lang="ko-KR" altLang="en-US" sz="1600"/>
              <a:t>될 때까지 기다린 뒤</a:t>
            </a:r>
            <a:r>
              <a:rPr lang="en-US" altLang="ko-KR" sz="1600"/>
              <a:t>, user </a:t>
            </a:r>
            <a:r>
              <a:rPr lang="ko-KR" altLang="en-US" sz="1600"/>
              <a:t>변수를 초기화합니다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9551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141" y="681562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async/await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화살표 함수도 </a:t>
            </a:r>
            <a:r>
              <a:rPr lang="en-US" altLang="ko-KR"/>
              <a:t>async</a:t>
            </a:r>
            <a:r>
              <a:rPr lang="ko-KR" altLang="en-US"/>
              <a:t>와 같이 사용할 수 있습니다</a:t>
            </a:r>
            <a:r>
              <a:rPr lang="en-US" altLang="ko-KR"/>
              <a:t>.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20807" y="1494597"/>
            <a:ext cx="4805219" cy="28094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findAndSaveUser = async (Users)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try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let user = await Users.findOne({});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user.name ='zero';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 = await user.save();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user = await Users.findOne({ gender:'m'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// </a:t>
            </a:r>
            <a:r>
              <a:rPr lang="ko-KR" altLang="en-US" sz="1600">
                <a:solidFill>
                  <a:schemeClr val="tx1"/>
                </a:solidFill>
              </a:rPr>
              <a:t>생략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} catch (error)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console.error(error);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20807" y="4886528"/>
            <a:ext cx="6167294" cy="17240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promise1 = Promise.resolve('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1');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promise2 = Promise.resolve('</a:t>
            </a:r>
            <a:r>
              <a:rPr lang="ko-KR" altLang="en-US" sz="1600">
                <a:solidFill>
                  <a:schemeClr val="tx1"/>
                </a:solidFill>
              </a:rPr>
              <a:t>성공</a:t>
            </a:r>
            <a:r>
              <a:rPr lang="en-US" altLang="ko-KR" sz="1600">
                <a:solidFill>
                  <a:schemeClr val="tx1"/>
                </a:solidFill>
              </a:rPr>
              <a:t>2');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(async 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 await (promise of [promise1, promise2])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console.log(promise);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7380" y="4410638"/>
            <a:ext cx="100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for</a:t>
            </a:r>
            <a:r>
              <a:rPr lang="ko-KR" altLang="en-US"/>
              <a:t>문과 </a:t>
            </a:r>
            <a:r>
              <a:rPr lang="en-US" altLang="ko-KR"/>
              <a:t>async/await</a:t>
            </a:r>
            <a:r>
              <a:rPr lang="ko-KR" altLang="en-US"/>
              <a:t>을 같이 써서 </a:t>
            </a:r>
            <a:r>
              <a:rPr lang="en-US" altLang="ko-KR"/>
              <a:t>Promise.all</a:t>
            </a:r>
            <a:r>
              <a:rPr lang="ko-KR" altLang="en-US"/>
              <a:t>을 대체할 수도 있습니다</a:t>
            </a:r>
            <a:r>
              <a:rPr lang="en-US" altLang="ko-KR"/>
              <a:t>. </a:t>
            </a:r>
            <a:r>
              <a:rPr lang="en-US" altLang="ko-KR" smtClean="0"/>
              <a:t>(ES2018 </a:t>
            </a:r>
            <a:r>
              <a:rPr lang="ko-KR" altLang="en-US" smtClean="0"/>
              <a:t>문법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141" y="681562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Ajax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서버로 데이터를 같이 보내는 </a:t>
            </a:r>
            <a:r>
              <a:rPr lang="en-US" altLang="ko-KR"/>
              <a:t>POST </a:t>
            </a:r>
            <a:r>
              <a:rPr lang="ko-KR" altLang="en-US"/>
              <a:t>요청 </a:t>
            </a:r>
            <a:r>
              <a:rPr lang="en-US" altLang="ko-KR"/>
              <a:t>(JSON </a:t>
            </a:r>
            <a:r>
              <a:rPr lang="ko-KR" altLang="en-US"/>
              <a:t>데이터 전송</a:t>
            </a:r>
            <a:r>
              <a:rPr lang="en-US" altLang="ko-KR"/>
              <a:t>)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120807" y="1494597"/>
            <a:ext cx="8366093" cy="48300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&lt;script&gt;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xhr = new XMLHttpRequest();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data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name:'zerocho',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birth: 1994,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xhr.onreadystatechange =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(xhr.readyState === xhr.DONE)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if (xhr.status === 200 || xhr.status === 201)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console.log(xhr.responseText);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console.error(xhr.responseText);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xhr.open('POST','https://www.zerocho.com/api/post/json');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xhr.setRequestHeader('Content-Type','application/json'); // </a:t>
            </a:r>
            <a:r>
              <a:rPr lang="ko-KR" altLang="en-US" sz="1600">
                <a:solidFill>
                  <a:schemeClr val="tx1"/>
                </a:solidFill>
              </a:rPr>
              <a:t>콘텐츠 타입을 </a:t>
            </a:r>
            <a:r>
              <a:rPr lang="en-US" altLang="ko-KR" sz="1600">
                <a:solidFill>
                  <a:schemeClr val="tx1"/>
                </a:solidFill>
              </a:rPr>
              <a:t>json</a:t>
            </a:r>
            <a:r>
              <a:rPr lang="ko-KR" altLang="en-US" sz="1600">
                <a:solidFill>
                  <a:schemeClr val="tx1"/>
                </a:solidFill>
              </a:rPr>
              <a:t>으로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xhr.send(JSON.stringify(data)); // </a:t>
            </a:r>
            <a:r>
              <a:rPr lang="ko-KR" altLang="en-US" sz="1600">
                <a:solidFill>
                  <a:schemeClr val="tx1"/>
                </a:solidFill>
              </a:rPr>
              <a:t>데이터를 동봉해 전송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175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141" y="681562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FormData</a:t>
            </a:r>
            <a:endParaRPr lang="en-US" altLang="ko-KR" b="1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HTML form </a:t>
            </a:r>
            <a:r>
              <a:rPr lang="ko-KR" altLang="en-US"/>
              <a:t>태그의 데이터를 동적으로 제어할 수 있는 기능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54108" y="1561273"/>
            <a:ext cx="4356067" cy="4153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&lt;script&gt;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formData = new FormData();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formData.append('name','zerocho');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formData.append('item','orange');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formData.append('item','melon');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formData.has('item'); // true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formData.has('money'); // false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formData.get('item'); // orange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formData.getAll('item'); // ['orange','melon']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formData.append('test', ['hi','zero']);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formData.get('test'); // hi, zero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formData.delete('test');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formData.get('test'); // null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formData.set('item','apple');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formData.getAll('item'); // ['apple']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&lt;/script&gt;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40533" y="1561273"/>
            <a:ext cx="5375242" cy="47347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 &lt;script&gt;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xhr = new XMLHttpRequest();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formData = new FormData();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formData.append('name','zerocho');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formData.append('birth', 1994);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xhr.onreadystatechange = function()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if (xhr.readyState === xhr.DONE)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if (xhr.status === 200 || xhr.status === 201)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console.log(xhr.responseText);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console.error(xhr.responseText);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xhr.open('POST','https://www.zerocho.com/api/post/formdata');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xhr.send(formData); // </a:t>
            </a:r>
            <a:r>
              <a:rPr lang="ko-KR" altLang="en-US" sz="1600">
                <a:solidFill>
                  <a:schemeClr val="tx1"/>
                </a:solidFill>
              </a:rPr>
              <a:t>폼 데이터 객체 전송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67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141" y="681562"/>
            <a:ext cx="1128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한글 </a:t>
            </a:r>
            <a:r>
              <a:rPr lang="en-US" altLang="ko-KR" b="1" smtClean="0"/>
              <a:t>url </a:t>
            </a:r>
            <a:r>
              <a:rPr lang="ko-KR" altLang="en-US" b="1" smtClean="0"/>
              <a:t>처리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url</a:t>
            </a:r>
            <a:r>
              <a:rPr lang="ko-KR" altLang="en-US"/>
              <a:t>주소에 한글이 들어가는 경우</a:t>
            </a:r>
            <a:r>
              <a:rPr lang="en-US" altLang="ko-KR"/>
              <a:t>, </a:t>
            </a:r>
            <a:r>
              <a:rPr lang="en-US" altLang="ko-KR" smtClean="0"/>
              <a:t>window </a:t>
            </a:r>
            <a:r>
              <a:rPr lang="ko-KR" altLang="en-US"/>
              <a:t>객체의 메서드인 </a:t>
            </a:r>
            <a:r>
              <a:rPr lang="en-US" altLang="ko-KR"/>
              <a:t>encodeURLComponent, decodeURLComponent </a:t>
            </a:r>
            <a:r>
              <a:rPr lang="ko-KR" altLang="en-US"/>
              <a:t>메서드를 사용합니다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71525" y="1800570"/>
            <a:ext cx="11020425" cy="35620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&lt;script&gt;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var xhr = new XMLHttpRequest();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xhr.onreadystatechange = function() { // </a:t>
            </a:r>
            <a:r>
              <a:rPr lang="ko-KR" altLang="en-US" sz="1600">
                <a:solidFill>
                  <a:schemeClr val="tx1"/>
                </a:solidFill>
              </a:rPr>
              <a:t>요청에 대한 콜백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if (xhr.readyState === xhr.DONE) { // </a:t>
            </a:r>
            <a:r>
              <a:rPr lang="ko-KR" altLang="en-US" sz="1600">
                <a:solidFill>
                  <a:schemeClr val="tx1"/>
                </a:solidFill>
              </a:rPr>
              <a:t>요청이 완료되면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</a:t>
            </a:r>
            <a:r>
              <a:rPr lang="en-US" altLang="ko-KR" sz="1600">
                <a:solidFill>
                  <a:schemeClr val="tx1"/>
                </a:solidFill>
              </a:rPr>
              <a:t>if (xhr.status === 200 || xhr.status === 201) { // </a:t>
            </a:r>
            <a:r>
              <a:rPr lang="ko-KR" altLang="en-US" sz="1600">
                <a:solidFill>
                  <a:schemeClr val="tx1"/>
                </a:solidFill>
              </a:rPr>
              <a:t>응답 코드가 </a:t>
            </a:r>
            <a:r>
              <a:rPr lang="en-US" altLang="ko-KR" sz="1600">
                <a:solidFill>
                  <a:schemeClr val="tx1"/>
                </a:solidFill>
              </a:rPr>
              <a:t>200</a:t>
            </a:r>
            <a:r>
              <a:rPr lang="ko-KR" altLang="en-US" sz="1600">
                <a:solidFill>
                  <a:schemeClr val="tx1"/>
                </a:solidFill>
              </a:rPr>
              <a:t>이나 </a:t>
            </a:r>
            <a:r>
              <a:rPr lang="en-US" altLang="ko-KR" sz="1600">
                <a:solidFill>
                  <a:schemeClr val="tx1"/>
                </a:solidFill>
              </a:rPr>
              <a:t>201</a:t>
            </a:r>
            <a:r>
              <a:rPr lang="ko-KR" altLang="en-US" sz="1600">
                <a:solidFill>
                  <a:schemeClr val="tx1"/>
                </a:solidFill>
              </a:rPr>
              <a:t>이면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  </a:t>
            </a:r>
            <a:r>
              <a:rPr lang="en-US" altLang="ko-KR" sz="1600">
                <a:solidFill>
                  <a:schemeClr val="tx1"/>
                </a:solidFill>
              </a:rPr>
              <a:t>console.log(xhr.responseText); // </a:t>
            </a:r>
            <a:r>
              <a:rPr lang="ko-KR" altLang="en-US" sz="1600">
                <a:solidFill>
                  <a:schemeClr val="tx1"/>
                </a:solidFill>
              </a:rPr>
              <a:t>서버에서 보내주는 값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  </a:t>
            </a:r>
            <a:r>
              <a:rPr lang="en-US" altLang="ko-KR" sz="1600">
                <a:solidFill>
                  <a:schemeClr val="tx1"/>
                </a:solidFill>
              </a:rPr>
              <a:t>} else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  console.error(xhr.responseText);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xhr.open('GET','https://www.zerocho.com/api/search/' + </a:t>
            </a:r>
            <a:r>
              <a:rPr lang="en-US" altLang="ko-KR" sz="1600">
                <a:solidFill>
                  <a:srgbClr val="C00000"/>
                </a:solidFill>
              </a:rPr>
              <a:t>encodeURIComponent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노드</a:t>
            </a:r>
            <a:r>
              <a:rPr lang="en-US" altLang="ko-KR" sz="1600">
                <a:solidFill>
                  <a:schemeClr val="tx1"/>
                </a:solidFill>
              </a:rPr>
              <a:t>')); // </a:t>
            </a:r>
            <a:r>
              <a:rPr lang="ko-KR" altLang="en-US" sz="1600">
                <a:solidFill>
                  <a:schemeClr val="tx1"/>
                </a:solidFill>
              </a:rPr>
              <a:t>한글 주소 인코딩 후 전송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</a:t>
            </a:r>
            <a:r>
              <a:rPr lang="en-US" altLang="ko-KR" sz="1600">
                <a:solidFill>
                  <a:schemeClr val="tx1"/>
                </a:solidFill>
              </a:rPr>
              <a:t>xhr.send(); // </a:t>
            </a:r>
            <a:r>
              <a:rPr lang="ko-KR" altLang="en-US" sz="1600">
                <a:solidFill>
                  <a:schemeClr val="tx1"/>
                </a:solidFill>
              </a:rPr>
              <a:t>요청 전송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136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68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141" y="681562"/>
            <a:ext cx="11709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data attribute</a:t>
            </a:r>
            <a:r>
              <a:rPr lang="ko-KR" altLang="en-US" b="1"/>
              <a:t>와 </a:t>
            </a:r>
            <a:r>
              <a:rPr lang="en-US" altLang="ko-KR" b="1"/>
              <a:t>dataset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보안과 관련이 없는 데이터들은 자유롭게 </a:t>
            </a:r>
            <a:r>
              <a:rPr lang="ko-KR" altLang="en-US" smtClean="0"/>
              <a:t>프런트엔드 </a:t>
            </a:r>
            <a:r>
              <a:rPr lang="en-US" altLang="ko-KR" smtClean="0"/>
              <a:t>HTML </a:t>
            </a:r>
            <a:r>
              <a:rPr lang="ko-KR" altLang="en-US"/>
              <a:t>태그의 속성으로</a:t>
            </a:r>
            <a:r>
              <a:rPr lang="en-US" altLang="ko-KR"/>
              <a:t>, data-</a:t>
            </a:r>
            <a:r>
              <a:rPr lang="ko-KR" altLang="en-US"/>
              <a:t>로 시작하는 </a:t>
            </a:r>
            <a:r>
              <a:rPr lang="en-US" altLang="ko-KR"/>
              <a:t>data attribute</a:t>
            </a:r>
            <a:r>
              <a:rPr lang="ko-KR" altLang="en-US"/>
              <a:t>에 넣어줍니다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dataset</a:t>
            </a:r>
            <a:r>
              <a:rPr lang="ko-KR" altLang="en-US"/>
              <a:t>에 데이터를 넣어도 </a:t>
            </a:r>
            <a:r>
              <a:rPr lang="en-US" altLang="ko-KR"/>
              <a:t>HTML </a:t>
            </a:r>
            <a:r>
              <a:rPr lang="ko-KR" altLang="en-US"/>
              <a:t>태그에 반영됩니다</a:t>
            </a:r>
            <a:r>
              <a:rPr lang="en-US" altLang="ko-KR"/>
              <a:t>. 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ES2015+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90600" y="2168650"/>
            <a:ext cx="6781800" cy="27619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&lt;ul&gt;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 data-id="1" </a:t>
            </a:r>
            <a:r>
              <a:rPr lang="en-US" altLang="ko-KR" sz="1600">
                <a:solidFill>
                  <a:srgbClr val="C00000"/>
                </a:solidFill>
              </a:rPr>
              <a:t>data-user-job</a:t>
            </a:r>
            <a:r>
              <a:rPr lang="en-US" altLang="ko-KR" sz="1600">
                <a:solidFill>
                  <a:schemeClr val="tx1"/>
                </a:solidFill>
              </a:rPr>
              <a:t>="programmer"&gt;Zero&lt;/li&gt;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 data-id="2" </a:t>
            </a:r>
            <a:r>
              <a:rPr lang="en-US" altLang="ko-KR" sz="1600">
                <a:solidFill>
                  <a:srgbClr val="C00000"/>
                </a:solidFill>
              </a:rPr>
              <a:t>data-user-job</a:t>
            </a:r>
            <a:r>
              <a:rPr lang="en-US" altLang="ko-KR" sz="1600">
                <a:solidFill>
                  <a:schemeClr val="tx1"/>
                </a:solidFill>
              </a:rPr>
              <a:t>="designer"&gt;Nero&lt;/li&gt;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 data-id="3" </a:t>
            </a:r>
            <a:r>
              <a:rPr lang="en-US" altLang="ko-KR" sz="1600">
                <a:solidFill>
                  <a:srgbClr val="C00000"/>
                </a:solidFill>
              </a:rPr>
              <a:t>data-user-job</a:t>
            </a:r>
            <a:r>
              <a:rPr lang="en-US" altLang="ko-KR" sz="1600">
                <a:solidFill>
                  <a:schemeClr val="tx1"/>
                </a:solidFill>
              </a:rPr>
              <a:t>="programmer"&gt;Hero&lt;/li&gt;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&lt;li data-id="4" </a:t>
            </a:r>
            <a:r>
              <a:rPr lang="en-US" altLang="ko-KR" sz="1600">
                <a:solidFill>
                  <a:srgbClr val="C00000"/>
                </a:solidFill>
              </a:rPr>
              <a:t>data-user-job</a:t>
            </a:r>
            <a:r>
              <a:rPr lang="en-US" altLang="ko-KR" sz="1600">
                <a:solidFill>
                  <a:schemeClr val="tx1"/>
                </a:solidFill>
              </a:rPr>
              <a:t>="ceo"&gt;Kero&lt;/li&gt;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&lt;/ul&gt;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&lt;script&gt;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</a:t>
            </a:r>
            <a:r>
              <a:rPr lang="en-US" altLang="ko-KR" sz="1600" smtClean="0">
                <a:solidFill>
                  <a:schemeClr val="tx1"/>
                </a:solidFill>
              </a:rPr>
              <a:t>( </a:t>
            </a:r>
            <a:r>
              <a:rPr lang="en-US" altLang="ko-KR" sz="1600" smtClean="0">
                <a:solidFill>
                  <a:srgbClr val="C00000"/>
                </a:solidFill>
              </a:rPr>
              <a:t>document.querySelector</a:t>
            </a:r>
            <a:r>
              <a:rPr lang="en-US" altLang="ko-KR" sz="1600">
                <a:solidFill>
                  <a:srgbClr val="C00000"/>
                </a:solidFill>
              </a:rPr>
              <a:t>('li').</a:t>
            </a:r>
            <a:r>
              <a:rPr lang="en-US" altLang="ko-KR" sz="1600" smtClean="0">
                <a:solidFill>
                  <a:srgbClr val="C00000"/>
                </a:solidFill>
              </a:rPr>
              <a:t>dataset </a:t>
            </a:r>
            <a:r>
              <a:rPr lang="en-US" altLang="ko-KR" sz="1600" smtClean="0">
                <a:solidFill>
                  <a:schemeClr val="tx1"/>
                </a:solidFill>
              </a:rPr>
              <a:t>); 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// { id:'1', userJob:'programmer'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7455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3200" err="1" smtClean="0"/>
              <a:t>Nodejs</a:t>
            </a:r>
            <a:r>
              <a:rPr lang="en-US" altLang="ko-KR" sz="3200" smtClean="0"/>
              <a:t> </a:t>
            </a:r>
            <a:r>
              <a:rPr lang="ko-KR" altLang="en-US" sz="3200" smtClean="0"/>
              <a:t>기능</a:t>
            </a:r>
            <a:r>
              <a:rPr lang="en-US" altLang="ko-KR" sz="3200" smtClean="0"/>
              <a:t>, </a:t>
            </a:r>
            <a:r>
              <a:rPr lang="ko-KR" altLang="en-US" sz="3200" smtClean="0"/>
              <a:t>라이브러리 </a:t>
            </a:r>
            <a:r>
              <a:rPr lang="ko-KR" altLang="en-US" sz="3200" dirty="0"/>
              <a:t>활용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모듈로 만들기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노드 내장 객체 알아보기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노드 내장 모듈 사용하기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파일 시스템 접근하기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이벤트 이해하기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예외 처리하기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58292"/>
            <a:ext cx="3219450" cy="2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92365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>
                <a:latin typeface="+mn-ea"/>
                <a:ea typeface="+mn-ea"/>
              </a:rPr>
              <a:t>Node.js 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732" y="866073"/>
            <a:ext cx="114438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Node.js </a:t>
            </a:r>
            <a:r>
              <a:rPr lang="ko-KR" altLang="en-US" dirty="0"/>
              <a:t>가 사용된다면 뛰어난 효율성을 달성 할 수 있는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입출력이 </a:t>
            </a:r>
            <a:r>
              <a:rPr lang="ko-KR" altLang="en-US" dirty="0"/>
              <a:t>잦은 어플리케이션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스트리밍</a:t>
            </a:r>
            <a:r>
              <a:rPr lang="ko-KR" altLang="en-US" dirty="0"/>
              <a:t> 어플리케이션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실시간으로 다루는 어플리케이션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 API </a:t>
            </a:r>
            <a:r>
              <a:rPr lang="ko-KR" altLang="en-US" dirty="0"/>
              <a:t>기반 어플리케이션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err="1"/>
              <a:t>싱글페이지</a:t>
            </a:r>
            <a:r>
              <a:rPr lang="ko-KR" altLang="en-US"/>
              <a:t> </a:t>
            </a:r>
            <a:r>
              <a:rPr lang="ko-KR" altLang="en-US" smtClean="0"/>
              <a:t>어플리케이션 </a:t>
            </a:r>
            <a:r>
              <a:rPr lang="en-US" altLang="ko-KR" smtClean="0"/>
              <a:t>(</a:t>
            </a:r>
            <a:r>
              <a:rPr lang="ko-KR" altLang="en-US">
                <a:latin typeface="맑은 고딕" panose="020B0503020000020004" pitchFamily="50" charset="-127"/>
              </a:rPr>
              <a:t>한가지 언어로 전체 웹 페이지를 만들 수 있게 </a:t>
            </a:r>
            <a:r>
              <a:rPr lang="ko-KR" altLang="en-US" smtClean="0">
                <a:latin typeface="맑은 고딕" panose="020B0503020000020004" pitchFamily="50" charset="-127"/>
              </a:rPr>
              <a:t>되었다</a:t>
            </a:r>
            <a:r>
              <a:rPr lang="en-US" altLang="ko-KR" smtClean="0">
                <a:latin typeface="맑은 고딕" panose="020B0503020000020004" pitchFamily="50" charset="-127"/>
              </a:rPr>
              <a:t>)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CPU </a:t>
            </a:r>
            <a:r>
              <a:rPr lang="ko-KR" altLang="en-US" dirty="0"/>
              <a:t>사용률이 높은 어플리케이션에선 </a:t>
            </a:r>
            <a:r>
              <a:rPr lang="en-US" altLang="ko-KR" dirty="0"/>
              <a:t>Node.js </a:t>
            </a:r>
            <a:r>
              <a:rPr lang="ko-KR" altLang="en-US" dirty="0"/>
              <a:t>사용을 권장하지 </a:t>
            </a:r>
            <a:r>
              <a:rPr lang="ko-KR" altLang="en-US"/>
              <a:t>않습니다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이미지나 비디오 처리</a:t>
            </a:r>
            <a:r>
              <a:rPr lang="en-US" altLang="ko-KR" smtClean="0">
                <a:latin typeface="맑은 고딕" panose="020B0503020000020004" pitchFamily="50" charset="-127"/>
              </a:rPr>
              <a:t>, </a:t>
            </a:r>
            <a:r>
              <a:rPr lang="ko-KR" altLang="en-US" smtClean="0">
                <a:latin typeface="맑은 고딕" panose="020B0503020000020004" pitchFamily="50" charset="-127"/>
              </a:rPr>
              <a:t>대규모 데이터 처리 </a:t>
            </a:r>
            <a:endParaRPr lang="ko-KR" altLang="en-US" dirty="0">
              <a:latin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mtClean="0">
              <a:latin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mtClean="0"/>
              <a:t>Node.js </a:t>
            </a:r>
            <a:r>
              <a:rPr lang="ko-KR" altLang="en-US" smtClean="0"/>
              <a:t>서비스 운영 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미국항공우주국</a:t>
            </a:r>
            <a:r>
              <a:rPr lang="en-US" altLang="ko-KR" smtClean="0">
                <a:latin typeface="맑은 고딕" panose="020B0503020000020004" pitchFamily="50" charset="-127"/>
              </a:rPr>
              <a:t>(NASA)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에어비엔비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우버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넷플릭스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링크드인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맑은 고딕" panose="020B0503020000020004" pitchFamily="50" charset="-127"/>
              </a:rPr>
              <a:t>페이팔</a:t>
            </a:r>
            <a:r>
              <a:rPr lang="en-US" altLang="ko-KR" smtClean="0">
                <a:latin typeface="맑은 고딕" panose="020B0503020000020004" pitchFamily="50" charset="-127"/>
              </a:rPr>
              <a:t>, </a:t>
            </a:r>
            <a:r>
              <a:rPr lang="ko-KR" altLang="en-US" smtClean="0">
                <a:latin typeface="맑은 고딕" panose="020B0503020000020004" pitchFamily="50" charset="-127"/>
              </a:rPr>
              <a:t>월마트</a:t>
            </a:r>
            <a:r>
              <a:rPr lang="en-US" altLang="ko-KR" smtClean="0">
                <a:latin typeface="맑은 고딕" panose="020B0503020000020004" pitchFamily="50" charset="-127"/>
              </a:rPr>
              <a:t>, </a:t>
            </a:r>
            <a:r>
              <a:rPr lang="ko-KR" altLang="en-US" smtClean="0">
                <a:latin typeface="맑은 고딕" panose="020B0503020000020004" pitchFamily="50" charset="-127"/>
              </a:rPr>
              <a:t>이베이 결제 시스템 </a:t>
            </a:r>
            <a:endParaRPr lang="ko-KR" altLang="en-US">
              <a:latin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2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714"/>
            <a:ext cx="11287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module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독립적인 </a:t>
            </a:r>
            <a:r>
              <a:rPr lang="ko-KR" altLang="en-US"/>
              <a:t>하나의 </a:t>
            </a:r>
            <a:r>
              <a:rPr lang="ko-KR" altLang="en-US" smtClean="0"/>
              <a:t>소프트웨어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특정한 기능을 하는 함수나 변수들의 </a:t>
            </a:r>
            <a:r>
              <a:rPr lang="ko-KR" altLang="en-US" smtClean="0"/>
              <a:t>집합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모듈로 만들어두면 여러 프로그램에 해당 모듈을 재사용할 수 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보통 파일 하나가 모듈 하나가 됩니다</a:t>
            </a:r>
            <a:r>
              <a:rPr lang="en-US" altLang="ko-KR"/>
              <a:t>. </a:t>
            </a:r>
            <a:r>
              <a:rPr lang="ko-KR" altLang="en-US"/>
              <a:t>파일별로 코드를 모듈화할 수 있어 관리하기 편리합니다</a:t>
            </a:r>
            <a:r>
              <a:rPr lang="en-US" altLang="ko-KR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</a:t>
            </a:r>
            <a:r>
              <a:rPr lang="ko-KR" altLang="en-US" b="1" dirty="0"/>
              <a:t>와</a:t>
            </a:r>
            <a:r>
              <a:rPr lang="ko-KR" altLang="en-US" b="1" dirty="0" smtClean="0"/>
              <a:t> 활용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790825"/>
            <a:ext cx="4933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615" y="705139"/>
            <a:ext cx="1154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node.js module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Node</a:t>
            </a:r>
            <a:r>
              <a:rPr lang="ko-KR" altLang="en-US"/>
              <a:t>는 코드를 모듈로 만들 수 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모듈을 만들 때는 모듈이 될 파일과 모듈을 불러와서 사용할 파일이 필요합니다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Node.js</a:t>
            </a:r>
            <a:r>
              <a:rPr lang="ko-KR" altLang="en-US" dirty="0"/>
              <a:t>는 파일 하나하나가 모듈로 </a:t>
            </a:r>
            <a:r>
              <a:rPr lang="ko-KR" altLang="en-US"/>
              <a:t>기능합니다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Node.js</a:t>
            </a:r>
            <a:r>
              <a:rPr lang="ko-KR" altLang="en-US" dirty="0"/>
              <a:t>에서 대표적인 모듈 생성 방법 </a:t>
            </a:r>
            <a:r>
              <a:rPr lang="en-US" altLang="ko-KR" dirty="0" err="1"/>
              <a:t>module.exports</a:t>
            </a:r>
            <a:r>
              <a:rPr lang="ko-KR" altLang="en-US" dirty="0"/>
              <a:t>를 </a:t>
            </a:r>
            <a:r>
              <a:rPr lang="ko-KR" altLang="en-US"/>
              <a:t>사용</a:t>
            </a:r>
            <a:r>
              <a:rPr lang="en-US" altLang="ko-KR" smtClean="0"/>
              <a:t> </a:t>
            </a:r>
            <a:r>
              <a:rPr lang="ko-KR" altLang="en-US"/>
              <a:t>합니다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</a:t>
            </a:r>
            <a:r>
              <a:rPr lang="ko-KR" altLang="en-US" b="1" dirty="0"/>
              <a:t>와</a:t>
            </a:r>
            <a:r>
              <a:rPr lang="ko-KR" altLang="en-US" b="1" dirty="0" smtClean="0"/>
              <a:t>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59341" y="2449160"/>
            <a:ext cx="4224258" cy="1313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//calc.js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add(a,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+ b;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module.exports</a:t>
            </a:r>
            <a:r>
              <a:rPr lang="en-US" altLang="ko-KR" sz="1600" dirty="0">
                <a:solidFill>
                  <a:srgbClr val="C00000"/>
                </a:solidFill>
              </a:rPr>
              <a:t> = add;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07971" y="2449160"/>
            <a:ext cx="4224258" cy="107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//main.js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add = </a:t>
            </a:r>
            <a:r>
              <a:rPr lang="en-US" altLang="ko-KR" sz="1600" dirty="0">
                <a:solidFill>
                  <a:srgbClr val="C00000"/>
                </a:solidFill>
              </a:rPr>
              <a:t>require('./calc.js');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console.log(add(1, 2)); // 3</a:t>
            </a:r>
          </a:p>
        </p:txBody>
      </p:sp>
    </p:spTree>
    <p:extLst>
      <p:ext uri="{BB962C8B-B14F-4D97-AF65-F5344CB8AC3E}">
        <p14:creationId xmlns:p14="http://schemas.microsoft.com/office/powerpoint/2010/main" val="9652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615" y="705139"/>
            <a:ext cx="1154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node.js module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require </a:t>
            </a:r>
            <a:r>
              <a:rPr lang="ko-KR" altLang="en-US"/>
              <a:t>함수 안에 불러올 모듈의 경로 지정 </a:t>
            </a:r>
            <a:r>
              <a:rPr lang="en-US" altLang="ko-KR"/>
              <a:t>(</a:t>
            </a:r>
            <a:r>
              <a:rPr lang="ko-KR" altLang="en-US"/>
              <a:t>파일 경로에서 </a:t>
            </a:r>
            <a:r>
              <a:rPr lang="en-US" altLang="ko-KR"/>
              <a:t>js</a:t>
            </a:r>
            <a:r>
              <a:rPr lang="ko-KR" altLang="en-US"/>
              <a:t>나 </a:t>
            </a:r>
            <a:r>
              <a:rPr lang="en-US" altLang="ko-KR"/>
              <a:t>json </a:t>
            </a:r>
            <a:r>
              <a:rPr lang="ko-KR" altLang="en-US"/>
              <a:t>같은 확장자는 생략 가능</a:t>
            </a:r>
            <a:r>
              <a:rPr lang="en-US" altLang="ko-KR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 하나가 여러 개의 모듈을 사용할 수 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 하나가 여러 개의 모듈에 사용될 수도 있다</a:t>
            </a:r>
            <a:r>
              <a:rPr lang="en-US" altLang="ko-KR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</a:t>
            </a:r>
            <a:r>
              <a:rPr lang="ko-KR" altLang="en-US" b="1" dirty="0"/>
              <a:t>와</a:t>
            </a:r>
            <a:r>
              <a:rPr lang="ko-KR" altLang="en-US" b="1" dirty="0" smtClean="0"/>
              <a:t> 활용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89697" y="2042502"/>
            <a:ext cx="2745859" cy="2067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//var.js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const </a:t>
            </a:r>
            <a:r>
              <a:rPr lang="en-US" altLang="ko-KR" sz="1600">
                <a:solidFill>
                  <a:schemeClr val="tx1"/>
                </a:solidFill>
              </a:rPr>
              <a:t>odd ='</a:t>
            </a:r>
            <a:r>
              <a:rPr lang="ko-KR" altLang="en-US" sz="1600">
                <a:solidFill>
                  <a:schemeClr val="tx1"/>
                </a:solidFill>
              </a:rPr>
              <a:t>홀수입니다</a:t>
            </a:r>
            <a:r>
              <a:rPr lang="en-US" altLang="ko-KR" sz="1600">
                <a:solidFill>
                  <a:schemeClr val="tx1"/>
                </a:solidFill>
              </a:rPr>
              <a:t>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even ='</a:t>
            </a:r>
            <a:r>
              <a:rPr lang="ko-KR" altLang="en-US" sz="1600">
                <a:solidFill>
                  <a:schemeClr val="tx1"/>
                </a:solidFill>
              </a:rPr>
              <a:t>짝수입니다</a:t>
            </a:r>
            <a:r>
              <a:rPr lang="en-US" altLang="ko-KR" sz="1600">
                <a:solidFill>
                  <a:schemeClr val="tx1"/>
                </a:solidFill>
              </a:rPr>
              <a:t>';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module.exports = {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odd,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  even,</a:t>
            </a:r>
          </a:p>
          <a:p>
            <a:r>
              <a:rPr lang="en-US" altLang="ko-KR" sz="1600" smtClean="0">
                <a:solidFill>
                  <a:srgbClr val="C00000"/>
                </a:solidFill>
              </a:rPr>
              <a:t>};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9697" y="4273551"/>
            <a:ext cx="3684423" cy="2371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</a:t>
            </a:r>
            <a:r>
              <a:rPr lang="en-US" altLang="ko-KR" sz="1600" smtClean="0">
                <a:solidFill>
                  <a:schemeClr val="tx1"/>
                </a:solidFill>
              </a:rPr>
              <a:t>func.js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{ odd, even } = </a:t>
            </a:r>
            <a:r>
              <a:rPr lang="en-US" altLang="ko-KR" sz="1600">
                <a:solidFill>
                  <a:srgbClr val="C00000"/>
                </a:solidFill>
              </a:rPr>
              <a:t>require('./var');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function </a:t>
            </a:r>
            <a:r>
              <a:rPr lang="en-US" altLang="ko-KR" sz="1600">
                <a:solidFill>
                  <a:schemeClr val="tx1"/>
                </a:solidFill>
              </a:rPr>
              <a:t>checkOddOrEven(num)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(num % 2) { // </a:t>
            </a:r>
            <a:r>
              <a:rPr lang="ko-KR" altLang="en-US" sz="1600">
                <a:solidFill>
                  <a:schemeClr val="tx1"/>
                </a:solidFill>
              </a:rPr>
              <a:t>홀수면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return odd;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even;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module.exports = checkOddOrEven;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0041" y="2042502"/>
            <a:ext cx="5098534" cy="2810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//index.js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{ odd, even } = </a:t>
            </a:r>
            <a:r>
              <a:rPr lang="en-US" altLang="ko-KR" sz="1600">
                <a:solidFill>
                  <a:srgbClr val="C00000"/>
                </a:solidFill>
              </a:rPr>
              <a:t>require('./var');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checkNumber = </a:t>
            </a:r>
            <a:r>
              <a:rPr lang="en-US" altLang="ko-KR" sz="1600">
                <a:solidFill>
                  <a:srgbClr val="C00000"/>
                </a:solidFill>
              </a:rPr>
              <a:t>require('./func');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function checkStringOddOrEven(str)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(str.length % 2) { // </a:t>
            </a:r>
            <a:r>
              <a:rPr lang="ko-KR" altLang="en-US" sz="1600">
                <a:solidFill>
                  <a:schemeClr val="tx1"/>
                </a:solidFill>
              </a:rPr>
              <a:t>홀수면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return odd;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even;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console.log(checkNumber(10));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console.log(checkStringOddOrEven('hello'));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0041" y="5257800"/>
            <a:ext cx="509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#</a:t>
            </a:r>
            <a:r>
              <a:rPr lang="ko-KR" altLang="en-US" smtClean="0"/>
              <a:t>콘솔에서 실행</a:t>
            </a:r>
            <a:endParaRPr lang="en-US" altLang="ko-KR" smtClean="0"/>
          </a:p>
          <a:p>
            <a:r>
              <a:rPr lang="en-US" altLang="ko-KR">
                <a:solidFill>
                  <a:srgbClr val="C00000"/>
                </a:solidFill>
              </a:rPr>
              <a:t>$ node index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2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nodejs</a:t>
            </a:r>
            <a:r>
              <a:rPr lang="en-US" altLang="ko-KR" b="1" dirty="0" smtClean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require</a:t>
            </a:r>
            <a:r>
              <a:rPr lang="ko-KR" altLang="en-US" dirty="0"/>
              <a:t>을 하게 되면 객체를 통째로 가져오기 때문에 따로 </a:t>
            </a:r>
            <a:r>
              <a:rPr lang="en-US" altLang="ko-KR" dirty="0"/>
              <a:t>.add</a:t>
            </a:r>
            <a:r>
              <a:rPr lang="ko-KR" altLang="en-US" dirty="0"/>
              <a:t>나 </a:t>
            </a:r>
            <a:r>
              <a:rPr lang="en-US" altLang="ko-KR" dirty="0"/>
              <a:t>.multiply</a:t>
            </a:r>
            <a:r>
              <a:rPr lang="ko-KR" altLang="en-US" dirty="0"/>
              <a:t>로 속성에 접근해야 합니다</a:t>
            </a:r>
            <a:r>
              <a:rPr lang="en-US" altLang="ko-KR" dirty="0"/>
              <a:t>.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10504" y="1722775"/>
            <a:ext cx="4224258" cy="4723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//calc.js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add(a,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+ b;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substract</a:t>
            </a:r>
            <a:r>
              <a:rPr lang="en-US" altLang="ko-KR" sz="1600" dirty="0">
                <a:solidFill>
                  <a:schemeClr val="tx1"/>
                </a:solidFill>
              </a:rPr>
              <a:t>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- b;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multiply(a,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* b;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divide(a,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/ b;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module.exports</a:t>
            </a:r>
            <a:r>
              <a:rPr lang="en-US" altLang="ko-KR" sz="1600" dirty="0">
                <a:solidFill>
                  <a:srgbClr val="C00000"/>
                </a:solidFill>
              </a:rPr>
              <a:t> = {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add: add,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</a:t>
            </a:r>
            <a:r>
              <a:rPr lang="en-US" altLang="ko-KR" sz="1600" dirty="0" err="1">
                <a:solidFill>
                  <a:srgbClr val="C00000"/>
                </a:solidFill>
              </a:rPr>
              <a:t>substract</a:t>
            </a:r>
            <a:r>
              <a:rPr lang="en-US" altLang="ko-KR" sz="1600" dirty="0">
                <a:solidFill>
                  <a:srgbClr val="C00000"/>
                </a:solidFill>
              </a:rPr>
              <a:t>: </a:t>
            </a:r>
            <a:r>
              <a:rPr lang="en-US" altLang="ko-KR" sz="1600" dirty="0" err="1">
                <a:solidFill>
                  <a:srgbClr val="C00000"/>
                </a:solidFill>
              </a:rPr>
              <a:t>substract</a:t>
            </a:r>
            <a:r>
              <a:rPr lang="en-US" altLang="ko-KR" sz="1600" dirty="0">
                <a:solidFill>
                  <a:srgbClr val="C00000"/>
                </a:solidFill>
              </a:rPr>
              <a:t>,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multiply: multiply,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 divide: divide,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};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71135" y="1722775"/>
            <a:ext cx="5473938" cy="1596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//main.js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add = </a:t>
            </a:r>
            <a:r>
              <a:rPr lang="en-US" altLang="ko-KR" sz="1600" dirty="0">
                <a:solidFill>
                  <a:srgbClr val="C00000"/>
                </a:solidFill>
              </a:rPr>
              <a:t>require('./calc.js').add;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multiply = </a:t>
            </a:r>
            <a:r>
              <a:rPr lang="en-US" altLang="ko-KR" sz="1600" dirty="0">
                <a:solidFill>
                  <a:srgbClr val="C00000"/>
                </a:solidFill>
              </a:rPr>
              <a:t>require('./calc.js').multiply;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console.log(multiply(add(1,2), add(2,3)); // 15</a:t>
            </a:r>
          </a:p>
        </p:txBody>
      </p:sp>
    </p:spTree>
    <p:extLst>
      <p:ext uri="{BB962C8B-B14F-4D97-AF65-F5344CB8AC3E}">
        <p14:creationId xmlns:p14="http://schemas.microsoft.com/office/powerpoint/2010/main" val="251225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nodejs</a:t>
            </a:r>
            <a:r>
              <a:rPr lang="en-US" altLang="ko-KR" b="1" dirty="0" smtClean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export</a:t>
            </a:r>
            <a:r>
              <a:rPr lang="ko-KR" altLang="en-US" sz="1600" dirty="0" smtClean="0"/>
              <a:t>객체를 사용해서 모듈 생성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주로 </a:t>
            </a:r>
            <a:r>
              <a:rPr lang="en-US" altLang="ko-KR" sz="1600" dirty="0" err="1"/>
              <a:t>module.exports</a:t>
            </a:r>
            <a:r>
              <a:rPr lang="ko-KR" altLang="en-US" sz="1600" dirty="0"/>
              <a:t>는 한 번에 </a:t>
            </a:r>
            <a:r>
              <a:rPr lang="en-US" altLang="ko-KR" sz="1600" dirty="0"/>
              <a:t>export</a:t>
            </a:r>
            <a:r>
              <a:rPr lang="ko-KR" altLang="en-US" sz="1600" dirty="0"/>
              <a:t>할 때 사용하고</a:t>
            </a:r>
            <a:r>
              <a:rPr lang="en-US" altLang="ko-KR" sz="1600" dirty="0"/>
              <a:t>, exports</a:t>
            </a:r>
            <a:r>
              <a:rPr lang="ko-KR" altLang="en-US" sz="1600" dirty="0"/>
              <a:t>는 여러 개의 객체를 따로 </a:t>
            </a:r>
            <a:r>
              <a:rPr lang="en-US" altLang="ko-KR" sz="1600" dirty="0"/>
              <a:t>export</a:t>
            </a:r>
            <a:r>
              <a:rPr lang="ko-KR" altLang="en-US" sz="1600" dirty="0"/>
              <a:t>할 때 사용합니다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exports</a:t>
            </a:r>
            <a:r>
              <a:rPr lang="ko-KR" altLang="en-US" sz="1600" dirty="0"/>
              <a:t>는 속성으로 추가할 때만 사용해야 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215279" y="2030597"/>
            <a:ext cx="4224258" cy="40891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//calc.js</a:t>
            </a: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exports.add</a:t>
            </a:r>
            <a:r>
              <a:rPr lang="en-US" altLang="ko-KR" sz="1600" dirty="0">
                <a:solidFill>
                  <a:schemeClr val="tx1"/>
                </a:solidFill>
              </a:rPr>
              <a:t> = function(a,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+ b;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exports.substract</a:t>
            </a:r>
            <a:r>
              <a:rPr lang="en-US" altLang="ko-KR" sz="1600" dirty="0">
                <a:solidFill>
                  <a:schemeClr val="tx1"/>
                </a:solidFill>
              </a:rPr>
              <a:t> = function(a,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- b;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exports.multiply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= function(a,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* b;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rgbClr val="C00000"/>
                </a:solidFill>
              </a:rPr>
              <a:t>exports.divide</a:t>
            </a:r>
            <a:r>
              <a:rPr lang="en-US" altLang="ko-KR" sz="1600" dirty="0">
                <a:solidFill>
                  <a:schemeClr val="tx1"/>
                </a:solidFill>
              </a:rPr>
              <a:t> = function(a, b)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return a / b;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54766" y="2022788"/>
            <a:ext cx="5473938" cy="1596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//main.js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add = </a:t>
            </a:r>
            <a:r>
              <a:rPr lang="en-US" altLang="ko-KR" sz="1600" dirty="0">
                <a:solidFill>
                  <a:srgbClr val="C00000"/>
                </a:solidFill>
              </a:rPr>
              <a:t>require('./calc.js').add;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const</a:t>
            </a:r>
            <a:r>
              <a:rPr lang="en-US" altLang="ko-KR" sz="1600" dirty="0">
                <a:solidFill>
                  <a:schemeClr val="tx1"/>
                </a:solidFill>
              </a:rPr>
              <a:t> multiply = </a:t>
            </a:r>
            <a:r>
              <a:rPr lang="en-US" altLang="ko-KR" sz="1600" dirty="0">
                <a:solidFill>
                  <a:srgbClr val="C00000"/>
                </a:solidFill>
              </a:rPr>
              <a:t>require('./calc.js').multiply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console.log(multiply(add(1,2), add(2,3)); // 15</a:t>
            </a:r>
          </a:p>
        </p:txBody>
      </p:sp>
    </p:spTree>
    <p:extLst>
      <p:ext uri="{BB962C8B-B14F-4D97-AF65-F5344CB8AC3E}">
        <p14:creationId xmlns:p14="http://schemas.microsoft.com/office/powerpoint/2010/main" val="26575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ES2015 </a:t>
            </a:r>
            <a:r>
              <a:rPr lang="ko-KR" altLang="en-US" b="1" smtClean="0"/>
              <a:t>모듈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자바스크립트  </a:t>
            </a:r>
            <a:r>
              <a:rPr lang="ko-KR" altLang="en-US"/>
              <a:t>자체 모듈 시스템 </a:t>
            </a:r>
            <a:r>
              <a:rPr lang="ko-KR" altLang="en-US" smtClean="0"/>
              <a:t>문법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require</a:t>
            </a:r>
            <a:r>
              <a:rPr lang="ko-KR" altLang="en-US"/>
              <a:t>와 </a:t>
            </a:r>
            <a:r>
              <a:rPr lang="en-US" altLang="ko-KR"/>
              <a:t>module.exports</a:t>
            </a:r>
            <a:r>
              <a:rPr lang="ko-KR" altLang="en-US"/>
              <a:t>가 </a:t>
            </a:r>
            <a:r>
              <a:rPr lang="en-US" altLang="ko-KR"/>
              <a:t>import, export default</a:t>
            </a:r>
            <a:r>
              <a:rPr lang="ko-KR" altLang="en-US"/>
              <a:t>로 바뀌었습니다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노드에서도 </a:t>
            </a:r>
            <a:r>
              <a:rPr lang="en-US" altLang="ko-KR"/>
              <a:t>9 </a:t>
            </a:r>
            <a:r>
              <a:rPr lang="ko-KR" altLang="en-US"/>
              <a:t>버전부터 </a:t>
            </a:r>
            <a:r>
              <a:rPr lang="en-US" altLang="ko-KR"/>
              <a:t>ES2015</a:t>
            </a:r>
            <a:r>
              <a:rPr lang="ko-KR" altLang="en-US"/>
              <a:t>의 모듈 시스템을 사용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파일의 확장자를 </a:t>
            </a:r>
            <a:r>
              <a:rPr lang="en-US" altLang="ko-KR"/>
              <a:t>mjs</a:t>
            </a:r>
            <a:r>
              <a:rPr lang="ko-KR" altLang="en-US"/>
              <a:t>로 지정해야 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실행 시 </a:t>
            </a:r>
            <a:r>
              <a:rPr lang="en-US" altLang="ko-KR"/>
              <a:t>node --experimental-modules [</a:t>
            </a:r>
            <a:r>
              <a:rPr lang="ko-KR" altLang="en-US"/>
              <a:t>파일명</a:t>
            </a:r>
            <a:r>
              <a:rPr lang="en-US" altLang="ko-KR"/>
              <a:t>]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/>
              <a:t>모듈 이해와 활용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100979" y="2875962"/>
            <a:ext cx="4224258" cy="3227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//func.mjs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import { odd, even } from'./var';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function checkOddOrEven(num)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(num % 2) { // </a:t>
            </a:r>
            <a:r>
              <a:rPr lang="ko-KR" altLang="en-US" sz="1600">
                <a:solidFill>
                  <a:schemeClr val="tx1"/>
                </a:solidFill>
              </a:rPr>
              <a:t>홀수면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    </a:t>
            </a:r>
            <a:r>
              <a:rPr lang="en-US" altLang="ko-KR" sz="1600">
                <a:solidFill>
                  <a:schemeClr val="tx1"/>
                </a:solidFill>
              </a:rPr>
              <a:t>return odd;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return even;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export default checkOddOrEven;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global </a:t>
            </a:r>
            <a:r>
              <a:rPr lang="ko-KR" altLang="en-US" b="1" smtClean="0"/>
              <a:t>객체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브라우저의 </a:t>
            </a:r>
            <a:r>
              <a:rPr lang="en-US" altLang="ko-KR"/>
              <a:t>window</a:t>
            </a:r>
            <a:r>
              <a:rPr lang="ko-KR" altLang="en-US"/>
              <a:t>와 같은 전역 객체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모든 파일에서 접근 가능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global</a:t>
            </a:r>
            <a:r>
              <a:rPr lang="ko-KR" altLang="en-US"/>
              <a:t>도 생략 가능 </a:t>
            </a:r>
            <a:r>
              <a:rPr lang="en-US" altLang="ko-KR"/>
              <a:t>(require </a:t>
            </a:r>
            <a:r>
              <a:rPr lang="ko-KR" altLang="en-US"/>
              <a:t>함수는 </a:t>
            </a:r>
            <a:r>
              <a:rPr lang="en-US" altLang="ko-KR"/>
              <a:t>global.require</a:t>
            </a:r>
            <a:r>
              <a:rPr lang="ko-KR" altLang="en-US"/>
              <a:t>에서 </a:t>
            </a:r>
            <a:r>
              <a:rPr lang="en-US" altLang="ko-KR"/>
              <a:t>global</a:t>
            </a:r>
            <a:r>
              <a:rPr lang="ko-KR" altLang="en-US"/>
              <a:t>이 생략된 것입니다</a:t>
            </a:r>
            <a:r>
              <a:rPr lang="en-US" altLang="ko-KR"/>
              <a:t>, console </a:t>
            </a:r>
            <a:r>
              <a:rPr lang="ko-KR" altLang="en-US"/>
              <a:t>객체도  </a:t>
            </a:r>
            <a:r>
              <a:rPr lang="en-US" altLang="ko-KR"/>
              <a:t>global.console</a:t>
            </a:r>
            <a:r>
              <a:rPr lang="ko-KR" altLang="en-US"/>
              <a:t>입니다</a:t>
            </a:r>
            <a:r>
              <a:rPr lang="en-US" altLang="ko-KR"/>
              <a:t>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노드에는 </a:t>
            </a:r>
            <a:r>
              <a:rPr lang="en-US" altLang="ko-KR"/>
              <a:t>DOM</a:t>
            </a:r>
            <a:r>
              <a:rPr lang="ko-KR" altLang="en-US"/>
              <a:t>이나 </a:t>
            </a:r>
            <a:r>
              <a:rPr lang="en-US" altLang="ko-KR"/>
              <a:t>BOM</a:t>
            </a:r>
            <a:r>
              <a:rPr lang="ko-KR" altLang="en-US"/>
              <a:t>이 없어 </a:t>
            </a:r>
            <a:r>
              <a:rPr lang="en-US" altLang="ko-KR"/>
              <a:t>window</a:t>
            </a:r>
            <a:r>
              <a:rPr lang="ko-KR" altLang="en-US"/>
              <a:t>와 </a:t>
            </a:r>
            <a:r>
              <a:rPr lang="en-US" altLang="ko-KR"/>
              <a:t>document </a:t>
            </a:r>
            <a:r>
              <a:rPr lang="ko-KR" altLang="en-US"/>
              <a:t>객체를 사용할 수 없습니다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global </a:t>
            </a:r>
            <a:r>
              <a:rPr lang="ko-KR" altLang="en-US"/>
              <a:t>전역객체는 간단한 데이터를 파일끼리 공유할 때 사용하기도 합니다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62829" y="2923149"/>
            <a:ext cx="4985496" cy="92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&gt; global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//</a:t>
            </a:r>
            <a:r>
              <a:rPr lang="ko-KR" altLang="en-US" sz="1600">
                <a:solidFill>
                  <a:schemeClr val="tx1"/>
                </a:solidFill>
              </a:rPr>
              <a:t>노드 버전에 따라 콘솔 내용이 다를 수 있습니다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5460" y="2923149"/>
            <a:ext cx="4985496" cy="71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//globalA.js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module.exports = () =&gt; global.message;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85460" y="3907137"/>
            <a:ext cx="4985496" cy="12077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//globalB.js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A = require('./globalA');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global.message ='</a:t>
            </a:r>
            <a:r>
              <a:rPr lang="ko-KR" altLang="en-US" sz="1600">
                <a:solidFill>
                  <a:schemeClr val="tx1"/>
                </a:solidFill>
              </a:rPr>
              <a:t>안녕하세요</a:t>
            </a:r>
            <a:r>
              <a:rPr lang="en-US" altLang="ko-KR" sz="1600">
                <a:solidFill>
                  <a:schemeClr val="tx1"/>
                </a:solidFill>
              </a:rPr>
              <a:t>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console.log(A());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5460" y="5276207"/>
            <a:ext cx="4985496" cy="49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globalB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console </a:t>
            </a:r>
            <a:r>
              <a:rPr lang="ko-KR" altLang="en-US" b="1"/>
              <a:t>객체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console </a:t>
            </a:r>
            <a:r>
              <a:rPr lang="ko-KR" altLang="en-US"/>
              <a:t>객체는 디버깅을 위해 </a:t>
            </a:r>
            <a:r>
              <a:rPr lang="ko-KR" altLang="en-US" smtClean="0"/>
              <a:t>사용 </a:t>
            </a:r>
            <a:r>
              <a:rPr lang="en-US" altLang="ko-KR" smtClean="0"/>
              <a:t>(</a:t>
            </a:r>
            <a:r>
              <a:rPr lang="ko-KR" altLang="en-US" smtClean="0"/>
              <a:t>개발 </a:t>
            </a:r>
            <a:r>
              <a:rPr lang="ko-KR" altLang="en-US"/>
              <a:t>중 변수에 값 </a:t>
            </a:r>
            <a:r>
              <a:rPr lang="ko-KR" altLang="en-US" smtClean="0"/>
              <a:t>확인</a:t>
            </a:r>
            <a:r>
              <a:rPr lang="en-US" altLang="ko-KR" smtClean="0"/>
              <a:t>, </a:t>
            </a:r>
            <a:r>
              <a:rPr lang="ko-KR" altLang="en-US" smtClean="0"/>
              <a:t>에러 </a:t>
            </a:r>
            <a:r>
              <a:rPr lang="ko-KR" altLang="en-US"/>
              <a:t>발생 시 에러 내용을 콘솔에 </a:t>
            </a:r>
            <a:r>
              <a:rPr lang="ko-KR" altLang="en-US" smtClean="0"/>
              <a:t>출력</a:t>
            </a:r>
            <a:r>
              <a:rPr lang="en-US" altLang="ko-KR" smtClean="0"/>
              <a:t>, </a:t>
            </a:r>
            <a:r>
              <a:rPr lang="ko-KR" altLang="en-US" smtClean="0"/>
              <a:t>코드 </a:t>
            </a:r>
            <a:r>
              <a:rPr lang="ko-KR" altLang="en-US"/>
              <a:t>실행 시간 </a:t>
            </a:r>
            <a:r>
              <a:rPr lang="ko-KR" altLang="en-US" smtClean="0"/>
              <a:t>확인</a:t>
            </a:r>
            <a:r>
              <a:rPr lang="en-US" altLang="ko-KR" smtClean="0"/>
              <a:t>)</a:t>
            </a:r>
            <a:endParaRPr lang="ko-KR" alt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/>
              <a:t>console.time(</a:t>
            </a:r>
            <a:r>
              <a:rPr lang="ko-KR" altLang="en-US" b="1"/>
              <a:t>레이블</a:t>
            </a:r>
            <a:r>
              <a:rPr lang="en-US" altLang="ko-KR" b="1" smtClean="0"/>
              <a:t>) </a:t>
            </a:r>
            <a:r>
              <a:rPr lang="en-US" altLang="ko-KR" smtClean="0"/>
              <a:t>: </a:t>
            </a:r>
            <a:r>
              <a:rPr lang="en-US" altLang="ko-KR"/>
              <a:t>console.timeEnd(</a:t>
            </a:r>
            <a:r>
              <a:rPr lang="ko-KR" altLang="en-US"/>
              <a:t>레이블</a:t>
            </a:r>
            <a:r>
              <a:rPr lang="en-US" altLang="ko-KR"/>
              <a:t>)</a:t>
            </a:r>
            <a:r>
              <a:rPr lang="ko-KR" altLang="en-US"/>
              <a:t>과 대응되어 같은 레이블을 가진 </a:t>
            </a:r>
            <a:r>
              <a:rPr lang="en-US" altLang="ko-KR"/>
              <a:t>time</a:t>
            </a:r>
            <a:r>
              <a:rPr lang="ko-KR" altLang="en-US"/>
              <a:t>과 </a:t>
            </a:r>
            <a:r>
              <a:rPr lang="en-US" altLang="ko-KR"/>
              <a:t>timeEnd </a:t>
            </a:r>
            <a:r>
              <a:rPr lang="ko-KR" altLang="en-US"/>
              <a:t>사이의 시간을 측정합니다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/>
              <a:t>console.log(</a:t>
            </a:r>
            <a:r>
              <a:rPr lang="ko-KR" altLang="en-US" b="1"/>
              <a:t>내용</a:t>
            </a:r>
            <a:r>
              <a:rPr lang="en-US" altLang="ko-KR" b="1" smtClean="0"/>
              <a:t>) </a:t>
            </a:r>
            <a:r>
              <a:rPr lang="en-US" altLang="ko-KR" smtClean="0"/>
              <a:t>:  </a:t>
            </a:r>
            <a:r>
              <a:rPr lang="ko-KR" altLang="en-US"/>
              <a:t>로그를 콘솔에 출력합니다</a:t>
            </a:r>
            <a:r>
              <a:rPr lang="en-US" altLang="ko-KR"/>
              <a:t>. console.log(</a:t>
            </a:r>
            <a:r>
              <a:rPr lang="ko-KR" altLang="en-US"/>
              <a:t>내용</a:t>
            </a:r>
            <a:r>
              <a:rPr lang="en-US" altLang="ko-KR"/>
              <a:t>, </a:t>
            </a:r>
            <a:r>
              <a:rPr lang="ko-KR" altLang="en-US"/>
              <a:t>내용</a:t>
            </a:r>
            <a:r>
              <a:rPr lang="en-US" altLang="ko-KR"/>
              <a:t>, ...)</a:t>
            </a:r>
            <a:r>
              <a:rPr lang="ko-KR" altLang="en-US"/>
              <a:t>처럼 여러 내용을 동시에 표시할 수도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/>
              <a:t>console.error(</a:t>
            </a:r>
            <a:r>
              <a:rPr lang="ko-KR" altLang="en-US" b="1"/>
              <a:t>에러 내용</a:t>
            </a:r>
            <a:r>
              <a:rPr lang="en-US" altLang="ko-KR" smtClean="0"/>
              <a:t>) : </a:t>
            </a:r>
            <a:r>
              <a:rPr lang="ko-KR" altLang="en-US"/>
              <a:t>에러를 콘솔에 출력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/>
              <a:t>console.dir(</a:t>
            </a:r>
            <a:r>
              <a:rPr lang="ko-KR" altLang="en-US" b="1"/>
              <a:t>객체</a:t>
            </a:r>
            <a:r>
              <a:rPr lang="en-US" altLang="ko-KR" b="1"/>
              <a:t>, </a:t>
            </a:r>
            <a:r>
              <a:rPr lang="ko-KR" altLang="en-US" b="1" smtClean="0"/>
              <a:t>옵션</a:t>
            </a:r>
            <a:r>
              <a:rPr lang="en-US" altLang="ko-KR" b="1" smtClean="0"/>
              <a:t>) </a:t>
            </a:r>
            <a:r>
              <a:rPr lang="en-US" altLang="ko-KR" smtClean="0"/>
              <a:t>: </a:t>
            </a:r>
            <a:r>
              <a:rPr lang="ko-KR" altLang="en-US"/>
              <a:t>객체를 콘솔에 출력할 때 사용합니다</a:t>
            </a:r>
            <a:r>
              <a:rPr lang="en-US" altLang="ko-KR"/>
              <a:t>. </a:t>
            </a:r>
            <a:r>
              <a:rPr lang="ko-KR" altLang="en-US"/>
              <a:t>첫 번째 인자로 표시할 객체를 넣고</a:t>
            </a:r>
            <a:r>
              <a:rPr lang="en-US" altLang="ko-KR"/>
              <a:t>, </a:t>
            </a:r>
            <a:r>
              <a:rPr lang="ko-KR" altLang="en-US"/>
              <a:t>두 번째 인자로 옵션을 넣습니다</a:t>
            </a:r>
            <a:r>
              <a:rPr lang="en-US" altLang="ko-KR"/>
              <a:t>. </a:t>
            </a:r>
            <a:r>
              <a:rPr lang="ko-KR" altLang="en-US"/>
              <a:t>옵션의 </a:t>
            </a:r>
            <a:r>
              <a:rPr lang="en-US" altLang="ko-KR"/>
              <a:t>colors</a:t>
            </a:r>
            <a:r>
              <a:rPr lang="ko-KR" altLang="en-US"/>
              <a:t>를 </a:t>
            </a:r>
            <a:r>
              <a:rPr lang="en-US" altLang="ko-KR"/>
              <a:t>true</a:t>
            </a:r>
            <a:r>
              <a:rPr lang="ko-KR" altLang="en-US"/>
              <a:t>로 하면 콘솔에 색이 추가되어 보기가 한결 편해집니다</a:t>
            </a:r>
            <a:r>
              <a:rPr lang="en-US" altLang="ko-KR"/>
              <a:t>. depth</a:t>
            </a:r>
            <a:r>
              <a:rPr lang="ko-KR" altLang="en-US"/>
              <a:t>는 객체 안의 객체를 몇 단계까지 보여줄지를 결정합니다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2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b="1"/>
              <a:t>console.trace(</a:t>
            </a:r>
            <a:r>
              <a:rPr lang="ko-KR" altLang="en-US" b="1"/>
              <a:t>레이블</a:t>
            </a:r>
            <a:r>
              <a:rPr lang="en-US" altLang="ko-KR" b="1" smtClean="0"/>
              <a:t>) </a:t>
            </a:r>
            <a:r>
              <a:rPr lang="en-US" altLang="ko-KR" smtClean="0"/>
              <a:t>: </a:t>
            </a:r>
            <a:r>
              <a:rPr lang="ko-KR" altLang="en-US"/>
              <a:t>에러가 어디서 발생했는지 추적할 수 있게 해줍니다</a:t>
            </a:r>
            <a:r>
              <a:rPr lang="en-US" altLang="ko-KR"/>
              <a:t>. </a:t>
            </a:r>
            <a:r>
              <a:rPr lang="ko-KR" altLang="en-US"/>
              <a:t>보통은 에러 발생 시 에러 위치를 알려주므로 자주 사용하지는 않지만</a:t>
            </a:r>
            <a:r>
              <a:rPr lang="en-US" altLang="ko-KR"/>
              <a:t>, </a:t>
            </a:r>
            <a:r>
              <a:rPr lang="ko-KR" altLang="en-US"/>
              <a:t>위치가 나오지 않는다면 사용할 만합니다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0919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console </a:t>
            </a:r>
            <a:r>
              <a:rPr lang="ko-KR" altLang="en-US" b="1" smtClean="0"/>
              <a:t>객체 사용 실습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409575" y="1238250"/>
            <a:ext cx="5761560" cy="5038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//console.js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string ='abc';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number =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boolean = true;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obj =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outside: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inside: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  key:'value',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console.time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전체 시간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console.log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평범한 로그입니다 쉼표로 구분해 여러 값을 찍을 수 있습니다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console.log</a:t>
            </a:r>
            <a:r>
              <a:rPr lang="en-US" altLang="ko-KR" sz="1600">
                <a:solidFill>
                  <a:schemeClr val="tx1"/>
                </a:solidFill>
              </a:rPr>
              <a:t>(string, number, boolean);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console.error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에러 메시지는 </a:t>
            </a:r>
            <a:r>
              <a:rPr lang="en-US" altLang="ko-KR" sz="1600">
                <a:solidFill>
                  <a:schemeClr val="tx1"/>
                </a:solidFill>
              </a:rPr>
              <a:t>console.error</a:t>
            </a:r>
            <a:r>
              <a:rPr lang="ko-KR" altLang="en-US" sz="1600">
                <a:solidFill>
                  <a:schemeClr val="tx1"/>
                </a:solidFill>
              </a:rPr>
              <a:t>에 담아주세요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rgbClr val="C00000"/>
                </a:solidFill>
              </a:rPr>
              <a:t>console.dir</a:t>
            </a:r>
            <a:r>
              <a:rPr lang="en-US" altLang="ko-KR" sz="1600">
                <a:solidFill>
                  <a:schemeClr val="tx1"/>
                </a:solidFill>
              </a:rPr>
              <a:t>(obj, { colors: false, depth: 2 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console.dir(obj, { colors: true, depth: 1 </a:t>
            </a:r>
            <a:r>
              <a:rPr lang="en-US" altLang="ko-KR" sz="1600" smtClean="0">
                <a:solidFill>
                  <a:schemeClr val="tx1"/>
                </a:solidFill>
              </a:rPr>
              <a:t>});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43208" y="1238250"/>
            <a:ext cx="4985496" cy="3686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console.time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시간 측정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for (let i = 0; i &lt; 100000; i++)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continue;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rgbClr val="C00000"/>
                </a:solidFill>
              </a:rPr>
              <a:t>console.timeEnd</a:t>
            </a:r>
            <a:r>
              <a:rPr lang="en-US" altLang="ko-KR" sz="1600">
                <a:solidFill>
                  <a:schemeClr val="tx1"/>
                </a:solidFill>
              </a:rPr>
              <a:t>('</a:t>
            </a:r>
            <a:r>
              <a:rPr lang="ko-KR" altLang="en-US" sz="1600">
                <a:solidFill>
                  <a:schemeClr val="tx1"/>
                </a:solidFill>
              </a:rPr>
              <a:t>시간 측정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function b()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console.trace('</a:t>
            </a:r>
            <a:r>
              <a:rPr lang="ko-KR" altLang="en-US" sz="1600">
                <a:solidFill>
                  <a:schemeClr val="tx1"/>
                </a:solidFill>
              </a:rPr>
              <a:t>에러 위치 추적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function a()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b();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a();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console.timeEnd('</a:t>
            </a:r>
            <a:r>
              <a:rPr lang="ko-KR" altLang="en-US" sz="1600">
                <a:solidFill>
                  <a:schemeClr val="tx1"/>
                </a:solidFill>
              </a:rPr>
              <a:t>전체 시간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43208" y="5292855"/>
            <a:ext cx="4985496" cy="49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console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7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79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타이머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타이머 기능을 제공하는 함수인 </a:t>
            </a:r>
            <a:r>
              <a:rPr lang="en-US" altLang="ko-KR"/>
              <a:t>setTimeout, setInterval, setImmediate</a:t>
            </a:r>
            <a:r>
              <a:rPr lang="ko-KR" altLang="en-US"/>
              <a:t>는 노드에서 </a:t>
            </a:r>
            <a:r>
              <a:rPr lang="en-US" altLang="ko-KR"/>
              <a:t>window </a:t>
            </a:r>
            <a:r>
              <a:rPr lang="ko-KR" altLang="en-US"/>
              <a:t>대신 </a:t>
            </a:r>
            <a:r>
              <a:rPr lang="en-US" altLang="ko-KR"/>
              <a:t>global </a:t>
            </a:r>
            <a:r>
              <a:rPr lang="ko-KR" altLang="en-US"/>
              <a:t>객체 안에 들어 있습니다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setTimeout(</a:t>
            </a:r>
            <a:r>
              <a:rPr lang="ko-KR" altLang="en-US"/>
              <a:t>콜백 함수</a:t>
            </a:r>
            <a:r>
              <a:rPr lang="en-US" altLang="ko-KR"/>
              <a:t>, </a:t>
            </a:r>
            <a:r>
              <a:rPr lang="ko-KR" altLang="en-US"/>
              <a:t>밀리초</a:t>
            </a:r>
            <a:r>
              <a:rPr lang="en-US" altLang="ko-KR"/>
              <a:t>): </a:t>
            </a:r>
            <a:r>
              <a:rPr lang="ko-KR" altLang="en-US"/>
              <a:t>주어진 밀리초</a:t>
            </a:r>
            <a:r>
              <a:rPr lang="en-US" altLang="ko-KR"/>
              <a:t>(1000</a:t>
            </a:r>
            <a:r>
              <a:rPr lang="ko-KR" altLang="en-US"/>
              <a:t>분의 </a:t>
            </a:r>
            <a:r>
              <a:rPr lang="en-US" altLang="ko-KR"/>
              <a:t>1</a:t>
            </a:r>
            <a:r>
              <a:rPr lang="ko-KR" altLang="en-US"/>
              <a:t>초</a:t>
            </a:r>
            <a:r>
              <a:rPr lang="en-US" altLang="ko-KR"/>
              <a:t>) </a:t>
            </a:r>
            <a:r>
              <a:rPr lang="ko-KR" altLang="en-US"/>
              <a:t>이후에 콜백 함수를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setInterval(</a:t>
            </a:r>
            <a:r>
              <a:rPr lang="ko-KR" altLang="en-US"/>
              <a:t>콜백 함수</a:t>
            </a:r>
            <a:r>
              <a:rPr lang="en-US" altLang="ko-KR"/>
              <a:t>, </a:t>
            </a:r>
            <a:r>
              <a:rPr lang="ko-KR" altLang="en-US"/>
              <a:t>밀리초</a:t>
            </a:r>
            <a:r>
              <a:rPr lang="en-US" altLang="ko-KR"/>
              <a:t>): </a:t>
            </a:r>
            <a:r>
              <a:rPr lang="ko-KR" altLang="en-US"/>
              <a:t>주어진 밀리초마다 콜백 함수를 반복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setImmediate(</a:t>
            </a:r>
            <a:r>
              <a:rPr lang="ko-KR" altLang="en-US"/>
              <a:t>콜백 함수</a:t>
            </a:r>
            <a:r>
              <a:rPr lang="en-US" altLang="ko-KR"/>
              <a:t>): </a:t>
            </a:r>
            <a:r>
              <a:rPr lang="ko-KR" altLang="en-US"/>
              <a:t>콜백 함수를 즉시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타이머 함수들은 모두 </a:t>
            </a:r>
            <a:r>
              <a:rPr lang="en-US" altLang="ko-KR"/>
              <a:t>id</a:t>
            </a:r>
            <a:r>
              <a:rPr lang="ko-KR" altLang="en-US"/>
              <a:t>를 반환하며</a:t>
            </a:r>
            <a:r>
              <a:rPr lang="en-US" altLang="ko-KR"/>
              <a:t>,  id</a:t>
            </a:r>
            <a:r>
              <a:rPr lang="ko-KR" altLang="en-US"/>
              <a:t>를 사용하여 타이머를 취소할 수 있습니다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clearTimeout(</a:t>
            </a:r>
            <a:r>
              <a:rPr lang="ko-KR" altLang="en-US"/>
              <a:t>아이디</a:t>
            </a:r>
            <a:r>
              <a:rPr lang="en-US" altLang="ko-KR"/>
              <a:t>): setTimeout</a:t>
            </a:r>
            <a:r>
              <a:rPr lang="ko-KR" altLang="en-US"/>
              <a:t>을 취소합니다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clearInterval(</a:t>
            </a:r>
            <a:r>
              <a:rPr lang="ko-KR" altLang="en-US"/>
              <a:t>아이디</a:t>
            </a:r>
            <a:r>
              <a:rPr lang="en-US" altLang="ko-KR"/>
              <a:t>): setInterval</a:t>
            </a:r>
            <a:r>
              <a:rPr lang="ko-KR" altLang="en-US"/>
              <a:t>을 취소합니다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clearImmediate(</a:t>
            </a:r>
            <a:r>
              <a:rPr lang="ko-KR" altLang="en-US"/>
              <a:t>아이디</a:t>
            </a:r>
            <a:r>
              <a:rPr lang="en-US" altLang="ko-KR"/>
              <a:t>): setImmediate</a:t>
            </a:r>
            <a:r>
              <a:rPr lang="ko-KR" altLang="en-US"/>
              <a:t>를 취소합니다</a:t>
            </a:r>
            <a:r>
              <a:rPr lang="en-US" altLang="ko-KR" smtClean="0"/>
              <a:t>.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setImmediate(</a:t>
            </a:r>
            <a:r>
              <a:rPr lang="ko-KR" altLang="en-US"/>
              <a:t>콜백</a:t>
            </a:r>
            <a:r>
              <a:rPr lang="en-US" altLang="ko-KR"/>
              <a:t>)</a:t>
            </a:r>
            <a:r>
              <a:rPr lang="ko-KR" altLang="en-US"/>
              <a:t>과 </a:t>
            </a:r>
            <a:r>
              <a:rPr lang="en-US" altLang="ko-KR"/>
              <a:t>setTimeout(</a:t>
            </a:r>
            <a:r>
              <a:rPr lang="ko-KR" altLang="en-US"/>
              <a:t>콜백</a:t>
            </a:r>
            <a:r>
              <a:rPr lang="en-US" altLang="ko-KR"/>
              <a:t>, 0)</a:t>
            </a:r>
            <a:r>
              <a:rPr lang="ko-KR" altLang="en-US"/>
              <a:t>에 담긴 콜백 함수는 이벤트 루프를 거친 뒤 즉시 실행됩니다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파일 시스템 접근</a:t>
            </a:r>
            <a:r>
              <a:rPr lang="en-US" altLang="ko-KR"/>
              <a:t>, </a:t>
            </a:r>
            <a:r>
              <a:rPr lang="ko-KR" altLang="en-US"/>
              <a:t>네트워킹 같은 </a:t>
            </a:r>
            <a:r>
              <a:rPr lang="en-US" altLang="ko-KR"/>
              <a:t>I/O </a:t>
            </a:r>
            <a:r>
              <a:rPr lang="ko-KR" altLang="en-US"/>
              <a:t>작업의 콜백 함수 안에서 타이머를 호출하는 경우 </a:t>
            </a:r>
            <a:r>
              <a:rPr lang="en-US" altLang="ko-KR"/>
              <a:t>setImmediate</a:t>
            </a:r>
            <a:r>
              <a:rPr lang="ko-KR" altLang="en-US"/>
              <a:t>는 </a:t>
            </a:r>
            <a:r>
              <a:rPr lang="en-US" altLang="ko-KR"/>
              <a:t>setTimeout(</a:t>
            </a:r>
            <a:r>
              <a:rPr lang="ko-KR" altLang="en-US"/>
              <a:t>콜백</a:t>
            </a:r>
            <a:r>
              <a:rPr lang="en-US" altLang="ko-KR"/>
              <a:t>, 0)</a:t>
            </a:r>
            <a:r>
              <a:rPr lang="ko-KR" altLang="en-US"/>
              <a:t>보다 먼저 실행됩니다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376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92365" y="197266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>
                <a:latin typeface="+mn-ea"/>
              </a:rPr>
              <a:t>Node.js 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731" y="782598"/>
            <a:ext cx="116562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서버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네트워크를 통해 클라이언트에 정보나 서비스를 제공하는 컴퓨터 또는 프로그램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클라이언트 요청에 대해 응답을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서버 유형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채팅 서버 </a:t>
            </a:r>
            <a:r>
              <a:rPr lang="en-US" altLang="ko-KR"/>
              <a:t>– </a:t>
            </a:r>
            <a:r>
              <a:rPr lang="ko-KR" altLang="en-US"/>
              <a:t>친구 목록 보여주기</a:t>
            </a:r>
            <a:r>
              <a:rPr lang="en-US" altLang="ko-KR"/>
              <a:t>, </a:t>
            </a:r>
            <a:r>
              <a:rPr lang="ko-KR" altLang="en-US"/>
              <a:t>일대일 채팅하기</a:t>
            </a:r>
            <a:r>
              <a:rPr lang="en-US" altLang="ko-KR"/>
              <a:t>, </a:t>
            </a:r>
            <a:r>
              <a:rPr lang="ko-KR" altLang="en-US"/>
              <a:t>그룹 채팅하기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위치 기반 서비스 서버 </a:t>
            </a:r>
            <a:r>
              <a:rPr lang="en-US" altLang="ko-KR"/>
              <a:t>– </a:t>
            </a:r>
            <a:r>
              <a:rPr lang="ko-KR" altLang="en-US"/>
              <a:t>위치 정보 저장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  Spatial Data, Spatial Indexing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모바일 서버 </a:t>
            </a:r>
            <a:r>
              <a:rPr lang="en-US" altLang="ko-KR"/>
              <a:t>– </a:t>
            </a:r>
            <a:r>
              <a:rPr lang="ko-KR" altLang="en-US"/>
              <a:t>모바일 웹으로 사이트 열기</a:t>
            </a:r>
            <a:r>
              <a:rPr lang="en-US" altLang="ko-KR"/>
              <a:t>, </a:t>
            </a:r>
            <a:r>
              <a:rPr lang="ko-KR" altLang="en-US"/>
              <a:t>단말 정보 관리하기</a:t>
            </a:r>
            <a:r>
              <a:rPr lang="en-US" altLang="ko-KR"/>
              <a:t>, </a:t>
            </a:r>
            <a:r>
              <a:rPr lang="ko-KR" altLang="en-US"/>
              <a:t>공지 메시지 받기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JSON-RPC </a:t>
            </a:r>
            <a:r>
              <a:rPr lang="ko-KR" altLang="en-US"/>
              <a:t>서버 </a:t>
            </a:r>
            <a:r>
              <a:rPr lang="en-US" altLang="ko-KR"/>
              <a:t>– </a:t>
            </a:r>
            <a:r>
              <a:rPr lang="ko-KR" altLang="en-US"/>
              <a:t>서버 쪽에 함수를 만들어 두고 클라이언트에서 함수를 호출하듯이 데이터를 요청할 수 있도록 만들어 주는 </a:t>
            </a:r>
            <a:r>
              <a:rPr lang="ko-KR" altLang="en-US" smtClean="0"/>
              <a:t>표준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웹 서버의 기능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웹 브라우저에서 웹 문서를 요청할 때 필요한 기능을 수행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웹 문서 조회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파일 업로드</a:t>
            </a:r>
            <a:r>
              <a:rPr lang="en-US" altLang="ko-KR"/>
              <a:t>/</a:t>
            </a:r>
            <a:r>
              <a:rPr lang="ko-KR" altLang="en-US"/>
              <a:t>다운로드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 smtClean="0"/>
              <a:t>회원가입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/>
              <a:t>NodeJS</a:t>
            </a:r>
            <a:r>
              <a:rPr lang="ko-KR" altLang="en-US"/>
              <a:t>로 구현하는 웹서버의 기능 예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기본 구조 웹 프레임워크인 </a:t>
            </a:r>
            <a:r>
              <a:rPr lang="en-US" altLang="ko-KR"/>
              <a:t>Express</a:t>
            </a:r>
            <a:r>
              <a:rPr lang="ko-KR" altLang="en-US"/>
              <a:t> 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MongoDB</a:t>
            </a:r>
            <a:r>
              <a:rPr lang="ko-KR" altLang="en-US"/>
              <a:t>를 이용해서 데이터를 저장하거나 조회</a:t>
            </a: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클라이언트 응답을 보낼 때 사용하려고 미리 웹 문서의 원형 </a:t>
            </a:r>
            <a:r>
              <a:rPr lang="en-US" altLang="ko-KR"/>
              <a:t>View Template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사용자 로그인이나 회원가입을 위해 사용하는 </a:t>
            </a:r>
            <a:r>
              <a:rPr lang="en-US" altLang="ko-KR" smtClean="0"/>
              <a:t>Passport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4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ko-KR" altLang="en-US" b="1" smtClean="0"/>
              <a:t>타이머 실습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85800" y="1393643"/>
            <a:ext cx="4638675" cy="4473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//timer.js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timeout = setTimeout(()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console.log('1.5</a:t>
            </a:r>
            <a:r>
              <a:rPr lang="ko-KR" altLang="en-US" sz="1600">
                <a:solidFill>
                  <a:schemeClr val="tx1"/>
                </a:solidFill>
              </a:rPr>
              <a:t>초 후 실행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1500);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interval = setInterval(()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console.log('1</a:t>
            </a:r>
            <a:r>
              <a:rPr lang="ko-KR" altLang="en-US" sz="1600">
                <a:solidFill>
                  <a:schemeClr val="tx1"/>
                </a:solidFill>
              </a:rPr>
              <a:t>초마다 실행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1000);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timeout2 = setTimeout(()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실행되지 않습니다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3000);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setTimeout(()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clearTimeout(timeout2);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clearInterval(interval);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2500</a:t>
            </a:r>
            <a:r>
              <a:rPr lang="en-US" altLang="ko-KR" sz="1600" smtClean="0">
                <a:solidFill>
                  <a:schemeClr val="tx1"/>
                </a:solidFill>
              </a:rPr>
              <a:t>); 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81749" y="4330830"/>
            <a:ext cx="4985496" cy="49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</a:t>
            </a:r>
            <a:r>
              <a:rPr lang="en-US" altLang="ko-KR" sz="1600" smtClean="0">
                <a:solidFill>
                  <a:schemeClr val="tx1"/>
                </a:solidFill>
              </a:rPr>
              <a:t>timer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81749" y="1393643"/>
            <a:ext cx="5123385" cy="2521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const </a:t>
            </a:r>
            <a:r>
              <a:rPr lang="en-US" altLang="ko-KR" sz="1600">
                <a:solidFill>
                  <a:schemeClr val="tx1"/>
                </a:solidFill>
              </a:rPr>
              <a:t>immediate = setImmediate(()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즉시 실행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immediate2 = setImmediate(()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</a:t>
            </a:r>
            <a:r>
              <a:rPr lang="ko-KR" altLang="en-US" sz="1600">
                <a:solidFill>
                  <a:schemeClr val="tx1"/>
                </a:solidFill>
              </a:rPr>
              <a:t>실행되지 않습니다</a:t>
            </a:r>
            <a:r>
              <a:rPr lang="en-US" altLang="ko-KR" sz="1600">
                <a:solidFill>
                  <a:schemeClr val="tx1"/>
                </a:solidFill>
              </a:rPr>
              <a:t>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clearImmediate(immediate2);</a:t>
            </a:r>
          </a:p>
        </p:txBody>
      </p:sp>
    </p:spTree>
    <p:extLst>
      <p:ext uri="{BB962C8B-B14F-4D97-AF65-F5344CB8AC3E}">
        <p14:creationId xmlns:p14="http://schemas.microsoft.com/office/powerpoint/2010/main" val="6404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__filename, __</a:t>
            </a:r>
            <a:r>
              <a:rPr lang="en-US" altLang="ko-KR" b="1" smtClean="0"/>
              <a:t>dirname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노드는 </a:t>
            </a:r>
            <a:r>
              <a:rPr lang="en-US" altLang="ko-KR"/>
              <a:t>__filename, __dirname</a:t>
            </a:r>
            <a:r>
              <a:rPr lang="ko-KR" altLang="en-US"/>
              <a:t>이라는 키워드로 경로에 대한 정보를 제공합니다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파일에 </a:t>
            </a:r>
            <a:r>
              <a:rPr lang="en-US" altLang="ko-KR"/>
              <a:t>__filename</a:t>
            </a:r>
            <a:r>
              <a:rPr lang="ko-KR" altLang="en-US"/>
              <a:t>과 </a:t>
            </a:r>
            <a:r>
              <a:rPr lang="en-US" altLang="ko-KR"/>
              <a:t>__dirname</a:t>
            </a:r>
            <a:r>
              <a:rPr lang="ko-KR" altLang="en-US"/>
              <a:t>을 넣어두면 실행 시 현재 파일명과 파일 경로로 바뀝니다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047750" y="1936568"/>
            <a:ext cx="5123385" cy="1301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//filename.js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console.log(__filename);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console.log(__dirname);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7750" y="3518324"/>
            <a:ext cx="4985496" cy="49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filename.js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450" y="733414"/>
            <a:ext cx="11557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</a:t>
            </a:r>
            <a:r>
              <a:rPr lang="en-US" altLang="ko-KR" b="1"/>
              <a:t>module, </a:t>
            </a:r>
            <a:r>
              <a:rPr lang="en-US" altLang="ko-KR" b="1" smtClean="0"/>
              <a:t>exports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모듈을 만들 때 </a:t>
            </a:r>
            <a:r>
              <a:rPr lang="en-US" altLang="ko-KR"/>
              <a:t>module</a:t>
            </a:r>
            <a:r>
              <a:rPr lang="ko-KR" altLang="en-US"/>
              <a:t>객체의 </a:t>
            </a:r>
            <a:r>
              <a:rPr lang="en-US" altLang="ko-KR"/>
              <a:t>exports </a:t>
            </a:r>
            <a:r>
              <a:rPr lang="ko-KR" altLang="en-US"/>
              <a:t>또는 </a:t>
            </a:r>
            <a:r>
              <a:rPr lang="en-US" altLang="ko-KR"/>
              <a:t>exports </a:t>
            </a:r>
            <a:r>
              <a:rPr lang="ko-KR" altLang="en-US"/>
              <a:t>객체로도 모듈을 만들 수 있습니다</a:t>
            </a:r>
            <a:r>
              <a:rPr lang="en-US" altLang="ko-KR" smtClean="0"/>
              <a:t>.</a:t>
            </a:r>
            <a:endParaRPr lang="ko-KR" alt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module.exports</a:t>
            </a:r>
            <a:r>
              <a:rPr lang="ko-KR" altLang="en-US"/>
              <a:t>로 한 번에 대입하는 대신</a:t>
            </a:r>
            <a:r>
              <a:rPr lang="en-US" altLang="ko-KR"/>
              <a:t>, </a:t>
            </a:r>
            <a:r>
              <a:rPr lang="ko-KR" altLang="en-US"/>
              <a:t>각각의 변수를 </a:t>
            </a:r>
            <a:r>
              <a:rPr lang="en-US" altLang="ko-KR"/>
              <a:t>exports </a:t>
            </a:r>
            <a:r>
              <a:rPr lang="ko-KR" altLang="en-US"/>
              <a:t>객체에 하나씩 넣었습니다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console.log(module.exports === exports)</a:t>
            </a:r>
            <a:r>
              <a:rPr lang="ko-KR" altLang="en-US"/>
              <a:t>를 하면 </a:t>
            </a:r>
            <a:r>
              <a:rPr lang="en-US" altLang="ko-KR"/>
              <a:t>true</a:t>
            </a:r>
            <a:r>
              <a:rPr lang="ko-KR" altLang="en-US"/>
              <a:t>가 나옵니다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exports </a:t>
            </a:r>
            <a:r>
              <a:rPr lang="ko-KR" altLang="en-US"/>
              <a:t>객체에 </a:t>
            </a:r>
            <a:r>
              <a:rPr lang="en-US" altLang="ko-KR"/>
              <a:t>add </a:t>
            </a:r>
            <a:r>
              <a:rPr lang="ko-KR" altLang="en-US"/>
              <a:t>함수를 넣으면 </a:t>
            </a:r>
            <a:r>
              <a:rPr lang="en-US" altLang="ko-KR"/>
              <a:t>module.exports</a:t>
            </a:r>
            <a:r>
              <a:rPr lang="ko-KR" altLang="en-US"/>
              <a:t>에도 </a:t>
            </a:r>
            <a:r>
              <a:rPr lang="en-US" altLang="ko-KR"/>
              <a:t>add </a:t>
            </a:r>
            <a:r>
              <a:rPr lang="ko-KR" altLang="en-US"/>
              <a:t>함수가 들어갑니다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module.exports</a:t>
            </a:r>
            <a:r>
              <a:rPr lang="ko-KR" altLang="en-US"/>
              <a:t>에는 어떤 값이든 대입해도 되지만</a:t>
            </a:r>
            <a:r>
              <a:rPr lang="en-US" altLang="ko-KR"/>
              <a:t>, exports</a:t>
            </a:r>
            <a:r>
              <a:rPr lang="ko-KR" altLang="en-US"/>
              <a:t>에는 반드시 객체처럼 속성명과 속성값을 대입해야 합니다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exports</a:t>
            </a:r>
            <a:r>
              <a:rPr lang="ko-KR" altLang="en-US"/>
              <a:t>에 다른 값을 대입하면 객체의 참조 관계가 끊겨 더 이상 모듈로 기능하지 않습니다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exports</a:t>
            </a:r>
            <a:r>
              <a:rPr lang="ko-KR" altLang="en-US"/>
              <a:t>를 사용할 때는 객체만 사용할 수 </a:t>
            </a:r>
            <a:r>
              <a:rPr lang="ko-KR" altLang="en-US" smtClean="0"/>
              <a:t>있습니다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exports</a:t>
            </a:r>
            <a:r>
              <a:rPr lang="ko-KR" altLang="en-US"/>
              <a:t>와 </a:t>
            </a:r>
            <a:r>
              <a:rPr lang="en-US" altLang="ko-KR"/>
              <a:t>module.exports</a:t>
            </a:r>
            <a:r>
              <a:rPr lang="ko-KR" altLang="en-US"/>
              <a:t>에는 참조 관계가 있으므로 한 모듈에 </a:t>
            </a:r>
            <a:r>
              <a:rPr lang="en-US" altLang="ko-KR"/>
              <a:t>exports </a:t>
            </a:r>
            <a:r>
              <a:rPr lang="ko-KR" altLang="en-US"/>
              <a:t>객체와 </a:t>
            </a:r>
            <a:r>
              <a:rPr lang="en-US" altLang="ko-KR"/>
              <a:t>module.exports</a:t>
            </a:r>
            <a:r>
              <a:rPr lang="ko-KR" altLang="en-US"/>
              <a:t>를 동시에 사용하지 않는 것이 좋습니다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객체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468421"/>
            <a:ext cx="4152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0" y="733414"/>
            <a:ext cx="113381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process </a:t>
            </a:r>
            <a:r>
              <a:rPr lang="ko-KR" altLang="en-US" b="1" dirty="0" smtClean="0"/>
              <a:t>객체</a:t>
            </a:r>
            <a:endParaRPr lang="en-US" altLang="ko-KR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현재 실행되고 있는 노드 프로세스에 대한 정보를 담고 있습니다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운영체제나 실행 환경별로 다른 동작을 하고 싶을 때 사용합니다</a:t>
            </a:r>
            <a:r>
              <a:rPr lang="en-US" altLang="ko-KR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Node.js</a:t>
            </a:r>
            <a:r>
              <a:rPr lang="ko-KR" altLang="en-US"/>
              <a:t>에만이 </a:t>
            </a:r>
            <a:r>
              <a:rPr lang="ko-KR" altLang="en-US" smtClean="0"/>
              <a:t>존재하</a:t>
            </a:r>
            <a:r>
              <a:rPr lang="ko-KR" altLang="en-US"/>
              <a:t>는</a:t>
            </a:r>
            <a:r>
              <a:rPr lang="ko-KR" altLang="en-US" smtClean="0"/>
              <a:t> 객체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process </a:t>
            </a:r>
            <a:r>
              <a:rPr lang="ko-KR" altLang="en-US" b="1" smtClean="0"/>
              <a:t>객체의 </a:t>
            </a:r>
            <a:r>
              <a:rPr lang="en-US" altLang="ko-KR" smtClean="0"/>
              <a:t>Property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argv</a:t>
            </a:r>
            <a:r>
              <a:rPr lang="en-US" altLang="ko-KR" dirty="0"/>
              <a:t> : </a:t>
            </a:r>
            <a:r>
              <a:rPr lang="ko-KR" altLang="en-US" dirty="0"/>
              <a:t>실행 매개 변수를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env</a:t>
            </a:r>
            <a:r>
              <a:rPr lang="en-US" altLang="ko-KR" dirty="0"/>
              <a:t> : </a:t>
            </a:r>
            <a:r>
              <a:rPr lang="ko-KR" altLang="en-US" dirty="0"/>
              <a:t>컴퓨터 환경과 관련된 정보를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version : Node.js </a:t>
            </a:r>
            <a:r>
              <a:rPr lang="ko-KR" altLang="en-US" dirty="0"/>
              <a:t>버전을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versions : Node.js</a:t>
            </a:r>
            <a:r>
              <a:rPr lang="ko-KR" altLang="en-US" dirty="0"/>
              <a:t>와 종속된 프로그램 버전을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arch : </a:t>
            </a:r>
            <a:r>
              <a:rPr lang="ko-KR" altLang="en-US" dirty="0"/>
              <a:t>프로세서의 아키텍처를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platform : </a:t>
            </a:r>
            <a:r>
              <a:rPr lang="ko-KR" altLang="en-US" dirty="0"/>
              <a:t>플랫폼을 </a:t>
            </a:r>
            <a:r>
              <a:rPr lang="ko-KR" altLang="en-US"/>
              <a:t>나타냅니다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pid - </a:t>
            </a:r>
            <a:r>
              <a:rPr lang="ko-KR" altLang="en-US"/>
              <a:t>현재 프로세스의 아이디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execpath - </a:t>
            </a:r>
            <a:r>
              <a:rPr lang="ko-KR" altLang="en-US"/>
              <a:t>노드의 경로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process </a:t>
            </a:r>
            <a:r>
              <a:rPr lang="ko-KR" altLang="en-US" b="1"/>
              <a:t>객체의 </a:t>
            </a:r>
            <a:r>
              <a:rPr lang="en-US" altLang="ko-KR" smtClean="0"/>
              <a:t>Method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exit([</a:t>
            </a:r>
            <a:r>
              <a:rPr lang="en-US" altLang="ko-KR" dirty="0" err="1"/>
              <a:t>exitCode</a:t>
            </a:r>
            <a:r>
              <a:rPr lang="en-US" altLang="ko-KR" dirty="0"/>
              <a:t> = 0]) : </a:t>
            </a:r>
            <a:r>
              <a:rPr lang="ko-KR" altLang="en-US" dirty="0"/>
              <a:t>프로그램을 종료합니다</a:t>
            </a:r>
            <a:r>
              <a:rPr lang="en-US" altLang="ko-KR" dirty="0"/>
              <a:t>. (</a:t>
            </a:r>
            <a:r>
              <a:rPr lang="ko-KR" altLang="en-US" dirty="0"/>
              <a:t>매개변수 생략가능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memoryUsage</a:t>
            </a:r>
            <a:r>
              <a:rPr lang="en-US" altLang="ko-KR" dirty="0"/>
              <a:t>() : </a:t>
            </a:r>
            <a:r>
              <a:rPr lang="ko-KR" altLang="en-US" dirty="0"/>
              <a:t>메모리 사용 정보 객체를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uptime() : </a:t>
            </a:r>
            <a:r>
              <a:rPr lang="ko-KR" altLang="en-US" dirty="0"/>
              <a:t>현재 프로그램이 실행된 시간을 </a:t>
            </a:r>
            <a:r>
              <a:rPr lang="ko-KR" altLang="en-US" err="1"/>
              <a:t>리턴합니다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cwd() - </a:t>
            </a:r>
            <a:r>
              <a:rPr lang="ko-KR" altLang="en-US"/>
              <a:t>현재 프로세스가 실행되는 위치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cpuUsage() - </a:t>
            </a:r>
            <a:r>
              <a:rPr lang="ko-KR" altLang="en-US"/>
              <a:t>현재 </a:t>
            </a:r>
            <a:r>
              <a:rPr lang="en-US" altLang="ko-KR"/>
              <a:t>cpu </a:t>
            </a:r>
            <a:r>
              <a:rPr lang="ko-KR" altLang="en-US"/>
              <a:t>사용량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Nodejs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95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4375" y="1378387"/>
            <a:ext cx="6419850" cy="4495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 </a:t>
            </a:r>
            <a:r>
              <a:rPr lang="en-US" altLang="ko-KR" sz="1600" dirty="0" err="1">
                <a:solidFill>
                  <a:schemeClr val="tx1"/>
                </a:solidFill>
              </a:rPr>
              <a:t>process.argv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process.argv.forEach</a:t>
            </a:r>
            <a:r>
              <a:rPr lang="en-US" altLang="ko-KR" sz="1600" dirty="0">
                <a:solidFill>
                  <a:schemeClr val="tx1"/>
                </a:solidFill>
              </a:rPr>
              <a:t>(function (item, index)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console.log(index + ' : ' + </a:t>
            </a:r>
            <a:r>
              <a:rPr lang="en-US" altLang="ko-KR" sz="1600" dirty="0" err="1">
                <a:solidFill>
                  <a:schemeClr val="tx1"/>
                </a:solidFill>
              </a:rPr>
              <a:t>typeof</a:t>
            </a:r>
            <a:r>
              <a:rPr lang="en-US" altLang="ko-KR" sz="1600" dirty="0">
                <a:solidFill>
                  <a:schemeClr val="tx1"/>
                </a:solidFill>
              </a:rPr>
              <a:t>(item) + ' : ', item);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// </a:t>
            </a:r>
            <a:r>
              <a:rPr lang="ko-KR" altLang="en-US" sz="1600" dirty="0">
                <a:solidFill>
                  <a:schemeClr val="tx1"/>
                </a:solidFill>
              </a:rPr>
              <a:t>실행 매개 변수에 </a:t>
            </a:r>
            <a:r>
              <a:rPr lang="en-US" altLang="ko-KR" sz="1600" dirty="0">
                <a:solidFill>
                  <a:schemeClr val="tx1"/>
                </a:solidFill>
              </a:rPr>
              <a:t>--exit</a:t>
            </a:r>
            <a:r>
              <a:rPr lang="ko-KR" altLang="en-US" sz="1600" dirty="0">
                <a:solidFill>
                  <a:schemeClr val="tx1"/>
                </a:solidFill>
              </a:rPr>
              <a:t>가 있을 때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if (item == '--exit')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다음 실행 매개 변수를 얻습니다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exitTime</a:t>
            </a:r>
            <a:r>
              <a:rPr lang="en-US" altLang="ko-KR" sz="1600" dirty="0">
                <a:solidFill>
                  <a:schemeClr val="tx1"/>
                </a:solidFill>
              </a:rPr>
              <a:t> = Number(</a:t>
            </a:r>
            <a:r>
              <a:rPr lang="en-US" altLang="ko-KR" sz="1600" dirty="0" err="1">
                <a:solidFill>
                  <a:schemeClr val="tx1"/>
                </a:solidFill>
              </a:rPr>
              <a:t>process.argv</a:t>
            </a:r>
            <a:r>
              <a:rPr lang="en-US" altLang="ko-KR" sz="1600" dirty="0">
                <a:solidFill>
                  <a:schemeClr val="tx1"/>
                </a:solidFill>
              </a:rPr>
              <a:t>[index + 1]);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// </a:t>
            </a:r>
            <a:r>
              <a:rPr lang="ko-KR" altLang="en-US" sz="1600" dirty="0">
                <a:solidFill>
                  <a:schemeClr val="tx1"/>
                </a:solidFill>
              </a:rPr>
              <a:t>일정 시간 후 프로그램을 종료합니다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</a:t>
            </a:r>
            <a:r>
              <a:rPr lang="en-US" altLang="ko-KR" sz="1600" dirty="0" err="1">
                <a:solidFill>
                  <a:schemeClr val="tx1"/>
                </a:solidFill>
              </a:rPr>
              <a:t>setTimeout</a:t>
            </a:r>
            <a:r>
              <a:rPr lang="en-US" altLang="ko-KR" sz="1600" dirty="0">
                <a:solidFill>
                  <a:schemeClr val="tx1"/>
                </a:solidFill>
              </a:rPr>
              <a:t>(function()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</a:rPr>
              <a:t>process.exit</a:t>
            </a:r>
            <a:r>
              <a:rPr lang="en-US" altLang="ko-KR" sz="16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   }, </a:t>
            </a:r>
            <a:r>
              <a:rPr lang="en-US" altLang="ko-KR" sz="1600" dirty="0" err="1">
                <a:solidFill>
                  <a:schemeClr val="tx1"/>
                </a:solidFill>
              </a:rPr>
              <a:t>exitTime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}); 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//</a:t>
            </a:r>
            <a:r>
              <a:rPr lang="ko-KR" altLang="en-US" sz="1600" smtClean="0">
                <a:solidFill>
                  <a:schemeClr val="tx1"/>
                </a:solidFill>
              </a:rPr>
              <a:t>실행방법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r>
              <a:rPr lang="en-US" altLang="ko-KR" sz="1600" smtClean="0">
                <a:solidFill>
                  <a:schemeClr val="tx1"/>
                </a:solidFill>
              </a:rPr>
              <a:t>$ node 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process.argv</a:t>
            </a:r>
            <a:r>
              <a:rPr lang="en-US" altLang="ko-KR" sz="1600" dirty="0" smtClean="0">
                <a:solidFill>
                  <a:schemeClr val="tx1"/>
                </a:solidFill>
              </a:rPr>
              <a:t>  --exit 10000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Nodejs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809625"/>
            <a:ext cx="687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 process </a:t>
            </a:r>
            <a:r>
              <a:rPr lang="ko-KR" altLang="en-US" b="1" smtClean="0"/>
              <a:t>객체 실습</a:t>
            </a:r>
            <a:endParaRPr lang="en-US" altLang="ko-KR" b="1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3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9446" y="1900127"/>
            <a:ext cx="6419850" cy="79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const secretId = process.env.SECRET_ID;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secretCode = process.env.SECRET_CODE;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Nodejs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809625"/>
            <a:ext cx="99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process.env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process.env</a:t>
            </a:r>
            <a:r>
              <a:rPr lang="ko-KR" altLang="en-US"/>
              <a:t>는 서비스의 중요한 키를 저장하는 공간으로도 사용됩니다</a:t>
            </a:r>
            <a:r>
              <a:rPr lang="en-US" altLang="ko-KR"/>
              <a:t>. 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중요한 비밀번호는 다음과 같이 </a:t>
            </a:r>
            <a:r>
              <a:rPr lang="en-US" altLang="ko-KR"/>
              <a:t>process.env</a:t>
            </a:r>
            <a:r>
              <a:rPr lang="ko-KR" altLang="en-US"/>
              <a:t>의 속성으로 대체합니다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40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7021" y="2667000"/>
            <a:ext cx="4985496" cy="2876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//nextTick.js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setImmediate</a:t>
            </a:r>
            <a:r>
              <a:rPr lang="en-US" altLang="ko-KR" sz="1600">
                <a:solidFill>
                  <a:schemeClr val="tx1"/>
                </a:solidFill>
              </a:rPr>
              <a:t>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console.log('immediate');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process.nextTick(()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console.log('nextTick');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setTimeout(()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console.log('timeout');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0);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Promise.resolve().then(() =&gt; console.log('promise'));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Nodejs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809625"/>
            <a:ext cx="1123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process.nextTick(</a:t>
            </a:r>
            <a:r>
              <a:rPr lang="ko-KR" altLang="en-US" b="1"/>
              <a:t>콜백</a:t>
            </a:r>
            <a:r>
              <a:rPr lang="en-US" altLang="ko-KR" b="1" smtClean="0"/>
              <a:t>)</a:t>
            </a:r>
            <a:endParaRPr lang="en-US" altLang="ko-KR" b="1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이벤트 루프가 다른 콜백 함수들보다 </a:t>
            </a:r>
            <a:r>
              <a:rPr lang="en-US" altLang="ko-KR"/>
              <a:t>nextTick</a:t>
            </a:r>
            <a:r>
              <a:rPr lang="ko-KR" altLang="en-US"/>
              <a:t>의 콜백 함수를 우선으로 처리하도록 만듭니다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process.nextTick</a:t>
            </a:r>
            <a:r>
              <a:rPr lang="ko-KR" altLang="en-US"/>
              <a:t>으로 받은 콜백 함수나 </a:t>
            </a:r>
            <a:r>
              <a:rPr lang="en-US" altLang="ko-KR"/>
              <a:t>resolve</a:t>
            </a:r>
            <a:r>
              <a:rPr lang="ko-KR" altLang="en-US"/>
              <a:t>된 </a:t>
            </a:r>
            <a:r>
              <a:rPr lang="en-US" altLang="ko-KR"/>
              <a:t>Promise</a:t>
            </a:r>
            <a:r>
              <a:rPr lang="ko-KR" altLang="en-US"/>
              <a:t>는 다른 이벤트 루프에서 대기하는 콜백 함수보다도 먼저 실행됩니다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Microtask</a:t>
            </a:r>
            <a:r>
              <a:rPr lang="ko-KR" altLang="en-US"/>
              <a:t>를 재귀 호출하게 되면 이벤트 루프는 다른 콜백 함수보다 </a:t>
            </a:r>
            <a:r>
              <a:rPr lang="en-US" altLang="ko-KR"/>
              <a:t>Microtask</a:t>
            </a:r>
            <a:r>
              <a:rPr lang="ko-KR" altLang="en-US"/>
              <a:t>를 우선하여 처리하므로 콜백 함수들이 실행되지 않을 수도 있습니다</a:t>
            </a:r>
            <a:r>
              <a:rPr lang="en-US" altLang="ko-KR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7021" y="5829299"/>
            <a:ext cx="4985496" cy="3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nextTick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435293"/>
            <a:ext cx="4419600" cy="42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91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56121" y="2739875"/>
            <a:ext cx="4985496" cy="2876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//exit.js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let i =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setInterval(() =&gt;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if (i === 5) 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console.log('</a:t>
            </a:r>
            <a:r>
              <a:rPr lang="ko-KR" altLang="en-US" sz="1600">
                <a:solidFill>
                  <a:schemeClr val="tx1"/>
                </a:solidFill>
              </a:rPr>
              <a:t>종료</a:t>
            </a:r>
            <a:r>
              <a:rPr lang="en-US" altLang="ko-KR" sz="1600">
                <a:solidFill>
                  <a:schemeClr val="tx1"/>
                </a:solidFill>
              </a:rPr>
              <a:t>!');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process.exit();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console.log(i);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i += 1;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}, 1000</a:t>
            </a:r>
            <a:r>
              <a:rPr lang="en-US" altLang="ko-KR" sz="1600" smtClean="0">
                <a:solidFill>
                  <a:schemeClr val="tx1"/>
                </a:solidFill>
              </a:rPr>
              <a:t>);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Nodejs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809625"/>
            <a:ext cx="1123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process.exit(</a:t>
            </a:r>
            <a:r>
              <a:rPr lang="ko-KR" altLang="en-US" b="1"/>
              <a:t>코드</a:t>
            </a:r>
            <a:r>
              <a:rPr lang="en-US" altLang="ko-KR" b="1" smtClean="0"/>
              <a:t>)</a:t>
            </a:r>
            <a:endParaRPr lang="en-US" altLang="ko-KR" b="1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실행 중인 노드 프로세스를 </a:t>
            </a:r>
            <a:r>
              <a:rPr lang="ko-KR" altLang="en-US" smtClean="0"/>
              <a:t>종료합니다</a:t>
            </a:r>
            <a:endParaRPr lang="en-US" altLang="ko-KR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서버에 이 함수를 사용하면 서버가 멈추므로 서버에는 거의 사용하지 않습니다</a:t>
            </a:r>
            <a:r>
              <a:rPr lang="en-US" altLang="ko-KR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서버 외의 독립적인 프로그램에서는 수동으로 노드를 멈추게 하기 위해 사용합니다</a:t>
            </a:r>
            <a:r>
              <a:rPr lang="en-US" altLang="ko-KR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/>
              <a:t>process.exit </a:t>
            </a:r>
            <a:r>
              <a:rPr lang="ko-KR" altLang="en-US"/>
              <a:t>메서드는 인자로 코드 번호  </a:t>
            </a:r>
            <a:r>
              <a:rPr lang="en-US" altLang="ko-KR"/>
              <a:t>0</a:t>
            </a:r>
            <a:r>
              <a:rPr lang="ko-KR" altLang="en-US"/>
              <a:t>이면 정상 종료를 뜻하고</a:t>
            </a:r>
            <a:r>
              <a:rPr lang="en-US" altLang="ko-KR"/>
              <a:t>, 1</a:t>
            </a:r>
            <a:r>
              <a:rPr lang="ko-KR" altLang="en-US"/>
              <a:t>을 주면 비정상 종료를 뜻합니다</a:t>
            </a:r>
            <a:r>
              <a:rPr lang="en-US" altLang="ko-KR"/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56121" y="5800724"/>
            <a:ext cx="4985496" cy="3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exit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57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mtClean="0"/>
              <a:t> Node built-in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노드의 모듈들은 노드 버전마다 차이가 있습니다</a:t>
            </a:r>
            <a:r>
              <a:rPr lang="en-US" altLang="ko-KR"/>
              <a:t>.</a:t>
            </a:r>
            <a:endParaRPr lang="en-US" altLang="ko-KR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/>
              <a:t>Node </a:t>
            </a:r>
            <a:r>
              <a:rPr lang="ko-KR" altLang="en-US" b="1" smtClean="0"/>
              <a:t>내장 모듈 </a:t>
            </a:r>
            <a:r>
              <a:rPr lang="ko-KR" altLang="en-US" b="1" dirty="0" smtClean="0"/>
              <a:t>이해와 활용</a:t>
            </a:r>
            <a:endParaRPr lang="ko-KR" altLang="en-US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684064"/>
              </p:ext>
            </p:extLst>
          </p:nvPr>
        </p:nvGraphicFramePr>
        <p:xfrm>
          <a:off x="960966" y="1601458"/>
          <a:ext cx="8128000" cy="48209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16844"/>
                <a:gridCol w="67111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module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description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assert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Provides a set of assertion tests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buffer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To handle binary data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cluster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split a single Node process into multiple processes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crypto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OpenSSL cryptographic functions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dns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do DNS lookups and name resolution functions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events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events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fs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the file system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http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make Node.js act as an HTTP server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https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make Node.js act as an HTTPS server.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net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create servers and clients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os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information about the operation system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path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file paths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6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391" y="733414"/>
            <a:ext cx="1144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en-US" altLang="ko-KR" b="1" dirty="0"/>
              <a:t>built-in Module</a:t>
            </a:r>
            <a:endParaRPr lang="en-US" altLang="ko-KR" b="1" dirty="0" smtClean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 smtClean="0"/>
              <a:t>이해와 활용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38060"/>
              </p:ext>
            </p:extLst>
          </p:nvPr>
        </p:nvGraphicFramePr>
        <p:xfrm>
          <a:off x="1102237" y="1337453"/>
          <a:ext cx="9249834" cy="407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20614"/>
                <a:gridCol w="71292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module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description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querystring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URL query strings</a:t>
                      </a:r>
                      <a:endParaRPr lang="ko-KR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readline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readable streams one line at the time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stream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handle streaming data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String decoder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decode buffer objects into strings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timers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do DNS lookups and name resolution functions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tls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execute a function after a given number of milliseconds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url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parse URL strings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util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access utility functions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vm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compile JavaScript code in a virtual machine</a:t>
                      </a:r>
                      <a:endParaRPr lang="en-US" altLang="ko-KR" sz="1800" dirty="0" smtClean="0"/>
                    </a:p>
                  </a:txBody>
                  <a:tcPr/>
                </a:tc>
              </a:tr>
              <a:tr h="357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zlib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compress or decompress files</a:t>
                      </a:r>
                      <a:endParaRPr lang="en-US" altLang="ko-KR" sz="1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7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184731" y="158692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>
                <a:latin typeface="+mn-ea"/>
              </a:rPr>
              <a:t>Node.js 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32" y="866073"/>
            <a:ext cx="11656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자바스크립트 런타임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런타임 </a:t>
            </a:r>
            <a:r>
              <a:rPr lang="en-US" altLang="ko-KR"/>
              <a:t>: </a:t>
            </a:r>
            <a:r>
              <a:rPr lang="ko-KR" altLang="en-US"/>
              <a:t>특정 언어로 만든 프로그램들을 실행할 수 있는 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노드는 인터넷 브라우저 위에서만 실행되었던 자바스크립트 프로그램을 컴퓨터에서 실행할 수 있게 해줍니다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/>
              <a:t>노드는 </a:t>
            </a:r>
            <a:r>
              <a:rPr lang="en-US" altLang="ko-KR"/>
              <a:t>V8</a:t>
            </a:r>
            <a:r>
              <a:rPr lang="ko-KR" altLang="en-US"/>
              <a:t>과 더블어 </a:t>
            </a:r>
            <a:r>
              <a:rPr lang="en-US" altLang="ko-KR"/>
              <a:t>libuv</a:t>
            </a:r>
            <a:r>
              <a:rPr lang="ko-KR" altLang="en-US"/>
              <a:t>라는 라이브러리</a:t>
            </a:r>
            <a:r>
              <a:rPr lang="en-US" altLang="ko-KR"/>
              <a:t>(C, C++</a:t>
            </a:r>
            <a:r>
              <a:rPr lang="ko-KR" altLang="en-US"/>
              <a:t>로 구현</a:t>
            </a:r>
            <a:r>
              <a:rPr lang="en-US" altLang="ko-KR"/>
              <a:t>)</a:t>
            </a:r>
            <a:r>
              <a:rPr lang="ko-KR" altLang="en-US"/>
              <a:t>를 사용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85" y="2940628"/>
            <a:ext cx="2924175" cy="2362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132" y="2751666"/>
            <a:ext cx="4658014" cy="34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1" y="842502"/>
            <a:ext cx="1143335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기본 내장  </a:t>
            </a:r>
            <a:r>
              <a:rPr lang="en-US" altLang="ko-KR" b="1" dirty="0" smtClean="0"/>
              <a:t>Module - </a:t>
            </a:r>
            <a:r>
              <a:rPr lang="en-US" altLang="ko-KR" b="1" dirty="0" err="1" smtClean="0"/>
              <a:t>os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os </a:t>
            </a:r>
            <a:r>
              <a:rPr lang="ko-KR" altLang="en-US">
                <a:latin typeface="맑은 고딕" panose="020B0503020000020004" pitchFamily="50" charset="-127"/>
              </a:rPr>
              <a:t>모듈에 운영체제의 정보가 담겨 있어 정보를 가져올 수 있습니다</a:t>
            </a:r>
            <a:r>
              <a:rPr lang="en-US" altLang="ko-KR" smtClean="0">
                <a:latin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loadavg</a:t>
            </a:r>
            <a:r>
              <a:rPr lang="en-US" altLang="ko-KR" dirty="0">
                <a:latin typeface="맑은 고딕" panose="020B0503020000020004" pitchFamily="50" charset="-127"/>
              </a:rPr>
              <a:t>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getNetworkInterfaces()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os.arch(): process.arch</a:t>
            </a:r>
            <a:r>
              <a:rPr lang="ko-KR" altLang="en-US" sz="1600">
                <a:latin typeface="맑은 고딕" panose="020B0503020000020004" pitchFamily="50" charset="-127"/>
              </a:rPr>
              <a:t>와 동일합니다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os.platform(): process.platform</a:t>
            </a:r>
            <a:r>
              <a:rPr lang="ko-KR" altLang="en-US" sz="1600">
                <a:latin typeface="맑은 고딕" panose="020B0503020000020004" pitchFamily="50" charset="-127"/>
              </a:rPr>
              <a:t>과 동일합니다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os.type(): </a:t>
            </a:r>
            <a:r>
              <a:rPr lang="ko-KR" altLang="en-US" sz="1600">
                <a:latin typeface="맑은 고딕" panose="020B0503020000020004" pitchFamily="50" charset="-127"/>
              </a:rPr>
              <a:t>운영체제의 종류를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os.uptime(): </a:t>
            </a:r>
            <a:r>
              <a:rPr lang="ko-KR" altLang="en-US" sz="1600">
                <a:latin typeface="맑은 고딕" panose="020B0503020000020004" pitchFamily="50" charset="-127"/>
              </a:rPr>
              <a:t>운영체제 부팅 이후 흐른 시간</a:t>
            </a:r>
            <a:r>
              <a:rPr lang="en-US" altLang="ko-KR" sz="1600">
                <a:latin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</a:rPr>
              <a:t>초</a:t>
            </a:r>
            <a:r>
              <a:rPr lang="en-US" altLang="ko-KR" sz="1600">
                <a:latin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</a:rPr>
              <a:t>을 보여줍니다</a:t>
            </a:r>
            <a:r>
              <a:rPr lang="en-US" altLang="ko-KR" sz="1600">
                <a:latin typeface="맑은 고딕" panose="020B0503020000020004" pitchFamily="50" charset="-127"/>
              </a:rPr>
              <a:t>. process.uptime()</a:t>
            </a:r>
            <a:r>
              <a:rPr lang="ko-KR" altLang="en-US" sz="1600">
                <a:latin typeface="맑은 고딕" panose="020B0503020000020004" pitchFamily="50" charset="-127"/>
              </a:rPr>
              <a:t>은 노드의 실행 시간이었습니다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os.hostname(): </a:t>
            </a:r>
            <a:r>
              <a:rPr lang="ko-KR" altLang="en-US" sz="1600">
                <a:latin typeface="맑은 고딕" panose="020B0503020000020004" pitchFamily="50" charset="-127"/>
              </a:rPr>
              <a:t>컴퓨터의 이름을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os.release(): </a:t>
            </a:r>
            <a:r>
              <a:rPr lang="ko-KR" altLang="en-US" sz="1600">
                <a:latin typeface="맑은 고딕" panose="020B0503020000020004" pitchFamily="50" charset="-127"/>
              </a:rPr>
              <a:t>운영체제의 버전을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os.homedir(): </a:t>
            </a:r>
            <a:r>
              <a:rPr lang="ko-KR" altLang="en-US" sz="1600">
                <a:latin typeface="맑은 고딕" panose="020B0503020000020004" pitchFamily="50" charset="-127"/>
              </a:rPr>
              <a:t>홈 디렉터리 경로를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os.tmpdir(): </a:t>
            </a:r>
            <a:r>
              <a:rPr lang="ko-KR" altLang="en-US" sz="1600">
                <a:latin typeface="맑은 고딕" panose="020B0503020000020004" pitchFamily="50" charset="-127"/>
              </a:rPr>
              <a:t>임시 파일 저장 경로를 보여줍니다</a:t>
            </a:r>
            <a:r>
              <a:rPr lang="en-US" altLang="ko-KR" sz="1600" smtClean="0">
                <a:latin typeface="맑은 고딕" panose="020B0503020000020004" pitchFamily="50" charset="-127"/>
              </a:rPr>
              <a:t>.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맑은 고딕" panose="020B0503020000020004" pitchFamily="50" charset="-127"/>
              </a:rPr>
              <a:t>os.cpus</a:t>
            </a:r>
            <a:r>
              <a:rPr lang="en-US" altLang="ko-KR" sz="1600">
                <a:latin typeface="맑은 고딕" panose="020B0503020000020004" pitchFamily="50" charset="-127"/>
              </a:rPr>
              <a:t>(): </a:t>
            </a:r>
            <a:r>
              <a:rPr lang="ko-KR" altLang="en-US" sz="1600">
                <a:latin typeface="맑은 고딕" panose="020B0503020000020004" pitchFamily="50" charset="-127"/>
              </a:rPr>
              <a:t>컴퓨터의 코어 정보를 보여줍니다</a:t>
            </a:r>
            <a:r>
              <a:rPr lang="en-US" altLang="ko-KR" sz="1600" smtClean="0">
                <a:latin typeface="맑은 고딕" panose="020B0503020000020004" pitchFamily="50" charset="-127"/>
              </a:rPr>
              <a:t>.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맑은 고딕" panose="020B0503020000020004" pitchFamily="50" charset="-127"/>
              </a:rPr>
              <a:t>os.freemem</a:t>
            </a:r>
            <a:r>
              <a:rPr lang="en-US" altLang="ko-KR" sz="1600">
                <a:latin typeface="맑은 고딕" panose="020B0503020000020004" pitchFamily="50" charset="-127"/>
              </a:rPr>
              <a:t>(): </a:t>
            </a:r>
            <a:r>
              <a:rPr lang="ko-KR" altLang="en-US" sz="1600">
                <a:latin typeface="맑은 고딕" panose="020B0503020000020004" pitchFamily="50" charset="-127"/>
              </a:rPr>
              <a:t>사용 가능한 메모리</a:t>
            </a:r>
            <a:r>
              <a:rPr lang="en-US" altLang="ko-KR" sz="1600">
                <a:latin typeface="맑은 고딕" panose="020B0503020000020004" pitchFamily="50" charset="-127"/>
              </a:rPr>
              <a:t>(RAM)</a:t>
            </a:r>
            <a:r>
              <a:rPr lang="ko-KR" altLang="en-US" sz="1600">
                <a:latin typeface="맑은 고딕" panose="020B0503020000020004" pitchFamily="50" charset="-127"/>
              </a:rPr>
              <a:t>를 보여줍니다</a:t>
            </a:r>
            <a:r>
              <a:rPr lang="en-US" altLang="ko-KR" sz="1600" smtClean="0">
                <a:latin typeface="맑은 고딕" panose="020B0503020000020004" pitchFamily="50" charset="-127"/>
              </a:rPr>
              <a:t>.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맑은 고딕" panose="020B0503020000020004" pitchFamily="50" charset="-127"/>
              </a:rPr>
              <a:t>os.totalmem</a:t>
            </a:r>
            <a:r>
              <a:rPr lang="en-US" altLang="ko-KR" sz="1600">
                <a:latin typeface="맑은 고딕" panose="020B0503020000020004" pitchFamily="50" charset="-127"/>
              </a:rPr>
              <a:t>(): </a:t>
            </a:r>
            <a:r>
              <a:rPr lang="ko-KR" altLang="en-US" sz="1600">
                <a:latin typeface="맑은 고딕" panose="020B0503020000020004" pitchFamily="50" charset="-127"/>
              </a:rPr>
              <a:t>전체 메모리 용량을 보여줍니다</a:t>
            </a:r>
            <a:r>
              <a:rPr lang="en-US" altLang="ko-KR" sz="1600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os.cpus().length</a:t>
            </a:r>
            <a:r>
              <a:rPr lang="ko-KR" altLang="en-US" sz="1600">
                <a:latin typeface="맑은 고딕" panose="020B0503020000020004" pitchFamily="50" charset="-127"/>
              </a:rPr>
              <a:t>를 하면 코어의 개수가 숫자로 나옵니다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</a:rPr>
              <a:t>노드는 싱글 스레드라 코어가 몇 개이든 대부분의 경우 코어를 하나밖에 사용하지 않습니다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cluster </a:t>
            </a:r>
            <a:r>
              <a:rPr lang="ko-KR" altLang="en-US" sz="1600">
                <a:latin typeface="맑은 고딕" panose="020B0503020000020004" pitchFamily="50" charset="-127"/>
              </a:rPr>
              <a:t>모듈을 사용하는 경우 코어 개수에 맞춰서 프로세스를 늘릴 수 </a:t>
            </a:r>
            <a:r>
              <a:rPr lang="ko-KR" altLang="en-US" sz="1600" smtClean="0">
                <a:latin typeface="맑은 고딕" panose="020B0503020000020004" pitchFamily="50" charset="-127"/>
              </a:rPr>
              <a:t>있습니다</a:t>
            </a:r>
            <a:endParaRPr lang="en-US" altLang="ko-KR" sz="1600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os.constants </a:t>
            </a:r>
            <a:r>
              <a:rPr lang="ko-KR" altLang="en-US" sz="1600">
                <a:latin typeface="맑은 고딕" panose="020B0503020000020004" pitchFamily="50" charset="-127"/>
              </a:rPr>
              <a:t>객체 </a:t>
            </a:r>
            <a:r>
              <a:rPr lang="en-US" altLang="ko-KR" sz="1600">
                <a:latin typeface="맑은 고딕" panose="020B0503020000020004" pitchFamily="50" charset="-127"/>
              </a:rPr>
              <a:t>-  </a:t>
            </a:r>
            <a:r>
              <a:rPr lang="ko-KR" altLang="en-US" sz="1600">
                <a:latin typeface="맑은 고딕" panose="020B0503020000020004" pitchFamily="50" charset="-127"/>
              </a:rPr>
              <a:t>각종 에러와 신호에 대한 정보가 담겨 있습니다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에러가 발생했을 때</a:t>
            </a:r>
            <a:r>
              <a:rPr lang="en-US" altLang="ko-KR" sz="1600">
                <a:latin typeface="맑은 고딕" panose="020B0503020000020004" pitchFamily="50" charset="-127"/>
              </a:rPr>
              <a:t>, EADDRINUSE</a:t>
            </a:r>
            <a:r>
              <a:rPr lang="ko-KR" altLang="en-US" sz="1600">
                <a:latin typeface="맑은 고딕" panose="020B0503020000020004" pitchFamily="50" charset="-127"/>
              </a:rPr>
              <a:t>나 </a:t>
            </a:r>
            <a:r>
              <a:rPr lang="en-US" altLang="ko-KR" sz="1600">
                <a:latin typeface="맑은 고딕" panose="020B0503020000020004" pitchFamily="50" charset="-127"/>
              </a:rPr>
              <a:t>ECONNRESET </a:t>
            </a:r>
            <a:r>
              <a:rPr lang="ko-KR" altLang="en-US" sz="1600">
                <a:latin typeface="맑은 고딕" panose="020B0503020000020004" pitchFamily="50" charset="-127"/>
              </a:rPr>
              <a:t>같은 에러 코드를 함께 보여줍니다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os </a:t>
            </a:r>
            <a:r>
              <a:rPr lang="ko-KR" altLang="en-US" sz="1600">
                <a:latin typeface="맑은 고딕" panose="020B0503020000020004" pitchFamily="50" charset="-127"/>
              </a:rPr>
              <a:t>모듈은 주로 컴퓨터 내부 자원에 빈번하게 접근하는 경우 사용됩니다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0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2" y="842502"/>
            <a:ext cx="93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기본 내장  </a:t>
            </a:r>
            <a:r>
              <a:rPr lang="en-US" altLang="ko-KR" b="1" smtClean="0"/>
              <a:t>Module – os </a:t>
            </a:r>
            <a:r>
              <a:rPr lang="ko-KR" altLang="en-US" b="1" smtClean="0"/>
              <a:t>모듈 코드 예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3425" y="1351865"/>
            <a:ext cx="6600825" cy="4448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//os.js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os = require('os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운영체제 정보</a:t>
            </a:r>
            <a:r>
              <a:rPr lang="en-US" altLang="ko-KR" sz="1600">
                <a:solidFill>
                  <a:schemeClr val="tx1"/>
                </a:solidFill>
              </a:rPr>
              <a:t>---------------------------------');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console.log('os.arch():', os.arch());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console.log('os.platform():', os.platform());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console.log('os.type():', os.type());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console.log('os.uptime():', os.uptime());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console.log('os.hostname():', os.hostname());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console.log('os.release():', os.release</a:t>
            </a:r>
            <a:r>
              <a:rPr lang="en-US" altLang="ko-KR" sz="1600" smtClean="0">
                <a:solidFill>
                  <a:schemeClr val="tx1"/>
                </a:solidFill>
              </a:rPr>
              <a:t>());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경로</a:t>
            </a:r>
            <a:r>
              <a:rPr lang="en-US" altLang="ko-KR" sz="1600">
                <a:solidFill>
                  <a:schemeClr val="tx1"/>
                </a:solidFill>
              </a:rPr>
              <a:t>---------------------------------');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console.log('os.homedir():', os.homedir());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console.log('os.tmpdir():', os.tmpdir</a:t>
            </a:r>
            <a:r>
              <a:rPr lang="en-US" altLang="ko-KR" sz="1600" smtClean="0">
                <a:solidFill>
                  <a:schemeClr val="tx1"/>
                </a:solidFill>
              </a:rPr>
              <a:t>());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console.log('cpu </a:t>
            </a:r>
            <a:r>
              <a:rPr lang="ko-KR" altLang="en-US" sz="1600">
                <a:solidFill>
                  <a:schemeClr val="tx1"/>
                </a:solidFill>
              </a:rPr>
              <a:t>정보</a:t>
            </a:r>
            <a:r>
              <a:rPr lang="en-US" altLang="ko-KR" sz="1600">
                <a:solidFill>
                  <a:schemeClr val="tx1"/>
                </a:solidFill>
              </a:rPr>
              <a:t>---------------------------------');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console.log('os.cpus():', os.cpus());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console.log('os.cpus().length:', os.cpus().length</a:t>
            </a:r>
            <a:r>
              <a:rPr lang="en-US" altLang="ko-KR" sz="1600" smtClean="0">
                <a:solidFill>
                  <a:schemeClr val="tx1"/>
                </a:solidFill>
              </a:rPr>
              <a:t>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</a:t>
            </a:r>
            <a:r>
              <a:rPr lang="ko-KR" altLang="en-US" sz="1600">
                <a:solidFill>
                  <a:schemeClr val="tx1"/>
                </a:solidFill>
              </a:rPr>
              <a:t>메모리 정보</a:t>
            </a:r>
            <a:r>
              <a:rPr lang="en-US" altLang="ko-KR" sz="1600">
                <a:solidFill>
                  <a:schemeClr val="tx1"/>
                </a:solidFill>
              </a:rPr>
              <a:t>---------------------------------');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console.log('os.freemem():', os.freemem());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console.log('os.totalmem():', os.totalmem());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3425" y="6030900"/>
            <a:ext cx="4985496" cy="3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</a:t>
            </a:r>
            <a:r>
              <a:rPr lang="en-US" altLang="ko-KR" sz="1600" smtClean="0">
                <a:solidFill>
                  <a:schemeClr val="tx1"/>
                </a:solidFill>
              </a:rPr>
              <a:t>os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16" y="805864"/>
            <a:ext cx="115952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기본 내장  </a:t>
            </a:r>
            <a:r>
              <a:rPr lang="en-US" altLang="ko-KR" b="1" smtClean="0"/>
              <a:t>Module </a:t>
            </a:r>
            <a:r>
              <a:rPr lang="en-US" altLang="ko-KR" b="1"/>
              <a:t>– </a:t>
            </a:r>
            <a:r>
              <a:rPr lang="en-US" altLang="ko-KR" b="1" smtClean="0"/>
              <a:t>path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</a:rPr>
              <a:t>운영체제별로 경로 구분자가 다르기 때문에 폴더와 파일의 경로를 쉽게 조작하도록 도와주는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latin typeface="맑은 고딕" panose="020B0503020000020004" pitchFamily="50" charset="-127"/>
              </a:rPr>
              <a:t>파일 경로에서 파일명이나 확장자만 따로 떼어주는 기능 </a:t>
            </a:r>
            <a:r>
              <a:rPr lang="ko-KR" altLang="en-US" sz="1600" smtClean="0">
                <a:latin typeface="맑은 고딕" panose="020B0503020000020004" pitchFamily="50" charset="-127"/>
              </a:rPr>
              <a:t>제공</a:t>
            </a:r>
            <a:endParaRPr lang="en-US" altLang="ko-KR" sz="1600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path.sep: </a:t>
            </a:r>
            <a:r>
              <a:rPr lang="ko-KR" altLang="en-US" sz="1600">
                <a:latin typeface="맑은 고딕" panose="020B0503020000020004" pitchFamily="50" charset="-127"/>
              </a:rPr>
              <a:t>경로의 구분자입니다</a:t>
            </a:r>
            <a:r>
              <a:rPr lang="en-US" altLang="ko-KR" sz="1600">
                <a:latin typeface="맑은 고딕" panose="020B0503020000020004" pitchFamily="50" charset="-127"/>
              </a:rPr>
              <a:t>. Windows</a:t>
            </a:r>
            <a:r>
              <a:rPr lang="ko-KR" altLang="en-US" sz="1600">
                <a:latin typeface="맑은 고딕" panose="020B0503020000020004" pitchFamily="50" charset="-127"/>
              </a:rPr>
              <a:t>는 </a:t>
            </a:r>
            <a:r>
              <a:rPr lang="en-US" altLang="ko-KR" sz="1600">
                <a:latin typeface="맑은 고딕" panose="020B0503020000020004" pitchFamily="50" charset="-127"/>
              </a:rPr>
              <a:t>\, POSIX</a:t>
            </a:r>
            <a:r>
              <a:rPr lang="ko-KR" altLang="en-US" sz="1600">
                <a:latin typeface="맑은 고딕" panose="020B0503020000020004" pitchFamily="50" charset="-127"/>
              </a:rPr>
              <a:t>는 </a:t>
            </a:r>
            <a:r>
              <a:rPr lang="en-US" altLang="ko-KR" sz="1600">
                <a:latin typeface="맑은 고딕" panose="020B0503020000020004" pitchFamily="50" charset="-127"/>
              </a:rPr>
              <a:t>/</a:t>
            </a:r>
            <a:r>
              <a:rPr lang="ko-KR" altLang="en-US" sz="1600">
                <a:latin typeface="맑은 고딕" panose="020B0503020000020004" pitchFamily="50" charset="-127"/>
              </a:rPr>
              <a:t>입니다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path.delimiter: </a:t>
            </a:r>
            <a:r>
              <a:rPr lang="ko-KR" altLang="en-US" sz="1600">
                <a:latin typeface="맑은 고딕" panose="020B0503020000020004" pitchFamily="50" charset="-127"/>
              </a:rPr>
              <a:t>환경 변수의 구분자입니다</a:t>
            </a:r>
            <a:r>
              <a:rPr lang="en-US" altLang="ko-KR" sz="1600">
                <a:latin typeface="맑은 고딕" panose="020B0503020000020004" pitchFamily="50" charset="-127"/>
              </a:rPr>
              <a:t>. process.env.PATH</a:t>
            </a:r>
            <a:r>
              <a:rPr lang="ko-KR" altLang="en-US" sz="1600">
                <a:latin typeface="맑은 고딕" panose="020B0503020000020004" pitchFamily="50" charset="-127"/>
              </a:rPr>
              <a:t>를 입력하면 여러 개의 경로가 이 구분자로 구분되어 있습니다</a:t>
            </a:r>
            <a:r>
              <a:rPr lang="en-US" altLang="ko-KR" sz="1600">
                <a:latin typeface="맑은 고딕" panose="020B0503020000020004" pitchFamily="50" charset="-127"/>
              </a:rPr>
              <a:t>. Windows</a:t>
            </a:r>
            <a:r>
              <a:rPr lang="ko-KR" altLang="en-US" sz="1600">
                <a:latin typeface="맑은 고딕" panose="020B0503020000020004" pitchFamily="50" charset="-127"/>
              </a:rPr>
              <a:t>는 세미콜론</a:t>
            </a:r>
            <a:r>
              <a:rPr lang="en-US" altLang="ko-KR" sz="1600">
                <a:latin typeface="맑은 고딕" panose="020B0503020000020004" pitchFamily="50" charset="-127"/>
              </a:rPr>
              <a:t>(;)</a:t>
            </a:r>
            <a:r>
              <a:rPr lang="ko-KR" altLang="en-US" sz="1600">
                <a:latin typeface="맑은 고딕" panose="020B0503020000020004" pitchFamily="50" charset="-127"/>
              </a:rPr>
              <a:t>이고 </a:t>
            </a:r>
            <a:r>
              <a:rPr lang="en-US" altLang="ko-KR" sz="1600">
                <a:latin typeface="맑은 고딕" panose="020B0503020000020004" pitchFamily="50" charset="-127"/>
              </a:rPr>
              <a:t>POSIX</a:t>
            </a:r>
            <a:r>
              <a:rPr lang="ko-KR" altLang="en-US" sz="1600">
                <a:latin typeface="맑은 고딕" panose="020B0503020000020004" pitchFamily="50" charset="-127"/>
              </a:rPr>
              <a:t>는 콜론</a:t>
            </a:r>
            <a:r>
              <a:rPr lang="en-US" altLang="ko-KR" sz="1600">
                <a:latin typeface="맑은 고딕" panose="020B0503020000020004" pitchFamily="50" charset="-127"/>
              </a:rPr>
              <a:t>(:)</a:t>
            </a:r>
            <a:r>
              <a:rPr lang="ko-KR" altLang="en-US" sz="1600">
                <a:latin typeface="맑은 고딕" panose="020B0503020000020004" pitchFamily="50" charset="-127"/>
              </a:rPr>
              <a:t>입니다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path.dirname(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파일이 위치한 폴더 경로를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path.extname(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파일의 확장자를 보여줍니다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맑은 고딕" panose="020B0503020000020004" pitchFamily="50" charset="-127"/>
              </a:rPr>
              <a:t>path.basename</a:t>
            </a:r>
            <a:r>
              <a:rPr lang="en-US" altLang="ko-KR" sz="1600">
                <a:latin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확장자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파일의 이름</a:t>
            </a:r>
            <a:r>
              <a:rPr lang="en-US" altLang="ko-KR" sz="1600">
                <a:latin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</a:rPr>
              <a:t>확장자 포함</a:t>
            </a:r>
            <a:r>
              <a:rPr lang="en-US" altLang="ko-KR" sz="1600">
                <a:latin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</a:rPr>
              <a:t>을 보여줍니다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파일의 이름만 표시하고 싶다면 </a:t>
            </a:r>
            <a:r>
              <a:rPr lang="en-US" altLang="ko-KR" sz="1600">
                <a:latin typeface="맑은 고딕" panose="020B0503020000020004" pitchFamily="50" charset="-127"/>
              </a:rPr>
              <a:t>basename</a:t>
            </a:r>
            <a:r>
              <a:rPr lang="ko-KR" altLang="en-US" sz="1600">
                <a:latin typeface="맑은 고딕" panose="020B0503020000020004" pitchFamily="50" charset="-127"/>
              </a:rPr>
              <a:t>의 두 번째 인자로 파일의 확장자를 넣어주면 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path.parse(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파일 경로를 </a:t>
            </a:r>
            <a:r>
              <a:rPr lang="en-US" altLang="ko-KR" sz="1600">
                <a:latin typeface="맑은 고딕" panose="020B0503020000020004" pitchFamily="50" charset="-127"/>
              </a:rPr>
              <a:t>root, dir, base, ext, name</a:t>
            </a:r>
            <a:r>
              <a:rPr lang="ko-KR" altLang="en-US" sz="1600">
                <a:latin typeface="맑은 고딕" panose="020B0503020000020004" pitchFamily="50" charset="-127"/>
              </a:rPr>
              <a:t>으로 분리합니다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path.format(</a:t>
            </a:r>
            <a:r>
              <a:rPr lang="ko-KR" altLang="en-US" sz="1600">
                <a:latin typeface="맑은 고딕" panose="020B0503020000020004" pitchFamily="50" charset="-127"/>
              </a:rPr>
              <a:t>객체</a:t>
            </a:r>
            <a:r>
              <a:rPr lang="en-US" altLang="ko-KR" sz="1600">
                <a:latin typeface="맑은 고딕" panose="020B0503020000020004" pitchFamily="50" charset="-127"/>
              </a:rPr>
              <a:t>): path.parse()</a:t>
            </a:r>
            <a:r>
              <a:rPr lang="ko-KR" altLang="en-US" sz="1600">
                <a:latin typeface="맑은 고딕" panose="020B0503020000020004" pitchFamily="50" charset="-127"/>
              </a:rPr>
              <a:t>한 객체를 파일 경로로 합칩니다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path.normalize(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): /</a:t>
            </a:r>
            <a:r>
              <a:rPr lang="ko-KR" altLang="en-US" sz="1600">
                <a:latin typeface="맑은 고딕" panose="020B0503020000020004" pitchFamily="50" charset="-127"/>
              </a:rPr>
              <a:t>나 </a:t>
            </a:r>
            <a:r>
              <a:rPr lang="en-US" altLang="ko-KR" sz="1600">
                <a:latin typeface="맑은 고딕" panose="020B0503020000020004" pitchFamily="50" charset="-127"/>
              </a:rPr>
              <a:t>\</a:t>
            </a:r>
            <a:r>
              <a:rPr lang="ko-KR" altLang="en-US" sz="1600">
                <a:latin typeface="맑은 고딕" panose="020B0503020000020004" pitchFamily="50" charset="-127"/>
              </a:rPr>
              <a:t>를 실수로 여러 번 사용했거나 혼용했을 때 정상적인 경로로 변환해줍니다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path.isAbsolute(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파일의 경로가 절대경로인지 상대경로인지 </a:t>
            </a:r>
            <a:r>
              <a:rPr lang="en-US" altLang="ko-KR" sz="1600">
                <a:latin typeface="맑은 고딕" panose="020B0503020000020004" pitchFamily="50" charset="-127"/>
              </a:rPr>
              <a:t>true</a:t>
            </a:r>
            <a:r>
              <a:rPr lang="ko-KR" altLang="en-US" sz="1600">
                <a:latin typeface="맑은 고딕" panose="020B0503020000020004" pitchFamily="50" charset="-127"/>
              </a:rPr>
              <a:t>나 </a:t>
            </a:r>
            <a:r>
              <a:rPr lang="en-US" altLang="ko-KR" sz="1600">
                <a:latin typeface="맑은 고딕" panose="020B0503020000020004" pitchFamily="50" charset="-127"/>
              </a:rPr>
              <a:t>false</a:t>
            </a:r>
            <a:r>
              <a:rPr lang="ko-KR" altLang="en-US" sz="1600">
                <a:latin typeface="맑은 고딕" panose="020B0503020000020004" pitchFamily="50" charset="-127"/>
              </a:rPr>
              <a:t>로 알려줍니다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path.relative(</a:t>
            </a:r>
            <a:r>
              <a:rPr lang="ko-KR" altLang="en-US" sz="1600">
                <a:latin typeface="맑은 고딕" panose="020B0503020000020004" pitchFamily="50" charset="-127"/>
              </a:rPr>
              <a:t>기준경로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비교경로</a:t>
            </a:r>
            <a:r>
              <a:rPr lang="en-US" altLang="ko-KR" sz="1600">
                <a:latin typeface="맑은 고딕" panose="020B0503020000020004" pitchFamily="50" charset="-127"/>
              </a:rPr>
              <a:t>): </a:t>
            </a:r>
            <a:r>
              <a:rPr lang="ko-KR" altLang="en-US" sz="1600">
                <a:latin typeface="맑은 고딕" panose="020B0503020000020004" pitchFamily="50" charset="-127"/>
              </a:rPr>
              <a:t>경로를 두 개 넣으면 첫 번째 경로에서 두 번째 경로로 가는 방법을 알려줍니다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path.join(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, ...): </a:t>
            </a:r>
            <a:r>
              <a:rPr lang="ko-KR" altLang="en-US" sz="1600">
                <a:latin typeface="맑은 고딕" panose="020B0503020000020004" pitchFamily="50" charset="-127"/>
              </a:rPr>
              <a:t>여러 인자를 넣으면 하나의 경로로 합쳐줍니다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상대경로인 </a:t>
            </a:r>
            <a:r>
              <a:rPr lang="en-US" altLang="ko-KR" sz="1600">
                <a:latin typeface="맑은 고딕" panose="020B0503020000020004" pitchFamily="50" charset="-127"/>
              </a:rPr>
              <a:t>..(</a:t>
            </a:r>
            <a:r>
              <a:rPr lang="ko-KR" altLang="en-US" sz="1600">
                <a:latin typeface="맑은 고딕" panose="020B0503020000020004" pitchFamily="50" charset="-127"/>
              </a:rPr>
              <a:t>부모 디렉터리</a:t>
            </a:r>
            <a:r>
              <a:rPr lang="en-US" altLang="ko-KR" sz="1600">
                <a:latin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</a:rPr>
              <a:t>과 </a:t>
            </a:r>
            <a:r>
              <a:rPr lang="en-US" altLang="ko-KR" sz="1600">
                <a:latin typeface="맑은 고딕" panose="020B0503020000020004" pitchFamily="50" charset="-127"/>
              </a:rPr>
              <a:t>.(</a:t>
            </a:r>
            <a:r>
              <a:rPr lang="ko-KR" altLang="en-US" sz="1600">
                <a:latin typeface="맑은 고딕" panose="020B0503020000020004" pitchFamily="50" charset="-127"/>
              </a:rPr>
              <a:t>현 위치</a:t>
            </a:r>
            <a:r>
              <a:rPr lang="en-US" altLang="ko-KR" sz="1600">
                <a:latin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</a:rPr>
              <a:t>도 알아서 처리해줍니다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path.resolve(</a:t>
            </a:r>
            <a:r>
              <a:rPr lang="ko-KR" altLang="en-US" sz="1600">
                <a:latin typeface="맑은 고딕" panose="020B0503020000020004" pitchFamily="50" charset="-127"/>
              </a:rPr>
              <a:t>경로</a:t>
            </a:r>
            <a:r>
              <a:rPr lang="en-US" altLang="ko-KR" sz="1600">
                <a:latin typeface="맑은 고딕" panose="020B0503020000020004" pitchFamily="50" charset="-127"/>
              </a:rPr>
              <a:t>, ...): path.join()</a:t>
            </a:r>
            <a:r>
              <a:rPr lang="ko-KR" altLang="en-US" sz="1600">
                <a:latin typeface="맑은 고딕" panose="020B0503020000020004" pitchFamily="50" charset="-127"/>
              </a:rPr>
              <a:t>과 비슷하지만 차이가 있습니다</a:t>
            </a:r>
            <a:r>
              <a:rPr lang="en-US" altLang="ko-KR" sz="1600">
                <a:latin typeface="맑은 고딕" panose="020B0503020000020004" pitchFamily="50" charset="-127"/>
              </a:rPr>
              <a:t>. </a:t>
            </a:r>
            <a:r>
              <a:rPr lang="ko-KR" altLang="en-US" sz="1600">
                <a:latin typeface="맑은 고딕" panose="020B0503020000020004" pitchFamily="50" charset="-127"/>
              </a:rPr>
              <a:t>차이점은 다음에 나오는 </a:t>
            </a:r>
            <a:r>
              <a:rPr lang="en-US" altLang="ko-KR" sz="1600">
                <a:latin typeface="맑은 고딕" panose="020B0503020000020004" pitchFamily="50" charset="-127"/>
              </a:rPr>
              <a:t>Note</a:t>
            </a:r>
            <a:r>
              <a:rPr lang="ko-KR" altLang="en-US" sz="1600">
                <a:latin typeface="맑은 고딕" panose="020B0503020000020004" pitchFamily="50" charset="-127"/>
              </a:rPr>
              <a:t>에서 설명합니다</a:t>
            </a:r>
            <a:r>
              <a:rPr lang="en-US" altLang="ko-KR" sz="1600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맑은 고딕" panose="020B0503020000020004" pitchFamily="50" charset="-127"/>
              </a:rPr>
              <a:t>path.resolve</a:t>
            </a:r>
            <a:r>
              <a:rPr lang="ko-KR" altLang="en-US" sz="1600">
                <a:latin typeface="맑은 고딕" panose="020B0503020000020004" pitchFamily="50" charset="-127"/>
              </a:rPr>
              <a:t>는 </a:t>
            </a:r>
            <a:r>
              <a:rPr lang="en-US" altLang="ko-KR" sz="1600">
                <a:latin typeface="맑은 고딕" panose="020B0503020000020004" pitchFamily="50" charset="-127"/>
              </a:rPr>
              <a:t>/</a:t>
            </a:r>
            <a:r>
              <a:rPr lang="ko-KR" altLang="en-US" sz="1600">
                <a:latin typeface="맑은 고딕" panose="020B0503020000020004" pitchFamily="50" charset="-127"/>
              </a:rPr>
              <a:t>를 만나면 절대경로로 인식해서 앞의 경로를 무시하고</a:t>
            </a:r>
            <a:r>
              <a:rPr lang="en-US" altLang="ko-KR" sz="1600">
                <a:latin typeface="맑은 고딕" panose="020B0503020000020004" pitchFamily="50" charset="-127"/>
              </a:rPr>
              <a:t>, path.join</a:t>
            </a:r>
            <a:r>
              <a:rPr lang="ko-KR" altLang="en-US" sz="1600">
                <a:latin typeface="맑은 고딕" panose="020B0503020000020004" pitchFamily="50" charset="-127"/>
              </a:rPr>
              <a:t>은 상대경로로 처리합니다</a:t>
            </a:r>
            <a:r>
              <a:rPr lang="en-US" altLang="ko-KR" sz="1600">
                <a:latin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71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16" y="805864"/>
            <a:ext cx="1159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기본 내장  </a:t>
            </a:r>
            <a:r>
              <a:rPr lang="en-US" altLang="ko-KR" b="1" smtClean="0"/>
              <a:t>Module </a:t>
            </a:r>
            <a:r>
              <a:rPr lang="en-US" altLang="ko-KR" b="1"/>
              <a:t>– </a:t>
            </a:r>
            <a:r>
              <a:rPr lang="en-US" altLang="ko-KR" b="1" smtClean="0"/>
              <a:t>path</a:t>
            </a:r>
            <a:r>
              <a:rPr lang="ko-KR" altLang="en-US" sz="1600" smtClean="0">
                <a:latin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9125" y="1294736"/>
            <a:ext cx="9182100" cy="4601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//path.js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path = require('path</a:t>
            </a:r>
            <a:r>
              <a:rPr lang="en-US" altLang="ko-KR" sz="1600" smtClean="0">
                <a:solidFill>
                  <a:schemeClr val="tx1"/>
                </a:solidFill>
              </a:rPr>
              <a:t>');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string = __filename</a:t>
            </a:r>
            <a:r>
              <a:rPr lang="en-US" altLang="ko-KR" sz="1600" smtClean="0">
                <a:solidFill>
                  <a:schemeClr val="tx1"/>
                </a:solidFill>
              </a:rPr>
              <a:t>;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console.log('path.sep:', path.sep);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console.log('path.delimiter:', path.delimiter);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console.log('path.dirname():', path.dirname(string));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console.log('path.extname():', path.extname(string));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console.log('path.basename():', path.basename(string));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console.log('path.basename():', path.basename(string, path.extname(string)));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console.log('path.parse()', path.parse(string));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console.log('path.format():', path.format({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dir:'C:\\users\\zerocho',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name:'path',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ext:'.js',</a:t>
            </a:r>
          </a:p>
          <a:p>
            <a:r>
              <a:rPr lang="en-US" altLang="ko-KR" sz="1600" smtClean="0">
                <a:solidFill>
                  <a:schemeClr val="tx1"/>
                </a:solidFill>
              </a:rPr>
              <a:t>}));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16" y="805864"/>
            <a:ext cx="115952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기본 내장  </a:t>
            </a:r>
            <a:r>
              <a:rPr lang="en-US" altLang="ko-KR" b="1" smtClean="0"/>
              <a:t>Module </a:t>
            </a:r>
            <a:r>
              <a:rPr lang="en-US" altLang="ko-KR" b="1"/>
              <a:t>– </a:t>
            </a:r>
            <a:r>
              <a:rPr lang="en-US" altLang="ko-KR" b="1" smtClean="0"/>
              <a:t>path</a:t>
            </a:r>
            <a:endParaRPr lang="ko-KR" altLang="en-US" sz="160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" y="1360978"/>
            <a:ext cx="9182100" cy="2658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//path.js</a:t>
            </a:r>
            <a:endParaRPr lang="en-US" altLang="ko-KR" sz="1600">
              <a:solidFill>
                <a:schemeClr val="tx1"/>
              </a:solidFill>
            </a:endParaRP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console.log('path.normalize():', path.normalize('C://users\\\\zerocho\\\path.js'));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console.log('path.isAbsolute():', path.isAbsolute('C:\\'));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console.log('path.isAbsolute():', path.isAbsolute('./home'));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console.log('path.relative():', path.relative('C:\\users\\zerocho\\path.js','C:\\'));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console.log('path.join():', path.join(__dirname,'..','..','/users','.','/zerocho'));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console.log('path.resolve():', path.resolve(__dirname,'..','users','.','/zerocho'));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9600" y="4299940"/>
            <a:ext cx="4985496" cy="383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$ node path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736" y="789582"/>
            <a:ext cx="11812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r>
              <a:rPr lang="en-US" altLang="ko-KR" b="1" dirty="0"/>
              <a:t>Module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맑은 고딕" panose="020B0503020000020004" pitchFamily="50" charset="-127"/>
              </a:rPr>
              <a:t>url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정보를 객체로 가져와 분석하거나</a:t>
            </a:r>
            <a:r>
              <a:rPr lang="en-US" altLang="ko-KR" dirty="0">
                <a:latin typeface="맑은 고딕" panose="020B0503020000020004" pitchFamily="50" charset="-127"/>
              </a:rPr>
              <a:t>(parse) </a:t>
            </a:r>
            <a:r>
              <a:rPr lang="en-US" altLang="ko-KR" dirty="0" err="1">
                <a:latin typeface="맑은 고딕" panose="020B0503020000020004" pitchFamily="50" charset="-127"/>
              </a:rPr>
              <a:t>url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객체를 문자열로 바꿔주는 기능</a:t>
            </a:r>
            <a:r>
              <a:rPr lang="en-US" altLang="ko-KR" dirty="0">
                <a:latin typeface="맑은 고딕" panose="020B0503020000020004" pitchFamily="50" charset="-127"/>
              </a:rPr>
              <a:t>(format, resolve)</a:t>
            </a:r>
            <a:r>
              <a:rPr lang="ko-KR" altLang="en-US">
                <a:latin typeface="맑은 고딕" panose="020B0503020000020004" pitchFamily="50" charset="-127"/>
              </a:rPr>
              <a:t>을 </a:t>
            </a:r>
            <a:r>
              <a:rPr lang="ko-KR" altLang="en-US" smtClean="0">
                <a:latin typeface="맑은 고딕" panose="020B0503020000020004" pitchFamily="50" charset="-127"/>
              </a:rPr>
              <a:t>수행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인터넷 주소를 쉽게 조작하도록 도와주는 모듈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맑은 고딕" panose="020B0503020000020004" pitchFamily="50" charset="-127"/>
              </a:rPr>
              <a:t>노드 버전 </a:t>
            </a:r>
            <a:r>
              <a:rPr lang="en-US" altLang="ko-KR">
                <a:latin typeface="맑은 고딕" panose="020B0503020000020004" pitchFamily="50" charset="-127"/>
              </a:rPr>
              <a:t>7</a:t>
            </a:r>
            <a:r>
              <a:rPr lang="ko-KR" altLang="en-US">
                <a:latin typeface="맑은 고딕" panose="020B0503020000020004" pitchFamily="50" charset="-127"/>
              </a:rPr>
              <a:t>에서 추가된 </a:t>
            </a:r>
            <a:r>
              <a:rPr lang="en-US" altLang="ko-KR">
                <a:latin typeface="맑은 고딕" panose="020B0503020000020004" pitchFamily="50" charset="-127"/>
              </a:rPr>
              <a:t>WHATWG(</a:t>
            </a:r>
            <a:r>
              <a:rPr lang="ko-KR" altLang="en-US">
                <a:latin typeface="맑은 고딕" panose="020B0503020000020004" pitchFamily="50" charset="-127"/>
              </a:rPr>
              <a:t>웹 표준을 정하는 단체의 이름</a:t>
            </a:r>
            <a:r>
              <a:rPr lang="en-US" altLang="ko-KR">
                <a:latin typeface="맑은 고딕" panose="020B0503020000020004" pitchFamily="50" charset="-127"/>
              </a:rPr>
              <a:t>) </a:t>
            </a:r>
            <a:r>
              <a:rPr lang="ko-KR" altLang="en-US">
                <a:latin typeface="맑은 고딕" panose="020B0503020000020004" pitchFamily="50" charset="-127"/>
              </a:rPr>
              <a:t>방식의 </a:t>
            </a:r>
            <a:r>
              <a:rPr lang="en-US" altLang="ko-KR">
                <a:latin typeface="맑은 고딕" panose="020B0503020000020004" pitchFamily="50" charset="-127"/>
              </a:rPr>
              <a:t>url</a:t>
            </a:r>
            <a:r>
              <a:rPr lang="ko-KR" altLang="en-US">
                <a:latin typeface="맑은 고딕" panose="020B0503020000020004" pitchFamily="50" charset="-127"/>
              </a:rPr>
              <a:t>과 예전부터 노드에서 사용하던 방식의 </a:t>
            </a:r>
            <a:r>
              <a:rPr lang="en-US" altLang="ko-KR">
                <a:latin typeface="맑은 고딕" panose="020B0503020000020004" pitchFamily="50" charset="-127"/>
              </a:rPr>
              <a:t>url</a:t>
            </a:r>
            <a:r>
              <a:rPr lang="ko-KR" altLang="en-US">
                <a:latin typeface="맑은 고딕" panose="020B0503020000020004" pitchFamily="50" charset="-127"/>
              </a:rPr>
              <a:t>이 있습니다</a:t>
            </a:r>
            <a:r>
              <a:rPr lang="en-US" altLang="ko-KR" smtClean="0">
                <a:latin typeface="맑은 고딕" panose="020B0503020000020004" pitchFamily="50" charset="-127"/>
              </a:rPr>
              <a:t>. 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2345636"/>
            <a:ext cx="6905625" cy="40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736" y="789582"/>
            <a:ext cx="11812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r>
              <a:rPr lang="en-US" altLang="ko-KR" b="1" dirty="0"/>
              <a:t>Module</a:t>
            </a:r>
            <a:endParaRPr lang="ko-KR" alt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</a:rPr>
              <a:t>://nodejs.org/api/url.html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</a:rPr>
              <a:t>url.resolve(from</a:t>
            </a:r>
            <a:r>
              <a:rPr lang="en-US" altLang="ko-KR" dirty="0">
                <a:latin typeface="맑은 고딕" panose="020B0503020000020004" pitchFamily="50" charset="-127"/>
              </a:rPr>
              <a:t>, to</a:t>
            </a:r>
            <a:r>
              <a:rPr lang="en-US" altLang="ko-KR" dirty="0" smtClean="0">
                <a:latin typeface="맑은 고딕" panose="020B0503020000020004" pitchFamily="50" charset="-127"/>
              </a:rPr>
              <a:t>) - </a:t>
            </a:r>
            <a:r>
              <a:rPr lang="ko-KR" altLang="en-US" dirty="0">
                <a:latin typeface="맑은 고딕" panose="020B0503020000020004" pitchFamily="50" charset="-127"/>
              </a:rPr>
              <a:t>매개변수를 조합하여 완전한 </a:t>
            </a:r>
            <a:r>
              <a:rPr lang="en-US" altLang="ko-KR" dirty="0">
                <a:latin typeface="맑은 고딕" panose="020B0503020000020004" pitchFamily="50" charset="-127"/>
              </a:rPr>
              <a:t>URL</a:t>
            </a:r>
            <a:r>
              <a:rPr lang="ko-KR" altLang="en-US" dirty="0">
                <a:latin typeface="맑은 고딕" panose="020B0503020000020004" pitchFamily="50" charset="-127"/>
              </a:rPr>
              <a:t>문자열을 </a:t>
            </a:r>
            <a:r>
              <a:rPr lang="ko-KR" altLang="en-US">
                <a:latin typeface="맑은 고딕" panose="020B0503020000020004" pitchFamily="50" charset="-127"/>
              </a:rPr>
              <a:t>생성해 </a:t>
            </a:r>
            <a:r>
              <a:rPr lang="ko-KR" altLang="en-US" smtClean="0">
                <a:latin typeface="맑은 고딕" panose="020B0503020000020004" pitchFamily="50" charset="-127"/>
              </a:rPr>
              <a:t>리턴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url.parse(</a:t>
            </a:r>
            <a:r>
              <a:rPr lang="ko-KR" altLang="en-US">
                <a:latin typeface="맑은 고딕" panose="020B0503020000020004" pitchFamily="50" charset="-127"/>
              </a:rPr>
              <a:t>주소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주소를 분해합니다</a:t>
            </a:r>
            <a:r>
              <a:rPr lang="en-US" altLang="ko-KR">
                <a:latin typeface="맑은 고딕" panose="020B0503020000020004" pitchFamily="50" charset="-127"/>
              </a:rPr>
              <a:t>. WHATWG </a:t>
            </a:r>
            <a:r>
              <a:rPr lang="ko-KR" altLang="en-US">
                <a:latin typeface="맑은 고딕" panose="020B0503020000020004" pitchFamily="50" charset="-127"/>
              </a:rPr>
              <a:t>방식과 비교하면 </a:t>
            </a:r>
            <a:r>
              <a:rPr lang="en-US" altLang="ko-KR">
                <a:latin typeface="맑은 고딕" panose="020B0503020000020004" pitchFamily="50" charset="-127"/>
              </a:rPr>
              <a:t>username</a:t>
            </a:r>
            <a:r>
              <a:rPr lang="ko-KR" altLang="en-US">
                <a:latin typeface="맑은 고딕" panose="020B0503020000020004" pitchFamily="50" charset="-127"/>
              </a:rPr>
              <a:t>과 </a:t>
            </a:r>
            <a:r>
              <a:rPr lang="en-US" altLang="ko-KR">
                <a:latin typeface="맑은 고딕" panose="020B0503020000020004" pitchFamily="50" charset="-127"/>
              </a:rPr>
              <a:t>password </a:t>
            </a:r>
            <a:r>
              <a:rPr lang="ko-KR" altLang="en-US">
                <a:latin typeface="맑은 고딕" panose="020B0503020000020004" pitchFamily="50" charset="-127"/>
              </a:rPr>
              <a:t>대신 </a:t>
            </a:r>
            <a:r>
              <a:rPr lang="en-US" altLang="ko-KR">
                <a:latin typeface="맑은 고딕" panose="020B0503020000020004" pitchFamily="50" charset="-127"/>
              </a:rPr>
              <a:t>auth </a:t>
            </a:r>
            <a:r>
              <a:rPr lang="ko-KR" altLang="en-US">
                <a:latin typeface="맑은 고딕" panose="020B0503020000020004" pitchFamily="50" charset="-127"/>
              </a:rPr>
              <a:t>속성이 있고</a:t>
            </a:r>
            <a:r>
              <a:rPr lang="en-US" altLang="ko-KR">
                <a:latin typeface="맑은 고딕" panose="020B0503020000020004" pitchFamily="50" charset="-127"/>
              </a:rPr>
              <a:t>, searchParams </a:t>
            </a:r>
            <a:r>
              <a:rPr lang="ko-KR" altLang="en-US">
                <a:latin typeface="맑은 고딕" panose="020B0503020000020004" pitchFamily="50" charset="-127"/>
              </a:rPr>
              <a:t>대신 </a:t>
            </a:r>
            <a:r>
              <a:rPr lang="en-US" altLang="ko-KR">
                <a:latin typeface="맑은 고딕" panose="020B0503020000020004" pitchFamily="50" charset="-127"/>
              </a:rPr>
              <a:t>query</a:t>
            </a:r>
            <a:r>
              <a:rPr lang="ko-KR" altLang="en-US">
                <a:latin typeface="맑은 고딕" panose="020B0503020000020004" pitchFamily="50" charset="-127"/>
              </a:rPr>
              <a:t>가 있습니다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url.format(</a:t>
            </a:r>
            <a:r>
              <a:rPr lang="ko-KR" altLang="en-US">
                <a:latin typeface="맑은 고딕" panose="020B0503020000020004" pitchFamily="50" charset="-127"/>
              </a:rPr>
              <a:t>객체</a:t>
            </a:r>
            <a:r>
              <a:rPr lang="en-US" altLang="ko-KR">
                <a:latin typeface="맑은 고딕" panose="020B0503020000020004" pitchFamily="50" charset="-127"/>
              </a:rPr>
              <a:t>): WHATWG </a:t>
            </a:r>
            <a:r>
              <a:rPr lang="ko-KR" altLang="en-US">
                <a:latin typeface="맑은 고딕" panose="020B0503020000020004" pitchFamily="50" charset="-127"/>
              </a:rPr>
              <a:t>방식의 </a:t>
            </a:r>
            <a:r>
              <a:rPr lang="en-US" altLang="ko-KR">
                <a:latin typeface="맑은 고딕" panose="020B0503020000020004" pitchFamily="50" charset="-127"/>
              </a:rPr>
              <a:t>url</a:t>
            </a:r>
            <a:r>
              <a:rPr lang="ko-KR" altLang="en-US">
                <a:latin typeface="맑은 고딕" panose="020B0503020000020004" pitchFamily="50" charset="-127"/>
              </a:rPr>
              <a:t>과 기존 노드의 </a:t>
            </a:r>
            <a:r>
              <a:rPr lang="en-US" altLang="ko-KR">
                <a:latin typeface="맑은 고딕" panose="020B0503020000020004" pitchFamily="50" charset="-127"/>
              </a:rPr>
              <a:t>url </a:t>
            </a:r>
            <a:r>
              <a:rPr lang="ko-KR" altLang="en-US">
                <a:latin typeface="맑은 고딕" panose="020B0503020000020004" pitchFamily="50" charset="-127"/>
              </a:rPr>
              <a:t>모두 사용할 수 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분해되었던 </a:t>
            </a:r>
            <a:r>
              <a:rPr lang="en-US" altLang="ko-KR">
                <a:latin typeface="맑은 고딕" panose="020B0503020000020004" pitchFamily="50" charset="-127"/>
              </a:rPr>
              <a:t>url </a:t>
            </a:r>
            <a:r>
              <a:rPr lang="ko-KR" altLang="en-US">
                <a:latin typeface="맑은 고딕" panose="020B0503020000020004" pitchFamily="50" charset="-127"/>
              </a:rPr>
              <a:t>객체를 다시 원래 상태로 조립합니다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6914" y="3035485"/>
            <a:ext cx="10348442" cy="2928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//url.js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url = require('url');   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URL = url.URL;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myURL = new URL('http://www.gilbut.co.kr/book/bookList.aspx?sercate1=001001000#anchor');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console.log('new URL():', myURL);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console.log('url.format():', url.format(myURL));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console.log('------------------------------');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parsedUrl = url.parse('http://www.gilbut.co.kr/book/bookList.aspx?sercate1=001001000#anchor');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console.log('url.parse():', parsedUrl);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console.log('url.format():', url.format(parsedUrl));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736" y="789582"/>
            <a:ext cx="11812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searchParams </a:t>
            </a:r>
            <a:r>
              <a:rPr lang="ko-KR" altLang="en-US" b="1" smtClean="0"/>
              <a:t>객체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URL </a:t>
            </a:r>
            <a:r>
              <a:rPr lang="ko-KR" altLang="en-US">
                <a:latin typeface="맑은 고딕" panose="020B0503020000020004" pitchFamily="50" charset="-127"/>
              </a:rPr>
              <a:t>생성자를 통해 주소 객체를 만들면</a:t>
            </a:r>
            <a:r>
              <a:rPr lang="en-US" altLang="ko-KR">
                <a:latin typeface="맑은 고딕" panose="020B0503020000020004" pitchFamily="50" charset="-127"/>
              </a:rPr>
              <a:t>,  </a:t>
            </a:r>
            <a:r>
              <a:rPr lang="ko-KR" altLang="en-US">
                <a:latin typeface="맑은 고딕" panose="020B0503020000020004" pitchFamily="50" charset="-127"/>
              </a:rPr>
              <a:t>생성된 주소객체에 </a:t>
            </a:r>
            <a:r>
              <a:rPr lang="en-US" altLang="ko-KR">
                <a:latin typeface="맑은 고딕" panose="020B0503020000020004" pitchFamily="50" charset="-127"/>
              </a:rPr>
              <a:t>searchParams </a:t>
            </a:r>
            <a:r>
              <a:rPr lang="ko-KR" altLang="en-US">
                <a:latin typeface="맑은 고딕" panose="020B0503020000020004" pitchFamily="50" charset="-127"/>
              </a:rPr>
              <a:t>객체가 있습니다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searchParams </a:t>
            </a:r>
            <a:r>
              <a:rPr lang="ko-KR" altLang="en-US">
                <a:latin typeface="맑은 고딕" panose="020B0503020000020004" pitchFamily="50" charset="-127"/>
              </a:rPr>
              <a:t>객체는 </a:t>
            </a:r>
            <a:r>
              <a:rPr lang="en-US" altLang="ko-KR">
                <a:latin typeface="맑은 고딕" panose="020B0503020000020004" pitchFamily="50" charset="-127"/>
              </a:rPr>
              <a:t>search </a:t>
            </a:r>
            <a:r>
              <a:rPr lang="ko-KR" altLang="en-US">
                <a:latin typeface="맑은 고딕" panose="020B0503020000020004" pitchFamily="50" charset="-127"/>
              </a:rPr>
              <a:t>부분을 조작하는 다양한 메서드를 지원합니다</a:t>
            </a:r>
            <a:r>
              <a:rPr lang="en-US" altLang="ko-KR" smtClean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getAll(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키에 해당하는 모든 값들을 가져옵니다</a:t>
            </a:r>
            <a:r>
              <a:rPr lang="en-US" altLang="ko-KR">
                <a:latin typeface="맑은 고딕" panose="020B0503020000020004" pitchFamily="50" charset="-127"/>
              </a:rPr>
              <a:t>. category </a:t>
            </a:r>
            <a:r>
              <a:rPr lang="ko-KR" altLang="en-US">
                <a:latin typeface="맑은 고딕" panose="020B0503020000020004" pitchFamily="50" charset="-127"/>
              </a:rPr>
              <a:t>키에는 두 가지 값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즉 </a:t>
            </a:r>
            <a:r>
              <a:rPr lang="en-US" altLang="ko-KR">
                <a:latin typeface="맑은 고딕" panose="020B0503020000020004" pitchFamily="50" charset="-127"/>
              </a:rPr>
              <a:t>nodejs</a:t>
            </a:r>
            <a:r>
              <a:rPr lang="ko-KR" altLang="en-US">
                <a:latin typeface="맑은 고딕" panose="020B0503020000020004" pitchFamily="50" charset="-127"/>
              </a:rPr>
              <a:t>와 </a:t>
            </a:r>
            <a:r>
              <a:rPr lang="en-US" altLang="ko-KR">
                <a:latin typeface="맑은 고딕" panose="020B0503020000020004" pitchFamily="50" charset="-127"/>
              </a:rPr>
              <a:t>javascript</a:t>
            </a:r>
            <a:r>
              <a:rPr lang="ko-KR" altLang="en-US">
                <a:latin typeface="맑은 고딕" panose="020B0503020000020004" pitchFamily="50" charset="-127"/>
              </a:rPr>
              <a:t>의 값이 들어 있습니다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get(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키에 해당하는 첫 번째 값만 가져옵니다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has(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해당 키가 있는지 없는지를 검사합니다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keys(): searchParams</a:t>
            </a:r>
            <a:r>
              <a:rPr lang="ko-KR" altLang="en-US">
                <a:latin typeface="맑은 고딕" panose="020B0503020000020004" pitchFamily="50" charset="-127"/>
              </a:rPr>
              <a:t>의 모든 키를 반복기</a:t>
            </a:r>
            <a:r>
              <a:rPr lang="en-US" altLang="ko-KR">
                <a:latin typeface="맑은 고딕" panose="020B0503020000020004" pitchFamily="50" charset="-127"/>
              </a:rPr>
              <a:t>(iterator, ES2015 </a:t>
            </a:r>
            <a:r>
              <a:rPr lang="ko-KR" altLang="en-US">
                <a:latin typeface="맑은 고딕" panose="020B0503020000020004" pitchFamily="50" charset="-127"/>
              </a:rPr>
              <a:t>문법</a:t>
            </a:r>
            <a:r>
              <a:rPr lang="en-US" altLang="ko-KR">
                <a:latin typeface="맑은 고딕" panose="020B0503020000020004" pitchFamily="50" charset="-127"/>
              </a:rPr>
              <a:t>) </a:t>
            </a:r>
            <a:r>
              <a:rPr lang="ko-KR" altLang="en-US">
                <a:latin typeface="맑은 고딕" panose="020B0503020000020004" pitchFamily="50" charset="-127"/>
              </a:rPr>
              <a:t>객체로 가져옵니다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values(): searchParams</a:t>
            </a:r>
            <a:r>
              <a:rPr lang="ko-KR" altLang="en-US">
                <a:latin typeface="맑은 고딕" panose="020B0503020000020004" pitchFamily="50" charset="-127"/>
              </a:rPr>
              <a:t>의 모든 값을 반복기 객체로 가져옵니다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append(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값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해당 키를 추가합니다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같은 키의 값이 있다면 유지하고 하나 더 추가합니다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set(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</a:rPr>
              <a:t>값</a:t>
            </a:r>
            <a:r>
              <a:rPr lang="en-US" altLang="ko-KR">
                <a:latin typeface="맑은 고딕" panose="020B0503020000020004" pitchFamily="50" charset="-127"/>
              </a:rPr>
              <a:t>): append</a:t>
            </a:r>
            <a:r>
              <a:rPr lang="ko-KR" altLang="en-US">
                <a:latin typeface="맑은 고딕" panose="020B0503020000020004" pitchFamily="50" charset="-127"/>
              </a:rPr>
              <a:t>와 비슷하지만 같은 키의 값들을 모두 지우고 새로 추가합니다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delete(</a:t>
            </a:r>
            <a:r>
              <a:rPr lang="ko-KR" altLang="en-US">
                <a:latin typeface="맑은 고딕" panose="020B0503020000020004" pitchFamily="50" charset="-127"/>
              </a:rPr>
              <a:t>키</a:t>
            </a:r>
            <a:r>
              <a:rPr lang="en-US" altLang="ko-KR">
                <a:latin typeface="맑은 고딕" panose="020B0503020000020004" pitchFamily="50" charset="-127"/>
              </a:rPr>
              <a:t>): </a:t>
            </a:r>
            <a:r>
              <a:rPr lang="ko-KR" altLang="en-US">
                <a:latin typeface="맑은 고딕" panose="020B0503020000020004" pitchFamily="50" charset="-127"/>
              </a:rPr>
              <a:t>해당 키를 제거합니다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toString(): </a:t>
            </a:r>
            <a:r>
              <a:rPr lang="ko-KR" altLang="en-US">
                <a:latin typeface="맑은 고딕" panose="020B0503020000020004" pitchFamily="50" charset="-127"/>
              </a:rPr>
              <a:t>조작한 </a:t>
            </a:r>
            <a:r>
              <a:rPr lang="en-US" altLang="ko-KR">
                <a:latin typeface="맑은 고딕" panose="020B0503020000020004" pitchFamily="50" charset="-127"/>
              </a:rPr>
              <a:t>searchParams </a:t>
            </a:r>
            <a:r>
              <a:rPr lang="ko-KR" altLang="en-US">
                <a:latin typeface="맑은 고딕" panose="020B0503020000020004" pitchFamily="50" charset="-127"/>
              </a:rPr>
              <a:t>객체를 다시 문자열로 만듭니다</a:t>
            </a:r>
            <a:r>
              <a:rPr lang="en-US" altLang="ko-KR">
                <a:latin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</a:rPr>
              <a:t>이 문자열을 </a:t>
            </a:r>
            <a:r>
              <a:rPr lang="en-US" altLang="ko-KR">
                <a:latin typeface="맑은 고딕" panose="020B0503020000020004" pitchFamily="50" charset="-127"/>
              </a:rPr>
              <a:t>search</a:t>
            </a:r>
            <a:r>
              <a:rPr lang="ko-KR" altLang="en-US">
                <a:latin typeface="맑은 고딕" panose="020B0503020000020004" pitchFamily="50" charset="-127"/>
              </a:rPr>
              <a:t>에 대입하면 주소 객체에 반영됩니다</a:t>
            </a:r>
            <a:r>
              <a:rPr lang="en-US" altLang="ko-KR">
                <a:latin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1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736" y="789582"/>
            <a:ext cx="118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/>
              <a:t>searchParams </a:t>
            </a:r>
            <a:r>
              <a:rPr lang="ko-KR" altLang="en-US" b="1" smtClean="0"/>
              <a:t>객체</a:t>
            </a:r>
            <a:r>
              <a:rPr lang="en-US" altLang="ko-KR" smtClean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3875" y="1301789"/>
            <a:ext cx="10907206" cy="4902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//searchParams.js</a:t>
            </a:r>
          </a:p>
          <a:p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const { URL } = require('url');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const myURL = new URL('http://www.gilbut.co.kr/?page=3&amp;limit=10&amp;category=nodejs&amp;category=javascript');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console.log('searchParams:', myURL.searchParams);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console.log('searchParams.getAll():', myURL.searchParams.getAll('category'));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console.log('searchParams.get():', myURL.searchParams.get('limit'));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console.log('searchParams.has():', myURL.searchParams.has('page'));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console.log('searchParams.keys():', myURL.searchParams.keys());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console.log('searchParams.values():', myURL.searchParams.values());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myURL.searchParams.append('filter','es3');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myURL.searchParams.append('filter','es5');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console.log(myURL.searchParams.getAll('filter'));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myURL.searchParams.set('filter','es6');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console.log(myURL.searchParams.getAll('filter'));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myURL.searchParams.delete('filter');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console.log(myURL.searchParams.getAll('filter'));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console.log('searchParams.toString():', myURL.searchParams.toString());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myURL.search = myURL.searchParams.toString();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99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11" name="제목 2"/>
          <p:cNvSpPr txBox="1">
            <a:spLocks/>
          </p:cNvSpPr>
          <p:nvPr/>
        </p:nvSpPr>
        <p:spPr bwMode="auto">
          <a:xfrm>
            <a:off x="282391" y="14300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Node </a:t>
            </a:r>
            <a:r>
              <a:rPr lang="ko-KR" altLang="en-US" b="1"/>
              <a:t>내장 모듈 </a:t>
            </a:r>
            <a:r>
              <a:rPr lang="ko-KR" altLang="en-US" b="1" dirty="0"/>
              <a:t>이해와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92" y="732774"/>
            <a:ext cx="10131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/>
              <a:t>querystring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r>
              <a:rPr lang="en-US" altLang="ko-KR" b="1" dirty="0" smtClean="0"/>
              <a:t>Module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</a:rPr>
              <a:t>WHATWG </a:t>
            </a:r>
            <a:r>
              <a:rPr lang="ko-KR" altLang="en-US">
                <a:latin typeface="맑은 고딕" panose="020B0503020000020004" pitchFamily="50" charset="-127"/>
              </a:rPr>
              <a:t>방식의 </a:t>
            </a:r>
            <a:r>
              <a:rPr lang="en-US" altLang="ko-KR">
                <a:latin typeface="맑은 고딕" panose="020B0503020000020004" pitchFamily="50" charset="-127"/>
              </a:rPr>
              <a:t>url </a:t>
            </a:r>
            <a:r>
              <a:rPr lang="ko-KR" altLang="en-US">
                <a:latin typeface="맑은 고딕" panose="020B0503020000020004" pitchFamily="50" charset="-127"/>
              </a:rPr>
              <a:t>대신 기존 노드의 </a:t>
            </a:r>
            <a:r>
              <a:rPr lang="en-US" altLang="ko-KR">
                <a:latin typeface="맑은 고딕" panose="020B0503020000020004" pitchFamily="50" charset="-127"/>
              </a:rPr>
              <a:t>url</a:t>
            </a:r>
            <a:r>
              <a:rPr lang="ko-KR" altLang="en-US">
                <a:latin typeface="맑은 고딕" panose="020B0503020000020004" pitchFamily="50" charset="-127"/>
              </a:rPr>
              <a:t>을 사용할 때 </a:t>
            </a:r>
            <a:r>
              <a:rPr lang="en-US" altLang="ko-KR">
                <a:latin typeface="맑은 고딕" panose="020B0503020000020004" pitchFamily="50" charset="-127"/>
              </a:rPr>
              <a:t>search </a:t>
            </a:r>
            <a:r>
              <a:rPr lang="ko-KR" altLang="en-US">
                <a:latin typeface="맑은 고딕" panose="020B0503020000020004" pitchFamily="50" charset="-127"/>
              </a:rPr>
              <a:t>부분을 사용하기 쉽게 객체로 만드는 모듈 </a:t>
            </a:r>
            <a:endParaRPr lang="en-US" altLang="ko-KR" smtClean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맑은 고딕" panose="020B0503020000020004" pitchFamily="50" charset="-127"/>
                <a:hlinkClick r:id="rId2"/>
              </a:rPr>
              <a:t>http</a:t>
            </a:r>
            <a:r>
              <a:rPr lang="en-US" altLang="ko-KR" dirty="0">
                <a:latin typeface="맑은 고딕" panose="020B0503020000020004" pitchFamily="50" charset="-127"/>
                <a:hlinkClick r:id="rId2"/>
              </a:rPr>
              <a:t>://nodejs.org/api/querystring.html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querystring.stringify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</a:rPr>
              <a:t>obj</a:t>
            </a:r>
            <a:r>
              <a:rPr lang="en-US" altLang="ko-KR" dirty="0">
                <a:latin typeface="맑은 고딕" panose="020B0503020000020004" pitchFamily="50" charset="-127"/>
              </a:rPr>
              <a:t>, [</a:t>
            </a:r>
            <a:r>
              <a:rPr lang="en-US" altLang="ko-KR" dirty="0" err="1">
                <a:latin typeface="맑은 고딕" panose="020B0503020000020004" pitchFamily="50" charset="-127"/>
              </a:rPr>
              <a:t>sep</a:t>
            </a:r>
            <a:r>
              <a:rPr lang="en-US" altLang="ko-KR" dirty="0">
                <a:latin typeface="맑은 고딕" panose="020B0503020000020004" pitchFamily="50" charset="-127"/>
              </a:rPr>
              <a:t>], [</a:t>
            </a:r>
            <a:r>
              <a:rPr lang="en-US" altLang="ko-KR" dirty="0" err="1">
                <a:latin typeface="맑은 고딕" panose="020B0503020000020004" pitchFamily="50" charset="-127"/>
              </a:rPr>
              <a:t>eq</a:t>
            </a:r>
            <a:r>
              <a:rPr lang="en-US" altLang="ko-KR" dirty="0">
                <a:latin typeface="맑은 고딕" panose="020B0503020000020004" pitchFamily="50" charset="-127"/>
              </a:rPr>
              <a:t>]) - </a:t>
            </a:r>
            <a:r>
              <a:rPr lang="ko-KR" altLang="en-US" dirty="0">
                <a:latin typeface="맑은 고딕" panose="020B0503020000020004" pitchFamily="50" charset="-127"/>
              </a:rPr>
              <a:t>쿼리 객체를 쿼리 문자열로 변환해 리턴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querystring.parse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</a:rPr>
              <a:t>str</a:t>
            </a:r>
            <a:r>
              <a:rPr lang="en-US" altLang="ko-KR" dirty="0">
                <a:latin typeface="맑은 고딕" panose="020B0503020000020004" pitchFamily="50" charset="-127"/>
              </a:rPr>
              <a:t>, [</a:t>
            </a:r>
            <a:r>
              <a:rPr lang="en-US" altLang="ko-KR" dirty="0" err="1">
                <a:latin typeface="맑은 고딕" panose="020B0503020000020004" pitchFamily="50" charset="-127"/>
              </a:rPr>
              <a:t>sep</a:t>
            </a:r>
            <a:r>
              <a:rPr lang="en-US" altLang="ko-KR" dirty="0">
                <a:latin typeface="맑은 고딕" panose="020B0503020000020004" pitchFamily="50" charset="-127"/>
              </a:rPr>
              <a:t>], [</a:t>
            </a:r>
            <a:r>
              <a:rPr lang="en-US" altLang="ko-KR" dirty="0" err="1">
                <a:latin typeface="맑은 고딕" panose="020B0503020000020004" pitchFamily="50" charset="-127"/>
              </a:rPr>
              <a:t>eq</a:t>
            </a:r>
            <a:r>
              <a:rPr lang="en-US" altLang="ko-KR" dirty="0">
                <a:latin typeface="맑은 고딕" panose="020B0503020000020004" pitchFamily="50" charset="-127"/>
              </a:rPr>
              <a:t>], [options]) - </a:t>
            </a:r>
            <a:r>
              <a:rPr lang="ko-KR" altLang="en-US" dirty="0">
                <a:latin typeface="맑은 고딕" panose="020B0503020000020004" pitchFamily="50" charset="-127"/>
              </a:rPr>
              <a:t>쿼리 문자열을 쿼리 객체로 변환해 리턴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querystring.escape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</a:rPr>
              <a:t>querystring.unescape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1193" y="3198868"/>
            <a:ext cx="7694763" cy="3338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// </a:t>
            </a:r>
            <a:r>
              <a:rPr lang="en-US" altLang="ko-KR" sz="1600" dirty="0" smtClean="0">
                <a:solidFill>
                  <a:schemeClr val="tx1"/>
                </a:solidFill>
              </a:rPr>
              <a:t>querystringExample.js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</a:t>
            </a:r>
            <a:r>
              <a:rPr lang="en-US" altLang="ko-KR" sz="1600" dirty="0">
                <a:solidFill>
                  <a:schemeClr val="tx1"/>
                </a:solidFill>
              </a:rPr>
              <a:t> = require('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</a:t>
            </a:r>
            <a:r>
              <a:rPr lang="en-US" altLang="ko-KR" sz="1600" dirty="0" smtClean="0">
                <a:solidFill>
                  <a:schemeClr val="tx1"/>
                </a:solidFill>
              </a:rPr>
              <a:t>');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qStr</a:t>
            </a:r>
            <a:r>
              <a:rPr lang="en-US" altLang="ko-KR" sz="1600" dirty="0">
                <a:solidFill>
                  <a:schemeClr val="tx1"/>
                </a:solidFill>
              </a:rPr>
              <a:t> = 'where=</a:t>
            </a:r>
            <a:r>
              <a:rPr lang="en-US" altLang="ko-KR" sz="1600" dirty="0" err="1">
                <a:solidFill>
                  <a:schemeClr val="tx1"/>
                </a:solidFill>
              </a:rPr>
              <a:t>nexearch&amp;query</a:t>
            </a:r>
            <a:r>
              <a:rPr lang="en-US" altLang="ko-KR" sz="1600" dirty="0">
                <a:solidFill>
                  <a:schemeClr val="tx1"/>
                </a:solidFill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querystring&amp;sm</a:t>
            </a:r>
            <a:r>
              <a:rPr lang="en-US" altLang="ko-KR" sz="1600" dirty="0">
                <a:solidFill>
                  <a:schemeClr val="tx1"/>
                </a:solidFill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</a:rPr>
              <a:t>top_hty&amp;fbm</a:t>
            </a:r>
            <a:r>
              <a:rPr lang="en-US" altLang="ko-KR" sz="1600" dirty="0">
                <a:solidFill>
                  <a:schemeClr val="tx1"/>
                </a:solidFill>
              </a:rPr>
              <a:t>=1&amp;ie=utf8';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qObj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querystring.parse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qStr</a:t>
            </a:r>
            <a:r>
              <a:rPr lang="en-US" altLang="ko-KR" sz="1600" dirty="0">
                <a:solidFill>
                  <a:schemeClr val="tx1"/>
                </a:solidFill>
              </a:rPr>
              <a:t>); // </a:t>
            </a:r>
            <a:r>
              <a:rPr lang="ko-KR" altLang="en-US" sz="1600" dirty="0">
                <a:solidFill>
                  <a:schemeClr val="tx1"/>
                </a:solidFill>
              </a:rPr>
              <a:t>일반적인 사용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var</a:t>
            </a:r>
            <a:r>
              <a:rPr lang="en-US" altLang="ko-KR" sz="1600" dirty="0">
                <a:solidFill>
                  <a:schemeClr val="tx1"/>
                </a:solidFill>
              </a:rPr>
              <a:t> qObj2 = 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querystring.parse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qStr</a:t>
            </a:r>
            <a:r>
              <a:rPr lang="en-US" altLang="ko-KR" sz="1600" dirty="0">
                <a:solidFill>
                  <a:schemeClr val="tx1"/>
                </a:solidFill>
              </a:rPr>
              <a:t>, '&amp;', '=', { </a:t>
            </a:r>
            <a:r>
              <a:rPr lang="en-US" altLang="ko-KR" sz="1600" dirty="0" err="1">
                <a:solidFill>
                  <a:schemeClr val="tx1"/>
                </a:solidFill>
              </a:rPr>
              <a:t>maxKeys</a:t>
            </a:r>
            <a:r>
              <a:rPr lang="en-US" altLang="ko-KR" sz="1600" dirty="0">
                <a:solidFill>
                  <a:schemeClr val="tx1"/>
                </a:solidFill>
              </a:rPr>
              <a:t>: 3 });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// </a:t>
            </a:r>
            <a:r>
              <a:rPr lang="ko-KR" altLang="en-US" sz="1600" dirty="0">
                <a:solidFill>
                  <a:schemeClr val="tx1"/>
                </a:solidFill>
              </a:rPr>
              <a:t>구분 문자열이 다를 경우 </a:t>
            </a:r>
            <a:r>
              <a:rPr lang="en-US" altLang="ko-KR" sz="1600" dirty="0">
                <a:solidFill>
                  <a:schemeClr val="tx1"/>
                </a:solidFill>
              </a:rPr>
              <a:t>&amp;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= </a:t>
            </a:r>
            <a:r>
              <a:rPr lang="ko-KR" altLang="en-US" sz="1600" dirty="0">
                <a:solidFill>
                  <a:schemeClr val="tx1"/>
                </a:solidFill>
              </a:rPr>
              <a:t>자리에 해당 문자를 넣어 사용합니다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// </a:t>
            </a:r>
            <a:r>
              <a:rPr lang="en-US" altLang="ko-KR" sz="1600" dirty="0" err="1">
                <a:solidFill>
                  <a:schemeClr val="tx1"/>
                </a:solidFill>
              </a:rPr>
              <a:t>maxKeys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을 넘겨주면 값을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개만 가져옵니다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qObj</a:t>
            </a:r>
            <a:r>
              <a:rPr lang="en-US" altLang="ko-KR" sz="1600" dirty="0">
                <a:solidFill>
                  <a:schemeClr val="tx1"/>
                </a:solidFill>
              </a:rPr>
              <a:t>); // </a:t>
            </a:r>
            <a:r>
              <a:rPr lang="ko-KR" altLang="en-US" sz="1600" dirty="0">
                <a:solidFill>
                  <a:schemeClr val="tx1"/>
                </a:solidFill>
              </a:rPr>
              <a:t>쿼리의 값들을 모두 가져옴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querystring.stringify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qObj</a:t>
            </a:r>
            <a:r>
              <a:rPr lang="en-US" altLang="ko-KR" sz="1600" dirty="0">
                <a:solidFill>
                  <a:schemeClr val="tx1"/>
                </a:solidFill>
              </a:rPr>
              <a:t>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querystring.stringify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qObj</a:t>
            </a:r>
            <a:r>
              <a:rPr lang="en-US" altLang="ko-KR" sz="1600" dirty="0">
                <a:solidFill>
                  <a:schemeClr val="tx1"/>
                </a:solidFill>
              </a:rPr>
              <a:t>, '; ', </a:t>
            </a:r>
            <a:r>
              <a:rPr lang="en-US" altLang="ko-KR" sz="1600" dirty="0" smtClean="0">
                <a:solidFill>
                  <a:schemeClr val="tx1"/>
                </a:solidFill>
              </a:rPr>
              <a:t>'-&gt;'));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console.log(qObj2); // </a:t>
            </a:r>
            <a:r>
              <a:rPr lang="ko-KR" altLang="en-US" sz="1600" dirty="0">
                <a:solidFill>
                  <a:schemeClr val="tx1"/>
                </a:solidFill>
              </a:rPr>
              <a:t>쿼리의 값을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개만 가져옴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querystring.stringify</a:t>
            </a:r>
            <a:r>
              <a:rPr lang="en-US" altLang="ko-KR" sz="1600" dirty="0">
                <a:solidFill>
                  <a:schemeClr val="tx1"/>
                </a:solidFill>
              </a:rPr>
              <a:t>(qObj2));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console.log(</a:t>
            </a:r>
            <a:r>
              <a:rPr lang="en-US" altLang="ko-KR" sz="1600" dirty="0" err="1">
                <a:solidFill>
                  <a:schemeClr val="tx1"/>
                </a:solidFill>
              </a:rPr>
              <a:t>querystring.stringify</a:t>
            </a:r>
            <a:r>
              <a:rPr lang="en-US" altLang="ko-KR" sz="1600" dirty="0">
                <a:solidFill>
                  <a:schemeClr val="tx1"/>
                </a:solidFill>
              </a:rPr>
              <a:t>(qObj2, '; ', '-&gt;'));</a:t>
            </a:r>
          </a:p>
        </p:txBody>
      </p:sp>
    </p:spTree>
    <p:extLst>
      <p:ext uri="{BB962C8B-B14F-4D97-AF65-F5344CB8AC3E}">
        <p14:creationId xmlns:p14="http://schemas.microsoft.com/office/powerpoint/2010/main" val="33958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6922</TotalTime>
  <Words>30818</Words>
  <Application>Microsoft Office PowerPoint</Application>
  <PresentationFormat>와이드스크린</PresentationFormat>
  <Paragraphs>5327</Paragraphs>
  <Slides>262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262</vt:i4>
      </vt:variant>
    </vt:vector>
  </HeadingPairs>
  <TitlesOfParts>
    <vt:vector size="268" baseType="lpstr">
      <vt:lpstr>@산돌퍼즐Bk</vt:lpstr>
      <vt:lpstr>JBold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NPM 패키지 매니저 </vt:lpstr>
      <vt:lpstr>NPM 패키지 매니저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Express 모듈 이해와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Express 모듈 이해와 활용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taejung</dc:creator>
  <cp:lastModifiedBy>park taejung</cp:lastModifiedBy>
  <cp:revision>977</cp:revision>
  <dcterms:created xsi:type="dcterms:W3CDTF">2018-06-13T13:29:05Z</dcterms:created>
  <dcterms:modified xsi:type="dcterms:W3CDTF">2019-03-07T19:14:45Z</dcterms:modified>
</cp:coreProperties>
</file>